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5"/>
  </p:notesMasterIdLst>
  <p:sldIdLst>
    <p:sldId id="1615" r:id="rId2"/>
    <p:sldId id="1693" r:id="rId3"/>
    <p:sldId id="1575" r:id="rId4"/>
    <p:sldId id="279" r:id="rId5"/>
    <p:sldId id="698" r:id="rId6"/>
    <p:sldId id="256" r:id="rId7"/>
    <p:sldId id="263" r:id="rId8"/>
    <p:sldId id="1697" r:id="rId9"/>
    <p:sldId id="783" r:id="rId10"/>
    <p:sldId id="454" r:id="rId11"/>
    <p:sldId id="781" r:id="rId12"/>
    <p:sldId id="264" r:id="rId13"/>
    <p:sldId id="733" r:id="rId14"/>
    <p:sldId id="662" r:id="rId15"/>
    <p:sldId id="668" r:id="rId16"/>
    <p:sldId id="784" r:id="rId17"/>
    <p:sldId id="565" r:id="rId18"/>
    <p:sldId id="614" r:id="rId19"/>
    <p:sldId id="272" r:id="rId20"/>
    <p:sldId id="335" r:id="rId21"/>
    <p:sldId id="1589" r:id="rId22"/>
    <p:sldId id="1590" r:id="rId23"/>
    <p:sldId id="259" r:id="rId24"/>
    <p:sldId id="260" r:id="rId25"/>
    <p:sldId id="338" r:id="rId26"/>
    <p:sldId id="456" r:id="rId27"/>
    <p:sldId id="1698" r:id="rId28"/>
    <p:sldId id="1674" r:id="rId29"/>
    <p:sldId id="1686" r:id="rId30"/>
    <p:sldId id="1699" r:id="rId31"/>
    <p:sldId id="797" r:id="rId32"/>
    <p:sldId id="393" r:id="rId33"/>
    <p:sldId id="641" r:id="rId34"/>
    <p:sldId id="619" r:id="rId35"/>
    <p:sldId id="794" r:id="rId36"/>
    <p:sldId id="280" r:id="rId37"/>
    <p:sldId id="803" r:id="rId38"/>
    <p:sldId id="801" r:id="rId39"/>
    <p:sldId id="1614" r:id="rId40"/>
    <p:sldId id="802" r:id="rId41"/>
    <p:sldId id="718" r:id="rId42"/>
    <p:sldId id="1601" r:id="rId43"/>
    <p:sldId id="1694" r:id="rId44"/>
    <p:sldId id="813" r:id="rId45"/>
    <p:sldId id="577" r:id="rId46"/>
    <p:sldId id="635" r:id="rId47"/>
    <p:sldId id="1600" r:id="rId48"/>
    <p:sldId id="637" r:id="rId49"/>
    <p:sldId id="808" r:id="rId50"/>
    <p:sldId id="304" r:id="rId51"/>
    <p:sldId id="805" r:id="rId52"/>
    <p:sldId id="806" r:id="rId53"/>
    <p:sldId id="578" r:id="rId54"/>
    <p:sldId id="569" r:id="rId55"/>
    <p:sldId id="744" r:id="rId56"/>
    <p:sldId id="557" r:id="rId57"/>
    <p:sldId id="817" r:id="rId58"/>
    <p:sldId id="681" r:id="rId59"/>
    <p:sldId id="395" r:id="rId60"/>
    <p:sldId id="429" r:id="rId61"/>
    <p:sldId id="588" r:id="rId62"/>
    <p:sldId id="546" r:id="rId63"/>
    <p:sldId id="788" r:id="rId64"/>
    <p:sldId id="791" r:id="rId65"/>
    <p:sldId id="792" r:id="rId66"/>
    <p:sldId id="789" r:id="rId67"/>
    <p:sldId id="790" r:id="rId68"/>
    <p:sldId id="550" r:id="rId69"/>
    <p:sldId id="551" r:id="rId70"/>
    <p:sldId id="552" r:id="rId71"/>
    <p:sldId id="553" r:id="rId72"/>
    <p:sldId id="1546" r:id="rId73"/>
    <p:sldId id="554" r:id="rId74"/>
    <p:sldId id="555" r:id="rId75"/>
    <p:sldId id="262" r:id="rId76"/>
    <p:sldId id="711" r:id="rId77"/>
    <p:sldId id="1602" r:id="rId78"/>
    <p:sldId id="712" r:id="rId79"/>
    <p:sldId id="715" r:id="rId80"/>
    <p:sldId id="720" r:id="rId81"/>
    <p:sldId id="816" r:id="rId82"/>
    <p:sldId id="725" r:id="rId83"/>
    <p:sldId id="362" r:id="rId84"/>
    <p:sldId id="1603" r:id="rId85"/>
    <p:sldId id="1549" r:id="rId86"/>
    <p:sldId id="1695" r:id="rId87"/>
    <p:sldId id="1696" r:id="rId88"/>
    <p:sldId id="772" r:id="rId89"/>
    <p:sldId id="685" r:id="rId90"/>
    <p:sldId id="411" r:id="rId91"/>
    <p:sldId id="815" r:id="rId92"/>
    <p:sldId id="1548" r:id="rId93"/>
    <p:sldId id="737" r:id="rId94"/>
    <p:sldId id="375" r:id="rId95"/>
    <p:sldId id="777" r:id="rId96"/>
    <p:sldId id="1900" r:id="rId97"/>
    <p:sldId id="1593" r:id="rId98"/>
    <p:sldId id="1569" r:id="rId99"/>
    <p:sldId id="1570" r:id="rId100"/>
    <p:sldId id="1573" r:id="rId101"/>
    <p:sldId id="818" r:id="rId102"/>
    <p:sldId id="265" r:id="rId103"/>
    <p:sldId id="394" r:id="rId104"/>
    <p:sldId id="326" r:id="rId105"/>
    <p:sldId id="269" r:id="rId106"/>
    <p:sldId id="341" r:id="rId107"/>
    <p:sldId id="340" r:id="rId108"/>
    <p:sldId id="819" r:id="rId109"/>
    <p:sldId id="345" r:id="rId110"/>
    <p:sldId id="349" r:id="rId111"/>
    <p:sldId id="347" r:id="rId112"/>
    <p:sldId id="430" r:id="rId113"/>
    <p:sldId id="380" r:id="rId114"/>
    <p:sldId id="381" r:id="rId115"/>
    <p:sldId id="364" r:id="rId116"/>
    <p:sldId id="821" r:id="rId117"/>
    <p:sldId id="822" r:id="rId118"/>
    <p:sldId id="1701" r:id="rId119"/>
    <p:sldId id="368" r:id="rId120"/>
    <p:sldId id="820" r:id="rId121"/>
    <p:sldId id="273" r:id="rId122"/>
    <p:sldId id="366" r:id="rId123"/>
    <p:sldId id="413" r:id="rId124"/>
    <p:sldId id="311" r:id="rId125"/>
    <p:sldId id="276" r:id="rId126"/>
    <p:sldId id="823" r:id="rId127"/>
    <p:sldId id="824" r:id="rId128"/>
    <p:sldId id="825" r:id="rId129"/>
    <p:sldId id="294" r:id="rId130"/>
    <p:sldId id="708" r:id="rId131"/>
    <p:sldId id="1582" r:id="rId132"/>
    <p:sldId id="709" r:id="rId133"/>
    <p:sldId id="1605" r:id="rId134"/>
    <p:sldId id="717" r:id="rId135"/>
    <p:sldId id="826" r:id="rId136"/>
    <p:sldId id="719" r:id="rId137"/>
    <p:sldId id="827" r:id="rId138"/>
    <p:sldId id="1587" r:id="rId139"/>
    <p:sldId id="1588" r:id="rId140"/>
    <p:sldId id="722" r:id="rId141"/>
    <p:sldId id="723" r:id="rId142"/>
    <p:sldId id="727" r:id="rId143"/>
    <p:sldId id="728" r:id="rId144"/>
    <p:sldId id="288" r:id="rId145"/>
    <p:sldId id="290" r:id="rId146"/>
    <p:sldId id="1585" r:id="rId147"/>
    <p:sldId id="1586" r:id="rId148"/>
    <p:sldId id="435" r:id="rId149"/>
    <p:sldId id="1550" r:id="rId150"/>
    <p:sldId id="778" r:id="rId151"/>
    <p:sldId id="616" r:id="rId152"/>
    <p:sldId id="572" r:id="rId153"/>
    <p:sldId id="1909" r:id="rId154"/>
    <p:sldId id="713" r:id="rId155"/>
    <p:sldId id="832" r:id="rId156"/>
    <p:sldId id="1594" r:id="rId157"/>
    <p:sldId id="837" r:id="rId158"/>
    <p:sldId id="834" r:id="rId159"/>
    <p:sldId id="732" r:id="rId160"/>
    <p:sldId id="854" r:id="rId161"/>
    <p:sldId id="1553" r:id="rId162"/>
    <p:sldId id="1552" r:id="rId163"/>
    <p:sldId id="1531" r:id="rId164"/>
    <p:sldId id="317" r:id="rId165"/>
    <p:sldId id="314" r:id="rId166"/>
    <p:sldId id="323" r:id="rId167"/>
    <p:sldId id="1532" r:id="rId168"/>
    <p:sldId id="1595" r:id="rId169"/>
    <p:sldId id="1896" r:id="rId170"/>
    <p:sldId id="1596" r:id="rId171"/>
    <p:sldId id="1597" r:id="rId172"/>
    <p:sldId id="769" r:id="rId173"/>
    <p:sldId id="1598" r:id="rId174"/>
    <p:sldId id="771" r:id="rId175"/>
    <p:sldId id="1536" r:id="rId176"/>
    <p:sldId id="343" r:id="rId177"/>
    <p:sldId id="1907" r:id="rId178"/>
    <p:sldId id="1908" r:id="rId179"/>
    <p:sldId id="1702" r:id="rId180"/>
    <p:sldId id="874" r:id="rId181"/>
    <p:sldId id="528" r:id="rId182"/>
    <p:sldId id="379" r:id="rId183"/>
    <p:sldId id="1537" r:id="rId184"/>
    <p:sldId id="759" r:id="rId185"/>
    <p:sldId id="760" r:id="rId186"/>
    <p:sldId id="736" r:id="rId187"/>
    <p:sldId id="1538" r:id="rId188"/>
    <p:sldId id="580" r:id="rId189"/>
    <p:sldId id="745" r:id="rId190"/>
    <p:sldId id="1541" r:id="rId191"/>
    <p:sldId id="319" r:id="rId192"/>
    <p:sldId id="1910" r:id="rId193"/>
    <p:sldId id="1577" r:id="rId194"/>
    <p:sldId id="1607" r:id="rId195"/>
    <p:sldId id="1608" r:id="rId196"/>
    <p:sldId id="1609" r:id="rId197"/>
    <p:sldId id="1610" r:id="rId198"/>
    <p:sldId id="1611" r:id="rId199"/>
    <p:sldId id="1612" r:id="rId200"/>
    <p:sldId id="391" r:id="rId201"/>
    <p:sldId id="392" r:id="rId202"/>
    <p:sldId id="1543" r:id="rId203"/>
    <p:sldId id="835" r:id="rId204"/>
    <p:sldId id="1542" r:id="rId205"/>
    <p:sldId id="527" r:id="rId206"/>
    <p:sldId id="755" r:id="rId207"/>
    <p:sldId id="352" r:id="rId208"/>
    <p:sldId id="283" r:id="rId209"/>
    <p:sldId id="284" r:id="rId210"/>
    <p:sldId id="293" r:id="rId211"/>
    <p:sldId id="779" r:id="rId212"/>
    <p:sldId id="1554" r:id="rId213"/>
    <p:sldId id="1859" r:id="rId21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66"/>
    <a:srgbClr val="FF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7364" autoAdjust="0"/>
  </p:normalViewPr>
  <p:slideViewPr>
    <p:cSldViewPr snapToGrid="0">
      <p:cViewPr varScale="1">
        <p:scale>
          <a:sx n="119" d="100"/>
          <a:sy n="119" d="100"/>
        </p:scale>
        <p:origin x="1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presProps" Target="pres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CCAC18-E0BC-47DA-9FAD-6E213CC7EA9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BBD3570F-14DD-4BF3-A03B-C4C9F89BEF44}">
      <dgm:prSet phldrT="[Text]" custT="1"/>
      <dgm:spPr>
        <a:solidFill>
          <a:srgbClr val="7030A0"/>
        </a:solidFill>
      </dgm:spPr>
      <dgm:t>
        <a:bodyPr/>
        <a:lstStyle/>
        <a:p>
          <a:r>
            <a:rPr lang="en-US" sz="3200" dirty="0"/>
            <a:t>Competent &amp; </a:t>
          </a:r>
        </a:p>
        <a:p>
          <a:r>
            <a:rPr lang="en-US" sz="3200" dirty="0"/>
            <a:t>Confidence</a:t>
          </a:r>
        </a:p>
      </dgm:t>
    </dgm:pt>
    <dgm:pt modelId="{50889A8F-A770-415C-87A1-E1DB973F1BDA}" type="parTrans" cxnId="{03FAA371-AE58-4693-9681-8078B208BB43}">
      <dgm:prSet/>
      <dgm:spPr/>
      <dgm:t>
        <a:bodyPr/>
        <a:lstStyle/>
        <a:p>
          <a:endParaRPr lang="en-US"/>
        </a:p>
      </dgm:t>
    </dgm:pt>
    <dgm:pt modelId="{4B7212DE-883B-45E3-A474-635AD25DB5BA}" type="sibTrans" cxnId="{03FAA371-AE58-4693-9681-8078B208BB43}">
      <dgm:prSet/>
      <dgm:spPr/>
      <dgm:t>
        <a:bodyPr/>
        <a:lstStyle/>
        <a:p>
          <a:endParaRPr lang="en-US"/>
        </a:p>
      </dgm:t>
    </dgm:pt>
    <dgm:pt modelId="{84483517-2FB5-4B40-96DA-240C70AC6E08}">
      <dgm:prSet phldrT="[Text]" custT="1"/>
      <dgm:spPr>
        <a:solidFill>
          <a:srgbClr val="FFFF00"/>
        </a:solidFill>
      </dgm:spPr>
      <dgm:t>
        <a:bodyPr/>
        <a:lstStyle/>
        <a:p>
          <a:r>
            <a:rPr lang="en-US" sz="3600" dirty="0">
              <a:solidFill>
                <a:srgbClr val="C00000"/>
              </a:solidFill>
            </a:rPr>
            <a:t>Liability</a:t>
          </a:r>
        </a:p>
        <a:p>
          <a:r>
            <a:rPr lang="en-US" sz="3600" dirty="0">
              <a:solidFill>
                <a:srgbClr val="C00000"/>
              </a:solidFill>
            </a:rPr>
            <a:t>Issues </a:t>
          </a:r>
        </a:p>
      </dgm:t>
    </dgm:pt>
    <dgm:pt modelId="{2F1B25F4-0F9A-4041-82BC-1BFED20000DD}" type="parTrans" cxnId="{C048124B-D9AC-480F-A4FD-3A8DD96A52E2}">
      <dgm:prSet/>
      <dgm:spPr>
        <a:solidFill>
          <a:srgbClr val="C00000"/>
        </a:solidFill>
      </dgm:spPr>
      <dgm:t>
        <a:bodyPr/>
        <a:lstStyle/>
        <a:p>
          <a:endParaRPr lang="en-US"/>
        </a:p>
      </dgm:t>
    </dgm:pt>
    <dgm:pt modelId="{8D300C9D-22F3-4B8F-A255-83D283F8E647}" type="sibTrans" cxnId="{C048124B-D9AC-480F-A4FD-3A8DD96A52E2}">
      <dgm:prSet/>
      <dgm:spPr/>
      <dgm:t>
        <a:bodyPr/>
        <a:lstStyle/>
        <a:p>
          <a:endParaRPr lang="en-US"/>
        </a:p>
      </dgm:t>
    </dgm:pt>
    <dgm:pt modelId="{D70E61DA-F9A2-42BF-B5EB-0F2B424F7108}">
      <dgm:prSet phldrT="[Text]" custT="1"/>
      <dgm:spPr>
        <a:solidFill>
          <a:srgbClr val="00B050"/>
        </a:solidFill>
      </dgm:spPr>
      <dgm:t>
        <a:bodyPr/>
        <a:lstStyle/>
        <a:p>
          <a:r>
            <a:rPr lang="en-US" sz="3600" dirty="0"/>
            <a:t>Leadership Role </a:t>
          </a:r>
        </a:p>
      </dgm:t>
    </dgm:pt>
    <dgm:pt modelId="{A8D0772D-C2E8-45A8-A046-236D08FEB14F}" type="parTrans" cxnId="{E0BD5346-B9DE-4F61-AC4B-13A97D112E95}">
      <dgm:prSet/>
      <dgm:spPr>
        <a:solidFill>
          <a:srgbClr val="C00000"/>
        </a:solidFill>
      </dgm:spPr>
      <dgm:t>
        <a:bodyPr/>
        <a:lstStyle/>
        <a:p>
          <a:endParaRPr lang="en-US"/>
        </a:p>
      </dgm:t>
    </dgm:pt>
    <dgm:pt modelId="{86564EA3-FF79-4CD8-AC55-76A34EDE824E}" type="sibTrans" cxnId="{E0BD5346-B9DE-4F61-AC4B-13A97D112E95}">
      <dgm:prSet/>
      <dgm:spPr/>
      <dgm:t>
        <a:bodyPr/>
        <a:lstStyle/>
        <a:p>
          <a:endParaRPr lang="en-US"/>
        </a:p>
      </dgm:t>
    </dgm:pt>
    <dgm:pt modelId="{8E805BFE-9A49-402A-A1D0-F85FE5080002}">
      <dgm:prSet phldrT="[Text]" custT="1"/>
      <dgm:spPr>
        <a:solidFill>
          <a:srgbClr val="0033CC"/>
        </a:solidFill>
      </dgm:spPr>
      <dgm:t>
        <a:bodyPr/>
        <a:lstStyle/>
        <a:p>
          <a:r>
            <a:rPr lang="en-US" sz="3600" dirty="0"/>
            <a:t>Risk Mgt.</a:t>
          </a:r>
        </a:p>
      </dgm:t>
    </dgm:pt>
    <dgm:pt modelId="{3423418B-9B36-405B-BCF3-D3B0F61B85C3}" type="parTrans" cxnId="{422CA5C0-F3B9-4E85-9E0E-C60E6341EACE}">
      <dgm:prSet/>
      <dgm:spPr>
        <a:solidFill>
          <a:srgbClr val="C00000"/>
        </a:solidFill>
      </dgm:spPr>
      <dgm:t>
        <a:bodyPr/>
        <a:lstStyle/>
        <a:p>
          <a:endParaRPr lang="en-US" dirty="0"/>
        </a:p>
      </dgm:t>
    </dgm:pt>
    <dgm:pt modelId="{31E1B2EC-FCD3-4AE2-A417-8C7E97487B82}" type="sibTrans" cxnId="{422CA5C0-F3B9-4E85-9E0E-C60E6341EACE}">
      <dgm:prSet/>
      <dgm:spPr/>
      <dgm:t>
        <a:bodyPr/>
        <a:lstStyle/>
        <a:p>
          <a:endParaRPr lang="en-US"/>
        </a:p>
      </dgm:t>
    </dgm:pt>
    <dgm:pt modelId="{F1ADF8C7-2B0D-4FAD-A787-57EDF64E9B96}">
      <dgm:prSet phldrT="[Text]" custT="1"/>
      <dgm:spPr>
        <a:solidFill>
          <a:srgbClr val="FF0000"/>
        </a:solidFill>
      </dgm:spPr>
      <dgm:t>
        <a:bodyPr/>
        <a:lstStyle/>
        <a:p>
          <a:r>
            <a:rPr lang="en-US" sz="3600" dirty="0"/>
            <a:t>Strategies</a:t>
          </a:r>
        </a:p>
      </dgm:t>
    </dgm:pt>
    <dgm:pt modelId="{1843E375-7EF7-4F4B-AF9C-2E8663969A11}" type="parTrans" cxnId="{9C98B79D-4EEC-4364-A261-680CCF8E76A0}">
      <dgm:prSet/>
      <dgm:spPr>
        <a:solidFill>
          <a:srgbClr val="C00000"/>
        </a:solidFill>
      </dgm:spPr>
      <dgm:t>
        <a:bodyPr/>
        <a:lstStyle/>
        <a:p>
          <a:endParaRPr lang="en-US"/>
        </a:p>
      </dgm:t>
    </dgm:pt>
    <dgm:pt modelId="{8979F52C-20CF-4E34-BD4A-36011E048226}" type="sibTrans" cxnId="{9C98B79D-4EEC-4364-A261-680CCF8E76A0}">
      <dgm:prSet/>
      <dgm:spPr/>
      <dgm:t>
        <a:bodyPr/>
        <a:lstStyle/>
        <a:p>
          <a:endParaRPr lang="en-US"/>
        </a:p>
      </dgm:t>
    </dgm:pt>
    <dgm:pt modelId="{DF7C0058-CA7A-4E78-86B1-87AC03031231}" type="pres">
      <dgm:prSet presAssocID="{ADCCAC18-E0BC-47DA-9FAD-6E213CC7EA94}" presName="Name0" presStyleCnt="0">
        <dgm:presLayoutVars>
          <dgm:chMax val="1"/>
          <dgm:dir/>
          <dgm:animLvl val="ctr"/>
          <dgm:resizeHandles val="exact"/>
        </dgm:presLayoutVars>
      </dgm:prSet>
      <dgm:spPr/>
    </dgm:pt>
    <dgm:pt modelId="{BA0E7B23-676C-4D63-9808-6BEE1FB945C7}" type="pres">
      <dgm:prSet presAssocID="{BBD3570F-14DD-4BF3-A03B-C4C9F89BEF44}" presName="centerShape" presStyleLbl="node0" presStyleIdx="0" presStyleCnt="1" custScaleX="262258" custScaleY="129553"/>
      <dgm:spPr/>
    </dgm:pt>
    <dgm:pt modelId="{885DCD18-C050-459B-9419-40E859B7D94B}" type="pres">
      <dgm:prSet presAssocID="{2F1B25F4-0F9A-4041-82BC-1BFED20000DD}" presName="parTrans" presStyleLbl="sibTrans2D1" presStyleIdx="0" presStyleCnt="4" custScaleX="183020" custLinFactNeighborX="14787" custLinFactNeighborY="-3052"/>
      <dgm:spPr/>
    </dgm:pt>
    <dgm:pt modelId="{A6ED9850-C120-43CC-BD5F-C1D3A78D06F3}" type="pres">
      <dgm:prSet presAssocID="{2F1B25F4-0F9A-4041-82BC-1BFED20000DD}" presName="connectorText" presStyleLbl="sibTrans2D1" presStyleIdx="0" presStyleCnt="4"/>
      <dgm:spPr/>
    </dgm:pt>
    <dgm:pt modelId="{A8BB90F0-F04B-4ACA-8768-AA711FFDBE37}" type="pres">
      <dgm:prSet presAssocID="{84483517-2FB5-4B40-96DA-240C70AC6E08}" presName="node" presStyleLbl="node1" presStyleIdx="0" presStyleCnt="4" custScaleX="206231">
        <dgm:presLayoutVars>
          <dgm:bulletEnabled val="1"/>
        </dgm:presLayoutVars>
      </dgm:prSet>
      <dgm:spPr/>
    </dgm:pt>
    <dgm:pt modelId="{0722BCA4-614C-4A53-8567-9F8ED2F4A459}" type="pres">
      <dgm:prSet presAssocID="{A8D0772D-C2E8-45A8-A046-236D08FEB14F}" presName="parTrans" presStyleLbl="sibTrans2D1" presStyleIdx="1" presStyleCnt="4" custScaleX="156002" custScaleY="64397"/>
      <dgm:spPr/>
    </dgm:pt>
    <dgm:pt modelId="{7F988761-ED6D-4193-89AA-C41E0CD54AB3}" type="pres">
      <dgm:prSet presAssocID="{A8D0772D-C2E8-45A8-A046-236D08FEB14F}" presName="connectorText" presStyleLbl="sibTrans2D1" presStyleIdx="1" presStyleCnt="4"/>
      <dgm:spPr/>
    </dgm:pt>
    <dgm:pt modelId="{2BCA6AC9-C684-4B25-8AFC-5BBE6F06F835}" type="pres">
      <dgm:prSet presAssocID="{D70E61DA-F9A2-42BF-B5EB-0F2B424F7108}" presName="node" presStyleLbl="node1" presStyleIdx="1" presStyleCnt="4" custScaleX="203095" custScaleY="125554" custRadScaleRad="203268">
        <dgm:presLayoutVars>
          <dgm:bulletEnabled val="1"/>
        </dgm:presLayoutVars>
      </dgm:prSet>
      <dgm:spPr/>
    </dgm:pt>
    <dgm:pt modelId="{70473488-7D97-4434-BDF9-1089133E98AA}" type="pres">
      <dgm:prSet presAssocID="{3423418B-9B36-405B-BCF3-D3B0F61B85C3}" presName="parTrans" presStyleLbl="sibTrans2D1" presStyleIdx="2" presStyleCnt="4" custScaleX="193317"/>
      <dgm:spPr/>
    </dgm:pt>
    <dgm:pt modelId="{D5C0F476-F3C8-460B-A438-809D85033B0D}" type="pres">
      <dgm:prSet presAssocID="{3423418B-9B36-405B-BCF3-D3B0F61B85C3}" presName="connectorText" presStyleLbl="sibTrans2D1" presStyleIdx="2" presStyleCnt="4"/>
      <dgm:spPr/>
    </dgm:pt>
    <dgm:pt modelId="{8858D02A-1E3A-4FBD-85A9-05A0C5C63834}" type="pres">
      <dgm:prSet presAssocID="{8E805BFE-9A49-402A-A1D0-F85FE5080002}" presName="node" presStyleLbl="node1" presStyleIdx="2" presStyleCnt="4" custScaleX="174542" custScaleY="112242">
        <dgm:presLayoutVars>
          <dgm:bulletEnabled val="1"/>
        </dgm:presLayoutVars>
      </dgm:prSet>
      <dgm:spPr/>
    </dgm:pt>
    <dgm:pt modelId="{19A8A3BC-E4A2-42CB-9B0A-7E449227E905}" type="pres">
      <dgm:prSet presAssocID="{1843E375-7EF7-4F4B-AF9C-2E8663969A11}" presName="parTrans" presStyleLbl="sibTrans2D1" presStyleIdx="3" presStyleCnt="4" custScaleX="161949" custScaleY="63127" custLinFactNeighborX="-11969" custLinFactNeighborY="6104"/>
      <dgm:spPr/>
    </dgm:pt>
    <dgm:pt modelId="{62011620-6D3A-4ADB-BC58-13215126BFB6}" type="pres">
      <dgm:prSet presAssocID="{1843E375-7EF7-4F4B-AF9C-2E8663969A11}" presName="connectorText" presStyleLbl="sibTrans2D1" presStyleIdx="3" presStyleCnt="4"/>
      <dgm:spPr/>
    </dgm:pt>
    <dgm:pt modelId="{37DBE302-BE0C-40D3-A1C4-E63444ADD7FE}" type="pres">
      <dgm:prSet presAssocID="{F1ADF8C7-2B0D-4FAD-A787-57EDF64E9B96}" presName="node" presStyleLbl="node1" presStyleIdx="3" presStyleCnt="4" custScaleX="178708" custRadScaleRad="196976" custRadScaleInc="-239">
        <dgm:presLayoutVars>
          <dgm:bulletEnabled val="1"/>
        </dgm:presLayoutVars>
      </dgm:prSet>
      <dgm:spPr/>
    </dgm:pt>
  </dgm:ptLst>
  <dgm:cxnLst>
    <dgm:cxn modelId="{EA68E90B-9909-4FA5-85FD-11E2E26398A5}" type="presOf" srcId="{F1ADF8C7-2B0D-4FAD-A787-57EDF64E9B96}" destId="{37DBE302-BE0C-40D3-A1C4-E63444ADD7FE}" srcOrd="0" destOrd="0" presId="urn:microsoft.com/office/officeart/2005/8/layout/radial5"/>
    <dgm:cxn modelId="{01E6731C-F08D-441B-B048-E6F7CEE34576}" type="presOf" srcId="{1843E375-7EF7-4F4B-AF9C-2E8663969A11}" destId="{62011620-6D3A-4ADB-BC58-13215126BFB6}" srcOrd="1" destOrd="0" presId="urn:microsoft.com/office/officeart/2005/8/layout/radial5"/>
    <dgm:cxn modelId="{4B3BE52D-03C5-4E5D-ACF9-CF5D372F50C3}" type="presOf" srcId="{84483517-2FB5-4B40-96DA-240C70AC6E08}" destId="{A8BB90F0-F04B-4ACA-8768-AA711FFDBE37}" srcOrd="0" destOrd="0" presId="urn:microsoft.com/office/officeart/2005/8/layout/radial5"/>
    <dgm:cxn modelId="{D47C5038-92D1-47DD-B55F-350F8A2D2E88}" type="presOf" srcId="{2F1B25F4-0F9A-4041-82BC-1BFED20000DD}" destId="{A6ED9850-C120-43CC-BD5F-C1D3A78D06F3}" srcOrd="1" destOrd="0" presId="urn:microsoft.com/office/officeart/2005/8/layout/radial5"/>
    <dgm:cxn modelId="{E0BD5346-B9DE-4F61-AC4B-13A97D112E95}" srcId="{BBD3570F-14DD-4BF3-A03B-C4C9F89BEF44}" destId="{D70E61DA-F9A2-42BF-B5EB-0F2B424F7108}" srcOrd="1" destOrd="0" parTransId="{A8D0772D-C2E8-45A8-A046-236D08FEB14F}" sibTransId="{86564EA3-FF79-4CD8-AC55-76A34EDE824E}"/>
    <dgm:cxn modelId="{C048124B-D9AC-480F-A4FD-3A8DD96A52E2}" srcId="{BBD3570F-14DD-4BF3-A03B-C4C9F89BEF44}" destId="{84483517-2FB5-4B40-96DA-240C70AC6E08}" srcOrd="0" destOrd="0" parTransId="{2F1B25F4-0F9A-4041-82BC-1BFED20000DD}" sibTransId="{8D300C9D-22F3-4B8F-A255-83D283F8E647}"/>
    <dgm:cxn modelId="{03FAA371-AE58-4693-9681-8078B208BB43}" srcId="{ADCCAC18-E0BC-47DA-9FAD-6E213CC7EA94}" destId="{BBD3570F-14DD-4BF3-A03B-C4C9F89BEF44}" srcOrd="0" destOrd="0" parTransId="{50889A8F-A770-415C-87A1-E1DB973F1BDA}" sibTransId="{4B7212DE-883B-45E3-A474-635AD25DB5BA}"/>
    <dgm:cxn modelId="{E3713A5A-4FB7-47B9-8FEC-878C3B7FE38B}" type="presOf" srcId="{3423418B-9B36-405B-BCF3-D3B0F61B85C3}" destId="{70473488-7D97-4434-BDF9-1089133E98AA}" srcOrd="0" destOrd="0" presId="urn:microsoft.com/office/officeart/2005/8/layout/radial5"/>
    <dgm:cxn modelId="{5AD2BB7B-DAFD-4EC7-A1FB-1446EB01579C}" type="presOf" srcId="{A8D0772D-C2E8-45A8-A046-236D08FEB14F}" destId="{0722BCA4-614C-4A53-8567-9F8ED2F4A459}" srcOrd="0" destOrd="0" presId="urn:microsoft.com/office/officeart/2005/8/layout/radial5"/>
    <dgm:cxn modelId="{FC90E57B-80F9-4D8E-B71E-FE5C6C2114D2}" type="presOf" srcId="{2F1B25F4-0F9A-4041-82BC-1BFED20000DD}" destId="{885DCD18-C050-459B-9419-40E859B7D94B}" srcOrd="0" destOrd="0" presId="urn:microsoft.com/office/officeart/2005/8/layout/radial5"/>
    <dgm:cxn modelId="{9C98B79D-4EEC-4364-A261-680CCF8E76A0}" srcId="{BBD3570F-14DD-4BF3-A03B-C4C9F89BEF44}" destId="{F1ADF8C7-2B0D-4FAD-A787-57EDF64E9B96}" srcOrd="3" destOrd="0" parTransId="{1843E375-7EF7-4F4B-AF9C-2E8663969A11}" sibTransId="{8979F52C-20CF-4E34-BD4A-36011E048226}"/>
    <dgm:cxn modelId="{F7D8D0A2-AE20-435E-BB59-180EC75E9661}" type="presOf" srcId="{BBD3570F-14DD-4BF3-A03B-C4C9F89BEF44}" destId="{BA0E7B23-676C-4D63-9808-6BEE1FB945C7}" srcOrd="0" destOrd="0" presId="urn:microsoft.com/office/officeart/2005/8/layout/radial5"/>
    <dgm:cxn modelId="{8ED305A8-BF01-4F38-A151-3405F2DE2EB0}" type="presOf" srcId="{1843E375-7EF7-4F4B-AF9C-2E8663969A11}" destId="{19A8A3BC-E4A2-42CB-9B0A-7E449227E905}" srcOrd="0" destOrd="0" presId="urn:microsoft.com/office/officeart/2005/8/layout/radial5"/>
    <dgm:cxn modelId="{8EDEE8AA-6D94-49C7-8C80-BD04B36EB7D8}" type="presOf" srcId="{8E805BFE-9A49-402A-A1D0-F85FE5080002}" destId="{8858D02A-1E3A-4FBD-85A9-05A0C5C63834}" srcOrd="0" destOrd="0" presId="urn:microsoft.com/office/officeart/2005/8/layout/radial5"/>
    <dgm:cxn modelId="{422CA5C0-F3B9-4E85-9E0E-C60E6341EACE}" srcId="{BBD3570F-14DD-4BF3-A03B-C4C9F89BEF44}" destId="{8E805BFE-9A49-402A-A1D0-F85FE5080002}" srcOrd="2" destOrd="0" parTransId="{3423418B-9B36-405B-BCF3-D3B0F61B85C3}" sibTransId="{31E1B2EC-FCD3-4AE2-A417-8C7E97487B82}"/>
    <dgm:cxn modelId="{29A76FE6-ADBA-4076-962A-A0B7E1B459F8}" type="presOf" srcId="{D70E61DA-F9A2-42BF-B5EB-0F2B424F7108}" destId="{2BCA6AC9-C684-4B25-8AFC-5BBE6F06F835}" srcOrd="0" destOrd="0" presId="urn:microsoft.com/office/officeart/2005/8/layout/radial5"/>
    <dgm:cxn modelId="{FD1A64EA-2F13-4067-B779-37AAEB08E0E2}" type="presOf" srcId="{ADCCAC18-E0BC-47DA-9FAD-6E213CC7EA94}" destId="{DF7C0058-CA7A-4E78-86B1-87AC03031231}" srcOrd="0" destOrd="0" presId="urn:microsoft.com/office/officeart/2005/8/layout/radial5"/>
    <dgm:cxn modelId="{1A5B43ED-D2BD-4FE2-BFFD-8C6919CFE153}" type="presOf" srcId="{3423418B-9B36-405B-BCF3-D3B0F61B85C3}" destId="{D5C0F476-F3C8-460B-A438-809D85033B0D}" srcOrd="1" destOrd="0" presId="urn:microsoft.com/office/officeart/2005/8/layout/radial5"/>
    <dgm:cxn modelId="{5DAC0DF4-2B60-4BA9-8904-0FFD8B09DE39}" type="presOf" srcId="{A8D0772D-C2E8-45A8-A046-236D08FEB14F}" destId="{7F988761-ED6D-4193-89AA-C41E0CD54AB3}" srcOrd="1" destOrd="0" presId="urn:microsoft.com/office/officeart/2005/8/layout/radial5"/>
    <dgm:cxn modelId="{704F1F69-811F-4102-90BC-EEDA784D72EB}" type="presParOf" srcId="{DF7C0058-CA7A-4E78-86B1-87AC03031231}" destId="{BA0E7B23-676C-4D63-9808-6BEE1FB945C7}" srcOrd="0" destOrd="0" presId="urn:microsoft.com/office/officeart/2005/8/layout/radial5"/>
    <dgm:cxn modelId="{02E9B29A-AA3D-4D9E-8DAE-A5C891567021}" type="presParOf" srcId="{DF7C0058-CA7A-4E78-86B1-87AC03031231}" destId="{885DCD18-C050-459B-9419-40E859B7D94B}" srcOrd="1" destOrd="0" presId="urn:microsoft.com/office/officeart/2005/8/layout/radial5"/>
    <dgm:cxn modelId="{B71980AE-36FC-4519-934F-C791AC784D4F}" type="presParOf" srcId="{885DCD18-C050-459B-9419-40E859B7D94B}" destId="{A6ED9850-C120-43CC-BD5F-C1D3A78D06F3}" srcOrd="0" destOrd="0" presId="urn:microsoft.com/office/officeart/2005/8/layout/radial5"/>
    <dgm:cxn modelId="{76D06E9F-C32D-4803-95CD-57E487413C41}" type="presParOf" srcId="{DF7C0058-CA7A-4E78-86B1-87AC03031231}" destId="{A8BB90F0-F04B-4ACA-8768-AA711FFDBE37}" srcOrd="2" destOrd="0" presId="urn:microsoft.com/office/officeart/2005/8/layout/radial5"/>
    <dgm:cxn modelId="{E27BFD87-B7A5-49FF-B6F2-E2DCDE3A7EEE}" type="presParOf" srcId="{DF7C0058-CA7A-4E78-86B1-87AC03031231}" destId="{0722BCA4-614C-4A53-8567-9F8ED2F4A459}" srcOrd="3" destOrd="0" presId="urn:microsoft.com/office/officeart/2005/8/layout/radial5"/>
    <dgm:cxn modelId="{83B5098C-F1A7-46B5-BF71-7272229A5C34}" type="presParOf" srcId="{0722BCA4-614C-4A53-8567-9F8ED2F4A459}" destId="{7F988761-ED6D-4193-89AA-C41E0CD54AB3}" srcOrd="0" destOrd="0" presId="urn:microsoft.com/office/officeart/2005/8/layout/radial5"/>
    <dgm:cxn modelId="{4B21C0DA-8447-414B-A097-E426FC62675D}" type="presParOf" srcId="{DF7C0058-CA7A-4E78-86B1-87AC03031231}" destId="{2BCA6AC9-C684-4B25-8AFC-5BBE6F06F835}" srcOrd="4" destOrd="0" presId="urn:microsoft.com/office/officeart/2005/8/layout/radial5"/>
    <dgm:cxn modelId="{572B5090-F39E-4064-AD32-47BF2777174E}" type="presParOf" srcId="{DF7C0058-CA7A-4E78-86B1-87AC03031231}" destId="{70473488-7D97-4434-BDF9-1089133E98AA}" srcOrd="5" destOrd="0" presId="urn:microsoft.com/office/officeart/2005/8/layout/radial5"/>
    <dgm:cxn modelId="{6070BED0-BEA9-47BA-B6A3-64515D3B5F49}" type="presParOf" srcId="{70473488-7D97-4434-BDF9-1089133E98AA}" destId="{D5C0F476-F3C8-460B-A438-809D85033B0D}" srcOrd="0" destOrd="0" presId="urn:microsoft.com/office/officeart/2005/8/layout/radial5"/>
    <dgm:cxn modelId="{1D605328-3447-4B16-9306-719EF1AFA699}" type="presParOf" srcId="{DF7C0058-CA7A-4E78-86B1-87AC03031231}" destId="{8858D02A-1E3A-4FBD-85A9-05A0C5C63834}" srcOrd="6" destOrd="0" presId="urn:microsoft.com/office/officeart/2005/8/layout/radial5"/>
    <dgm:cxn modelId="{4D840F74-EC6E-4E10-943B-0E9E236656F8}" type="presParOf" srcId="{DF7C0058-CA7A-4E78-86B1-87AC03031231}" destId="{19A8A3BC-E4A2-42CB-9B0A-7E449227E905}" srcOrd="7" destOrd="0" presId="urn:microsoft.com/office/officeart/2005/8/layout/radial5"/>
    <dgm:cxn modelId="{5C88DA5D-5F43-4F0E-B474-EA1975712824}" type="presParOf" srcId="{19A8A3BC-E4A2-42CB-9B0A-7E449227E905}" destId="{62011620-6D3A-4ADB-BC58-13215126BFB6}" srcOrd="0" destOrd="0" presId="urn:microsoft.com/office/officeart/2005/8/layout/radial5"/>
    <dgm:cxn modelId="{EDF48DBF-6B75-490A-B66D-51963386A0A3}" type="presParOf" srcId="{DF7C0058-CA7A-4E78-86B1-87AC03031231}" destId="{37DBE302-BE0C-40D3-A1C4-E63444ADD7FE}"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F6447D-3FDA-4E7A-8C9C-9E07649D58E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9E204CBC-9D28-41D2-B18E-E677EB73077F}">
      <dgm:prSet phldrT="[Text]" custT="1"/>
      <dgm:spPr>
        <a:solidFill>
          <a:srgbClr val="FF9900"/>
        </a:solidFill>
      </dgm:spPr>
      <dgm:t>
        <a:bodyPr/>
        <a:lstStyle/>
        <a:p>
          <a:r>
            <a:rPr lang="en-US" sz="2400" dirty="0">
              <a:solidFill>
                <a:schemeClr val="bg1"/>
              </a:solidFill>
            </a:rPr>
            <a:t>Legal Updates &amp;</a:t>
          </a:r>
        </a:p>
        <a:p>
          <a:r>
            <a:rPr lang="en-US" sz="2400" dirty="0">
              <a:solidFill>
                <a:schemeClr val="bg1"/>
              </a:solidFill>
            </a:rPr>
            <a:t>Risk Mgt. </a:t>
          </a:r>
        </a:p>
      </dgm:t>
    </dgm:pt>
    <dgm:pt modelId="{E0991440-86D8-4E30-B146-1A89BFE0DD1A}" type="parTrans" cxnId="{D1D99FF5-2CB9-4480-8537-F735DA6AE915}">
      <dgm:prSet/>
      <dgm:spPr/>
      <dgm:t>
        <a:bodyPr/>
        <a:lstStyle/>
        <a:p>
          <a:endParaRPr lang="en-US"/>
        </a:p>
      </dgm:t>
    </dgm:pt>
    <dgm:pt modelId="{23569ED7-EC35-4C23-814D-5499AD665539}" type="sibTrans" cxnId="{D1D99FF5-2CB9-4480-8537-F735DA6AE915}">
      <dgm:prSet/>
      <dgm:spPr/>
      <dgm:t>
        <a:bodyPr/>
        <a:lstStyle/>
        <a:p>
          <a:endParaRPr lang="en-US"/>
        </a:p>
      </dgm:t>
    </dgm:pt>
    <dgm:pt modelId="{40C41565-B9B8-4AB9-AD52-F1EE0E26CB89}">
      <dgm:prSet phldrT="[Text]" custT="1"/>
      <dgm:spPr>
        <a:solidFill>
          <a:srgbClr val="FF0000"/>
        </a:solidFill>
      </dgm:spPr>
      <dgm:t>
        <a:bodyPr/>
        <a:lstStyle/>
        <a:p>
          <a:r>
            <a:rPr lang="en-US" sz="2400" dirty="0"/>
            <a:t>Practices, Monitoring, &amp; Assessment </a:t>
          </a:r>
        </a:p>
      </dgm:t>
    </dgm:pt>
    <dgm:pt modelId="{F5F60551-B140-42F7-B029-B16D2673C5F7}" type="parTrans" cxnId="{1280B27F-25D5-4D02-BE37-85A983F893FC}">
      <dgm:prSet/>
      <dgm:spPr/>
      <dgm:t>
        <a:bodyPr/>
        <a:lstStyle/>
        <a:p>
          <a:endParaRPr lang="en-US"/>
        </a:p>
      </dgm:t>
    </dgm:pt>
    <dgm:pt modelId="{41B10382-7C58-4C17-BF80-7FA207D69DCE}" type="sibTrans" cxnId="{1280B27F-25D5-4D02-BE37-85A983F893FC}">
      <dgm:prSet/>
      <dgm:spPr/>
      <dgm:t>
        <a:bodyPr/>
        <a:lstStyle/>
        <a:p>
          <a:endParaRPr lang="en-US"/>
        </a:p>
      </dgm:t>
    </dgm:pt>
    <dgm:pt modelId="{4F2B25B9-3A97-4B2B-9074-4E81991CC38E}">
      <dgm:prSet phldrT="[Text]" custT="1"/>
      <dgm:spPr>
        <a:solidFill>
          <a:srgbClr val="00B050"/>
        </a:solidFill>
      </dgm:spPr>
      <dgm:t>
        <a:bodyPr/>
        <a:lstStyle/>
        <a:p>
          <a:r>
            <a:rPr lang="en-US" sz="2400" dirty="0"/>
            <a:t>Training,  Supervision, &amp; Discipline  </a:t>
          </a:r>
        </a:p>
      </dgm:t>
    </dgm:pt>
    <dgm:pt modelId="{EFA70B8B-3FAD-4294-B0C0-50B2AAFD70FA}" type="parTrans" cxnId="{E16BD165-16FB-4510-9258-A7EBC27D2394}">
      <dgm:prSet/>
      <dgm:spPr/>
      <dgm:t>
        <a:bodyPr/>
        <a:lstStyle/>
        <a:p>
          <a:endParaRPr lang="en-US"/>
        </a:p>
      </dgm:t>
    </dgm:pt>
    <dgm:pt modelId="{FA43D12D-F2A9-4EDA-9710-8246391743A3}" type="sibTrans" cxnId="{E16BD165-16FB-4510-9258-A7EBC27D2394}">
      <dgm:prSet/>
      <dgm:spPr/>
      <dgm:t>
        <a:bodyPr/>
        <a:lstStyle/>
        <a:p>
          <a:endParaRPr lang="en-US"/>
        </a:p>
      </dgm:t>
    </dgm:pt>
    <dgm:pt modelId="{455078A4-51AF-47F7-BA9D-26B1ED0E7379}">
      <dgm:prSet phldrT="[Text]" custT="1"/>
      <dgm:spPr>
        <a:solidFill>
          <a:srgbClr val="9900CC"/>
        </a:solidFill>
      </dgm:spPr>
      <dgm:t>
        <a:bodyPr/>
        <a:lstStyle/>
        <a:p>
          <a:r>
            <a:rPr lang="en-US" sz="2400" dirty="0"/>
            <a:t>Leadership, P/P’s, Hiring, Academy, &amp;</a:t>
          </a:r>
        </a:p>
        <a:p>
          <a:r>
            <a:rPr lang="en-US" sz="2400" dirty="0"/>
            <a:t>FTO</a:t>
          </a:r>
        </a:p>
      </dgm:t>
    </dgm:pt>
    <dgm:pt modelId="{AA7A721C-53FA-41B5-B8BC-062106067F31}" type="parTrans" cxnId="{3BF03F94-71D8-40A6-8904-88ADA20EDFCB}">
      <dgm:prSet/>
      <dgm:spPr/>
      <dgm:t>
        <a:bodyPr/>
        <a:lstStyle/>
        <a:p>
          <a:endParaRPr lang="en-US"/>
        </a:p>
      </dgm:t>
    </dgm:pt>
    <dgm:pt modelId="{D7C3DB6F-E92E-4CE8-ADFF-05FD212E4FB2}" type="sibTrans" cxnId="{3BF03F94-71D8-40A6-8904-88ADA20EDFCB}">
      <dgm:prSet/>
      <dgm:spPr/>
      <dgm:t>
        <a:bodyPr/>
        <a:lstStyle/>
        <a:p>
          <a:endParaRPr lang="en-US"/>
        </a:p>
      </dgm:t>
    </dgm:pt>
    <dgm:pt modelId="{4D5C2118-B51C-40B4-A227-17DDF6F54779}" type="pres">
      <dgm:prSet presAssocID="{E5F6447D-3FDA-4E7A-8C9C-9E07649D58E8}" presName="Name0" presStyleCnt="0">
        <dgm:presLayoutVars>
          <dgm:chMax val="7"/>
          <dgm:resizeHandles val="exact"/>
        </dgm:presLayoutVars>
      </dgm:prSet>
      <dgm:spPr/>
    </dgm:pt>
    <dgm:pt modelId="{5CE92626-8345-4944-A035-5D5241163D08}" type="pres">
      <dgm:prSet presAssocID="{E5F6447D-3FDA-4E7A-8C9C-9E07649D58E8}" presName="comp1" presStyleCnt="0"/>
      <dgm:spPr/>
    </dgm:pt>
    <dgm:pt modelId="{68410E1E-8BFF-4B9E-B5A3-C8CEDF04D9D3}" type="pres">
      <dgm:prSet presAssocID="{E5F6447D-3FDA-4E7A-8C9C-9E07649D58E8}" presName="circle1" presStyleLbl="node1" presStyleIdx="0" presStyleCnt="4" custScaleX="158770" custScaleY="98521" custLinFactNeighborX="-1050" custLinFactNeighborY="-16"/>
      <dgm:spPr/>
    </dgm:pt>
    <dgm:pt modelId="{7C12F966-EDB2-46DD-9A87-574FCFE3BC43}" type="pres">
      <dgm:prSet presAssocID="{E5F6447D-3FDA-4E7A-8C9C-9E07649D58E8}" presName="c1text" presStyleLbl="node1" presStyleIdx="0" presStyleCnt="4">
        <dgm:presLayoutVars>
          <dgm:bulletEnabled val="1"/>
        </dgm:presLayoutVars>
      </dgm:prSet>
      <dgm:spPr/>
    </dgm:pt>
    <dgm:pt modelId="{B1FD7882-DE63-4AA8-8534-24F0C09EE4FB}" type="pres">
      <dgm:prSet presAssocID="{E5F6447D-3FDA-4E7A-8C9C-9E07649D58E8}" presName="comp2" presStyleCnt="0"/>
      <dgm:spPr/>
    </dgm:pt>
    <dgm:pt modelId="{C0F78165-6578-41DA-A9BD-EB355B30EDE0}" type="pres">
      <dgm:prSet presAssocID="{E5F6447D-3FDA-4E7A-8C9C-9E07649D58E8}" presName="circle2" presStyleLbl="node1" presStyleIdx="1" presStyleCnt="4" custScaleX="164474" custScaleY="96317"/>
      <dgm:spPr/>
    </dgm:pt>
    <dgm:pt modelId="{FA560AAB-AED2-4053-9FCB-40A626F84500}" type="pres">
      <dgm:prSet presAssocID="{E5F6447D-3FDA-4E7A-8C9C-9E07649D58E8}" presName="c2text" presStyleLbl="node1" presStyleIdx="1" presStyleCnt="4">
        <dgm:presLayoutVars>
          <dgm:bulletEnabled val="1"/>
        </dgm:presLayoutVars>
      </dgm:prSet>
      <dgm:spPr/>
    </dgm:pt>
    <dgm:pt modelId="{592DA807-5F2E-4115-8BDD-A385568B5E72}" type="pres">
      <dgm:prSet presAssocID="{E5F6447D-3FDA-4E7A-8C9C-9E07649D58E8}" presName="comp3" presStyleCnt="0"/>
      <dgm:spPr/>
    </dgm:pt>
    <dgm:pt modelId="{1C32D200-738B-4BA5-AE1D-2CC3ABC95A8F}" type="pres">
      <dgm:prSet presAssocID="{E5F6447D-3FDA-4E7A-8C9C-9E07649D58E8}" presName="circle3" presStyleLbl="node1" presStyleIdx="2" presStyleCnt="4" custScaleX="127193" custScaleY="92077"/>
      <dgm:spPr/>
    </dgm:pt>
    <dgm:pt modelId="{EF5C9736-4FC8-4CFE-A467-7D8D851ED33B}" type="pres">
      <dgm:prSet presAssocID="{E5F6447D-3FDA-4E7A-8C9C-9E07649D58E8}" presName="c3text" presStyleLbl="node1" presStyleIdx="2" presStyleCnt="4">
        <dgm:presLayoutVars>
          <dgm:bulletEnabled val="1"/>
        </dgm:presLayoutVars>
      </dgm:prSet>
      <dgm:spPr/>
    </dgm:pt>
    <dgm:pt modelId="{CE087504-7982-49F5-86B8-6B0DB3D96DD2}" type="pres">
      <dgm:prSet presAssocID="{E5F6447D-3FDA-4E7A-8C9C-9E07649D58E8}" presName="comp4" presStyleCnt="0"/>
      <dgm:spPr/>
    </dgm:pt>
    <dgm:pt modelId="{2A52A5F5-3C6A-4366-A512-AF3BAB7EDB85}" type="pres">
      <dgm:prSet presAssocID="{E5F6447D-3FDA-4E7A-8C9C-9E07649D58E8}" presName="circle4" presStyleLbl="node1" presStyleIdx="3" presStyleCnt="4" custScaleX="118055" custScaleY="90893"/>
      <dgm:spPr/>
    </dgm:pt>
    <dgm:pt modelId="{C2BC29A7-AF42-4303-A537-EB31A03E394D}" type="pres">
      <dgm:prSet presAssocID="{E5F6447D-3FDA-4E7A-8C9C-9E07649D58E8}" presName="c4text" presStyleLbl="node1" presStyleIdx="3" presStyleCnt="4">
        <dgm:presLayoutVars>
          <dgm:bulletEnabled val="1"/>
        </dgm:presLayoutVars>
      </dgm:prSet>
      <dgm:spPr/>
    </dgm:pt>
  </dgm:ptLst>
  <dgm:cxnLst>
    <dgm:cxn modelId="{85360B38-244B-486C-8FBD-4176899C7C86}" type="presOf" srcId="{455078A4-51AF-47F7-BA9D-26B1ED0E7379}" destId="{2A52A5F5-3C6A-4366-A512-AF3BAB7EDB85}" srcOrd="0" destOrd="0" presId="urn:microsoft.com/office/officeart/2005/8/layout/venn2"/>
    <dgm:cxn modelId="{92303A42-3964-4EC0-BC91-BB3A0B6F8F7A}" type="presOf" srcId="{E5F6447D-3FDA-4E7A-8C9C-9E07649D58E8}" destId="{4D5C2118-B51C-40B4-A227-17DDF6F54779}" srcOrd="0" destOrd="0" presId="urn:microsoft.com/office/officeart/2005/8/layout/venn2"/>
    <dgm:cxn modelId="{E16BD165-16FB-4510-9258-A7EBC27D2394}" srcId="{E5F6447D-3FDA-4E7A-8C9C-9E07649D58E8}" destId="{4F2B25B9-3A97-4B2B-9074-4E81991CC38E}" srcOrd="2" destOrd="0" parTransId="{EFA70B8B-3FAD-4294-B0C0-50B2AAFD70FA}" sibTransId="{FA43D12D-F2A9-4EDA-9710-8246391743A3}"/>
    <dgm:cxn modelId="{DDB32869-4AAD-49DC-941B-2FB9F958F4C7}" type="presOf" srcId="{40C41565-B9B8-4AB9-AD52-F1EE0E26CB89}" destId="{FA560AAB-AED2-4053-9FCB-40A626F84500}" srcOrd="1" destOrd="0" presId="urn:microsoft.com/office/officeart/2005/8/layout/venn2"/>
    <dgm:cxn modelId="{54CF917C-E324-4700-9913-E0437DB90CA2}" type="presOf" srcId="{4F2B25B9-3A97-4B2B-9074-4E81991CC38E}" destId="{EF5C9736-4FC8-4CFE-A467-7D8D851ED33B}" srcOrd="1" destOrd="0" presId="urn:microsoft.com/office/officeart/2005/8/layout/venn2"/>
    <dgm:cxn modelId="{1280B27F-25D5-4D02-BE37-85A983F893FC}" srcId="{E5F6447D-3FDA-4E7A-8C9C-9E07649D58E8}" destId="{40C41565-B9B8-4AB9-AD52-F1EE0E26CB89}" srcOrd="1" destOrd="0" parTransId="{F5F60551-B140-42F7-B029-B16D2673C5F7}" sibTransId="{41B10382-7C58-4C17-BF80-7FA207D69DCE}"/>
    <dgm:cxn modelId="{A01AFC80-1693-48BB-BD1D-76EAA813478A}" type="presOf" srcId="{9E204CBC-9D28-41D2-B18E-E677EB73077F}" destId="{7C12F966-EDB2-46DD-9A87-574FCFE3BC43}" srcOrd="1" destOrd="0" presId="urn:microsoft.com/office/officeart/2005/8/layout/venn2"/>
    <dgm:cxn modelId="{3BF03F94-71D8-40A6-8904-88ADA20EDFCB}" srcId="{E5F6447D-3FDA-4E7A-8C9C-9E07649D58E8}" destId="{455078A4-51AF-47F7-BA9D-26B1ED0E7379}" srcOrd="3" destOrd="0" parTransId="{AA7A721C-53FA-41B5-B8BC-062106067F31}" sibTransId="{D7C3DB6F-E92E-4CE8-ADFF-05FD212E4FB2}"/>
    <dgm:cxn modelId="{EB9C05A6-0DBE-40B8-83B4-AD2FF7BE692F}" type="presOf" srcId="{40C41565-B9B8-4AB9-AD52-F1EE0E26CB89}" destId="{C0F78165-6578-41DA-A9BD-EB355B30EDE0}" srcOrd="0" destOrd="0" presId="urn:microsoft.com/office/officeart/2005/8/layout/venn2"/>
    <dgm:cxn modelId="{F46494A6-ADDA-40A1-9283-1C16F967AC97}" type="presOf" srcId="{9E204CBC-9D28-41D2-B18E-E677EB73077F}" destId="{68410E1E-8BFF-4B9E-B5A3-C8CEDF04D9D3}" srcOrd="0" destOrd="0" presId="urn:microsoft.com/office/officeart/2005/8/layout/venn2"/>
    <dgm:cxn modelId="{4B046EB8-0B6E-4A91-A1D5-320973428CF8}" type="presOf" srcId="{455078A4-51AF-47F7-BA9D-26B1ED0E7379}" destId="{C2BC29A7-AF42-4303-A537-EB31A03E394D}" srcOrd="1" destOrd="0" presId="urn:microsoft.com/office/officeart/2005/8/layout/venn2"/>
    <dgm:cxn modelId="{B2014EBE-1562-4120-9EE7-512E0919D614}" type="presOf" srcId="{4F2B25B9-3A97-4B2B-9074-4E81991CC38E}" destId="{1C32D200-738B-4BA5-AE1D-2CC3ABC95A8F}" srcOrd="0" destOrd="0" presId="urn:microsoft.com/office/officeart/2005/8/layout/venn2"/>
    <dgm:cxn modelId="{D1D99FF5-2CB9-4480-8537-F735DA6AE915}" srcId="{E5F6447D-3FDA-4E7A-8C9C-9E07649D58E8}" destId="{9E204CBC-9D28-41D2-B18E-E677EB73077F}" srcOrd="0" destOrd="0" parTransId="{E0991440-86D8-4E30-B146-1A89BFE0DD1A}" sibTransId="{23569ED7-EC35-4C23-814D-5499AD665539}"/>
    <dgm:cxn modelId="{EAAAFDEF-0CFD-4EE2-BA87-2058737C63B0}" type="presParOf" srcId="{4D5C2118-B51C-40B4-A227-17DDF6F54779}" destId="{5CE92626-8345-4944-A035-5D5241163D08}" srcOrd="0" destOrd="0" presId="urn:microsoft.com/office/officeart/2005/8/layout/venn2"/>
    <dgm:cxn modelId="{B89C8753-2C38-4F86-8DBD-96E4B1FA6024}" type="presParOf" srcId="{5CE92626-8345-4944-A035-5D5241163D08}" destId="{68410E1E-8BFF-4B9E-B5A3-C8CEDF04D9D3}" srcOrd="0" destOrd="0" presId="urn:microsoft.com/office/officeart/2005/8/layout/venn2"/>
    <dgm:cxn modelId="{881B6034-6E8F-48DF-8691-53388C821641}" type="presParOf" srcId="{5CE92626-8345-4944-A035-5D5241163D08}" destId="{7C12F966-EDB2-46DD-9A87-574FCFE3BC43}" srcOrd="1" destOrd="0" presId="urn:microsoft.com/office/officeart/2005/8/layout/venn2"/>
    <dgm:cxn modelId="{58A0326D-955F-490B-ABC3-887590B07B0C}" type="presParOf" srcId="{4D5C2118-B51C-40B4-A227-17DDF6F54779}" destId="{B1FD7882-DE63-4AA8-8534-24F0C09EE4FB}" srcOrd="1" destOrd="0" presId="urn:microsoft.com/office/officeart/2005/8/layout/venn2"/>
    <dgm:cxn modelId="{438C480E-E72A-4626-9514-4A07F592086D}" type="presParOf" srcId="{B1FD7882-DE63-4AA8-8534-24F0C09EE4FB}" destId="{C0F78165-6578-41DA-A9BD-EB355B30EDE0}" srcOrd="0" destOrd="0" presId="urn:microsoft.com/office/officeart/2005/8/layout/venn2"/>
    <dgm:cxn modelId="{965C23E7-A3C1-448A-8612-D000843A82C0}" type="presParOf" srcId="{B1FD7882-DE63-4AA8-8534-24F0C09EE4FB}" destId="{FA560AAB-AED2-4053-9FCB-40A626F84500}" srcOrd="1" destOrd="0" presId="urn:microsoft.com/office/officeart/2005/8/layout/venn2"/>
    <dgm:cxn modelId="{EE4B042C-E070-4F74-BC7E-9E359D049655}" type="presParOf" srcId="{4D5C2118-B51C-40B4-A227-17DDF6F54779}" destId="{592DA807-5F2E-4115-8BDD-A385568B5E72}" srcOrd="2" destOrd="0" presId="urn:microsoft.com/office/officeart/2005/8/layout/venn2"/>
    <dgm:cxn modelId="{FBE1C078-AA40-46B6-9B89-F6E4737533BE}" type="presParOf" srcId="{592DA807-5F2E-4115-8BDD-A385568B5E72}" destId="{1C32D200-738B-4BA5-AE1D-2CC3ABC95A8F}" srcOrd="0" destOrd="0" presId="urn:microsoft.com/office/officeart/2005/8/layout/venn2"/>
    <dgm:cxn modelId="{205DE92A-0C4D-46B9-8F02-AD7E4AEE736C}" type="presParOf" srcId="{592DA807-5F2E-4115-8BDD-A385568B5E72}" destId="{EF5C9736-4FC8-4CFE-A467-7D8D851ED33B}" srcOrd="1" destOrd="0" presId="urn:microsoft.com/office/officeart/2005/8/layout/venn2"/>
    <dgm:cxn modelId="{97AECDB4-B0EC-4039-B05F-6B1612B4898D}" type="presParOf" srcId="{4D5C2118-B51C-40B4-A227-17DDF6F54779}" destId="{CE087504-7982-49F5-86B8-6B0DB3D96DD2}" srcOrd="3" destOrd="0" presId="urn:microsoft.com/office/officeart/2005/8/layout/venn2"/>
    <dgm:cxn modelId="{3712095F-0D28-4546-AC52-5A29A3EEF06E}" type="presParOf" srcId="{CE087504-7982-49F5-86B8-6B0DB3D96DD2}" destId="{2A52A5F5-3C6A-4366-A512-AF3BAB7EDB85}" srcOrd="0" destOrd="0" presId="urn:microsoft.com/office/officeart/2005/8/layout/venn2"/>
    <dgm:cxn modelId="{58DDFCE1-D6D6-4E5E-81F1-1DE8088A638D}" type="presParOf" srcId="{CE087504-7982-49F5-86B8-6B0DB3D96DD2}" destId="{C2BC29A7-AF42-4303-A537-EB31A03E394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FF1F2B-FA57-4507-BDB9-A61DD9CD7B23}"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22FEB08D-FBF0-46B5-908C-F940F01AA898}">
      <dgm:prSet phldrT="[Text]" custT="1"/>
      <dgm:spPr>
        <a:solidFill>
          <a:srgbClr val="00B050"/>
        </a:solidFill>
      </dgm:spPr>
      <dgm:t>
        <a:bodyPr/>
        <a:lstStyle/>
        <a:p>
          <a:r>
            <a:rPr lang="en-US" sz="3200" dirty="0"/>
            <a:t>Constitutional </a:t>
          </a:r>
        </a:p>
        <a:p>
          <a:r>
            <a:rPr lang="en-US" sz="3200" dirty="0"/>
            <a:t>CJ Agency</a:t>
          </a:r>
        </a:p>
      </dgm:t>
    </dgm:pt>
    <dgm:pt modelId="{CE52302D-8D0F-4ED6-AEBD-9C5101E47019}" type="parTrans" cxnId="{C4A3BFDE-A81B-4C80-B86E-6886FDC35C46}">
      <dgm:prSet/>
      <dgm:spPr/>
      <dgm:t>
        <a:bodyPr/>
        <a:lstStyle/>
        <a:p>
          <a:endParaRPr lang="en-US"/>
        </a:p>
      </dgm:t>
    </dgm:pt>
    <dgm:pt modelId="{7BE7D74E-0E6B-4793-B673-B7B8634EE631}" type="sibTrans" cxnId="{C4A3BFDE-A81B-4C80-B86E-6886FDC35C46}">
      <dgm:prSet/>
      <dgm:spPr/>
      <dgm:t>
        <a:bodyPr/>
        <a:lstStyle/>
        <a:p>
          <a:endParaRPr lang="en-US"/>
        </a:p>
      </dgm:t>
    </dgm:pt>
    <dgm:pt modelId="{234F2F71-820D-4106-9AB1-3B4D215816FB}">
      <dgm:prSet phldrT="[Text]" custT="1"/>
      <dgm:spPr>
        <a:solidFill>
          <a:srgbClr val="C00000"/>
        </a:solidFill>
      </dgm:spPr>
      <dgm:t>
        <a:bodyPr/>
        <a:lstStyle/>
        <a:p>
          <a:r>
            <a:rPr lang="en-US" sz="3200" dirty="0"/>
            <a:t>SCOTUS</a:t>
          </a:r>
        </a:p>
        <a:p>
          <a:r>
            <a:rPr lang="en-US" sz="3200" dirty="0"/>
            <a:t>Decisions</a:t>
          </a:r>
        </a:p>
      </dgm:t>
    </dgm:pt>
    <dgm:pt modelId="{9843F6E3-188B-4CF4-9220-BEB63E44A6BF}" type="parTrans" cxnId="{7261816E-2832-426A-B289-9B753042EF21}">
      <dgm:prSet/>
      <dgm:spPr/>
      <dgm:t>
        <a:bodyPr/>
        <a:lstStyle/>
        <a:p>
          <a:endParaRPr lang="en-US"/>
        </a:p>
      </dgm:t>
    </dgm:pt>
    <dgm:pt modelId="{B17D6C5E-7350-4ACB-95DE-E983DE395F95}" type="sibTrans" cxnId="{7261816E-2832-426A-B289-9B753042EF21}">
      <dgm:prSet/>
      <dgm:spPr/>
      <dgm:t>
        <a:bodyPr/>
        <a:lstStyle/>
        <a:p>
          <a:endParaRPr lang="en-US"/>
        </a:p>
      </dgm:t>
    </dgm:pt>
    <dgm:pt modelId="{D00996CC-D32D-4C60-9928-42F6B82F60CB}">
      <dgm:prSet phldrT="[Text]" custT="1"/>
      <dgm:spPr>
        <a:solidFill>
          <a:srgbClr val="FF0000"/>
        </a:solidFill>
      </dgm:spPr>
      <dgm:t>
        <a:bodyPr/>
        <a:lstStyle/>
        <a:p>
          <a:r>
            <a:rPr lang="en-US" sz="2400" dirty="0"/>
            <a:t>Judicial Circuit</a:t>
          </a:r>
        </a:p>
        <a:p>
          <a:r>
            <a:rPr lang="en-US" sz="2400" dirty="0"/>
            <a:t>Application</a:t>
          </a:r>
        </a:p>
      </dgm:t>
    </dgm:pt>
    <dgm:pt modelId="{EE260496-950B-46AE-9D88-F83798FFCEB1}" type="parTrans" cxnId="{B2DD0BE8-66AD-45BC-B99C-872B479B9CEB}">
      <dgm:prSet/>
      <dgm:spPr/>
      <dgm:t>
        <a:bodyPr/>
        <a:lstStyle/>
        <a:p>
          <a:endParaRPr lang="en-US"/>
        </a:p>
      </dgm:t>
    </dgm:pt>
    <dgm:pt modelId="{9B055DDE-82B1-4E68-A81F-76CF8C7DE7CB}" type="sibTrans" cxnId="{B2DD0BE8-66AD-45BC-B99C-872B479B9CEB}">
      <dgm:prSet/>
      <dgm:spPr/>
      <dgm:t>
        <a:bodyPr/>
        <a:lstStyle/>
        <a:p>
          <a:endParaRPr lang="en-US"/>
        </a:p>
      </dgm:t>
    </dgm:pt>
    <dgm:pt modelId="{44F294D2-C5E9-4487-A8E5-17225DFF815A}">
      <dgm:prSet phldrT="[Text]" custT="1"/>
      <dgm:spPr>
        <a:solidFill>
          <a:srgbClr val="7030A0"/>
        </a:solidFill>
      </dgm:spPr>
      <dgm:t>
        <a:bodyPr/>
        <a:lstStyle/>
        <a:p>
          <a:r>
            <a:rPr lang="en-US" sz="2800" dirty="0"/>
            <a:t>DOJ </a:t>
          </a:r>
        </a:p>
        <a:p>
          <a:r>
            <a:rPr lang="en-US" sz="2800" dirty="0"/>
            <a:t>Investigations</a:t>
          </a:r>
          <a:r>
            <a:rPr lang="en-US" sz="2500" dirty="0"/>
            <a:t> </a:t>
          </a:r>
        </a:p>
      </dgm:t>
    </dgm:pt>
    <dgm:pt modelId="{E40FADD2-1B97-4DA1-92F1-FD2E64CBB759}" type="parTrans" cxnId="{417D2785-077C-42EF-9407-08647F64B72D}">
      <dgm:prSet/>
      <dgm:spPr/>
      <dgm:t>
        <a:bodyPr/>
        <a:lstStyle/>
        <a:p>
          <a:endParaRPr lang="en-US"/>
        </a:p>
      </dgm:t>
    </dgm:pt>
    <dgm:pt modelId="{B4A9DFD9-FE43-4E16-A68F-F1AA79B9671D}" type="sibTrans" cxnId="{417D2785-077C-42EF-9407-08647F64B72D}">
      <dgm:prSet/>
      <dgm:spPr/>
      <dgm:t>
        <a:bodyPr/>
        <a:lstStyle/>
        <a:p>
          <a:endParaRPr lang="en-US"/>
        </a:p>
      </dgm:t>
    </dgm:pt>
    <dgm:pt modelId="{662B32B8-15E9-4A54-A601-74C864C220E7}">
      <dgm:prSet phldrT="[Text]" custT="1"/>
      <dgm:spPr>
        <a:solidFill>
          <a:srgbClr val="0606BA"/>
        </a:solidFill>
      </dgm:spPr>
      <dgm:t>
        <a:bodyPr/>
        <a:lstStyle/>
        <a:p>
          <a:r>
            <a:rPr lang="en-US" sz="3200" dirty="0"/>
            <a:t>Policy &amp;</a:t>
          </a:r>
        </a:p>
        <a:p>
          <a:r>
            <a:rPr lang="en-US" sz="3200" dirty="0"/>
            <a:t>Training </a:t>
          </a:r>
        </a:p>
      </dgm:t>
    </dgm:pt>
    <dgm:pt modelId="{C657DDF2-2813-4925-8F26-F01D0A739F63}" type="parTrans" cxnId="{909A90E4-9958-4170-9493-F3D2E670637A}">
      <dgm:prSet/>
      <dgm:spPr/>
      <dgm:t>
        <a:bodyPr/>
        <a:lstStyle/>
        <a:p>
          <a:endParaRPr lang="en-US"/>
        </a:p>
      </dgm:t>
    </dgm:pt>
    <dgm:pt modelId="{DCC6E239-2088-4B91-83FD-78685A8233AA}" type="sibTrans" cxnId="{909A90E4-9958-4170-9493-F3D2E670637A}">
      <dgm:prSet/>
      <dgm:spPr/>
      <dgm:t>
        <a:bodyPr/>
        <a:lstStyle/>
        <a:p>
          <a:endParaRPr lang="en-US"/>
        </a:p>
      </dgm:t>
    </dgm:pt>
    <dgm:pt modelId="{B2F133C4-393B-478C-A94C-16287F62E8D8}">
      <dgm:prSet phldrT="[Text]" custT="1"/>
      <dgm:spPr>
        <a:solidFill>
          <a:schemeClr val="accent2">
            <a:lumMod val="50000"/>
          </a:schemeClr>
        </a:solidFill>
      </dgm:spPr>
      <dgm:t>
        <a:bodyPr/>
        <a:lstStyle/>
        <a:p>
          <a:r>
            <a:rPr lang="en-US" sz="3600" dirty="0"/>
            <a:t> Supervision &amp; </a:t>
          </a:r>
        </a:p>
        <a:p>
          <a:r>
            <a:rPr lang="en-US" sz="3600" dirty="0"/>
            <a:t>Discipline </a:t>
          </a:r>
        </a:p>
      </dgm:t>
    </dgm:pt>
    <dgm:pt modelId="{EF74BC48-94C2-48C6-8CA6-C54CF79D1C58}" type="parTrans" cxnId="{420CC342-3E86-452B-A34E-5A7DC633CFC3}">
      <dgm:prSet/>
      <dgm:spPr/>
      <dgm:t>
        <a:bodyPr/>
        <a:lstStyle/>
        <a:p>
          <a:endParaRPr lang="en-US"/>
        </a:p>
      </dgm:t>
    </dgm:pt>
    <dgm:pt modelId="{CC65BC9D-431A-419D-A613-E4461EB7B76A}" type="sibTrans" cxnId="{420CC342-3E86-452B-A34E-5A7DC633CFC3}">
      <dgm:prSet/>
      <dgm:spPr/>
      <dgm:t>
        <a:bodyPr/>
        <a:lstStyle/>
        <a:p>
          <a:endParaRPr lang="en-US"/>
        </a:p>
      </dgm:t>
    </dgm:pt>
    <dgm:pt modelId="{4AA1A5A8-7A6E-403A-8C7F-BDC3970975E4}">
      <dgm:prSet phldrT="[Text]" custT="1"/>
      <dgm:spPr>
        <a:solidFill>
          <a:srgbClr val="FFC000"/>
        </a:solidFill>
      </dgm:spPr>
      <dgm:t>
        <a:bodyPr/>
        <a:lstStyle/>
        <a:p>
          <a:r>
            <a:rPr lang="en-US" sz="3200" dirty="0">
              <a:solidFill>
                <a:srgbClr val="C00000"/>
              </a:solidFill>
            </a:rPr>
            <a:t>Qualified Immunity   </a:t>
          </a:r>
        </a:p>
      </dgm:t>
    </dgm:pt>
    <dgm:pt modelId="{9C392669-27B7-4262-91E4-AFFD685581C6}" type="parTrans" cxnId="{881D99BD-FCC3-4CA8-9437-48E30D004712}">
      <dgm:prSet/>
      <dgm:spPr/>
      <dgm:t>
        <a:bodyPr/>
        <a:lstStyle/>
        <a:p>
          <a:endParaRPr lang="en-US"/>
        </a:p>
      </dgm:t>
    </dgm:pt>
    <dgm:pt modelId="{749C3158-4C81-4504-9B20-9EFE4E98A978}" type="sibTrans" cxnId="{881D99BD-FCC3-4CA8-9437-48E30D004712}">
      <dgm:prSet/>
      <dgm:spPr/>
      <dgm:t>
        <a:bodyPr/>
        <a:lstStyle/>
        <a:p>
          <a:endParaRPr lang="en-US"/>
        </a:p>
      </dgm:t>
    </dgm:pt>
    <dgm:pt modelId="{89B18BFC-C32F-4238-8154-675300A0AAF2}">
      <dgm:prSet/>
      <dgm:spPr/>
    </dgm:pt>
    <dgm:pt modelId="{58D67C40-12ED-4355-B6FB-CC0979B0350C}" type="parTrans" cxnId="{99425145-37DD-4E25-8E35-591925D253A2}">
      <dgm:prSet/>
      <dgm:spPr/>
      <dgm:t>
        <a:bodyPr/>
        <a:lstStyle/>
        <a:p>
          <a:endParaRPr lang="en-US"/>
        </a:p>
      </dgm:t>
    </dgm:pt>
    <dgm:pt modelId="{FD00B22F-9C4C-4EB6-A5FB-DCB16E36A44A}" type="sibTrans" cxnId="{99425145-37DD-4E25-8E35-591925D253A2}">
      <dgm:prSet/>
      <dgm:spPr/>
      <dgm:t>
        <a:bodyPr/>
        <a:lstStyle/>
        <a:p>
          <a:endParaRPr lang="en-US"/>
        </a:p>
      </dgm:t>
    </dgm:pt>
    <dgm:pt modelId="{B1275EAC-1872-4B62-8015-12502B07F729}">
      <dgm:prSet/>
      <dgm:spPr/>
    </dgm:pt>
    <dgm:pt modelId="{9B175A58-997F-42AA-9DF9-24F75F207F30}" type="parTrans" cxnId="{D5DD8C58-85E3-442C-A9B1-53A2BDCE13BC}">
      <dgm:prSet/>
      <dgm:spPr/>
      <dgm:t>
        <a:bodyPr/>
        <a:lstStyle/>
        <a:p>
          <a:endParaRPr lang="en-US"/>
        </a:p>
      </dgm:t>
    </dgm:pt>
    <dgm:pt modelId="{F32C6665-1D5C-45D8-93C4-2BB8D56820F7}" type="sibTrans" cxnId="{D5DD8C58-85E3-442C-A9B1-53A2BDCE13BC}">
      <dgm:prSet/>
      <dgm:spPr/>
      <dgm:t>
        <a:bodyPr/>
        <a:lstStyle/>
        <a:p>
          <a:endParaRPr lang="en-US"/>
        </a:p>
      </dgm:t>
    </dgm:pt>
    <dgm:pt modelId="{990C7BDA-F57F-4F12-B9C0-EA09B2A4DD01}" type="pres">
      <dgm:prSet presAssocID="{7AFF1F2B-FA57-4507-BDB9-A61DD9CD7B23}" presName="Name0" presStyleCnt="0">
        <dgm:presLayoutVars>
          <dgm:chMax val="1"/>
          <dgm:chPref val="1"/>
          <dgm:dir/>
          <dgm:animOne val="branch"/>
          <dgm:animLvl val="lvl"/>
        </dgm:presLayoutVars>
      </dgm:prSet>
      <dgm:spPr/>
    </dgm:pt>
    <dgm:pt modelId="{BA5407C6-896C-4313-BF0F-A7297287AD45}" type="pres">
      <dgm:prSet presAssocID="{22FEB08D-FBF0-46B5-908C-F940F01AA898}" presName="Parent" presStyleLbl="node0" presStyleIdx="0" presStyleCnt="1" custScaleX="137983" custScaleY="71946">
        <dgm:presLayoutVars>
          <dgm:chMax val="6"/>
          <dgm:chPref val="6"/>
        </dgm:presLayoutVars>
      </dgm:prSet>
      <dgm:spPr/>
    </dgm:pt>
    <dgm:pt modelId="{5111E8E9-9FC8-465B-A1C6-EC6B635E73F5}" type="pres">
      <dgm:prSet presAssocID="{234F2F71-820D-4106-9AB1-3B4D215816FB}" presName="Accent1" presStyleCnt="0"/>
      <dgm:spPr/>
    </dgm:pt>
    <dgm:pt modelId="{734A798D-B371-4F94-B36E-385D78641BED}" type="pres">
      <dgm:prSet presAssocID="{234F2F71-820D-4106-9AB1-3B4D215816FB}" presName="Accent" presStyleLbl="bgShp" presStyleIdx="0" presStyleCnt="6"/>
      <dgm:spPr/>
    </dgm:pt>
    <dgm:pt modelId="{7D93481B-1F2D-4928-B364-B64B9E4C2206}" type="pres">
      <dgm:prSet presAssocID="{234F2F71-820D-4106-9AB1-3B4D215816FB}" presName="Child1" presStyleLbl="node1" presStyleIdx="0" presStyleCnt="6" custScaleX="138851" custScaleY="84176" custLinFactNeighborX="1491" custLinFactNeighborY="-6302">
        <dgm:presLayoutVars>
          <dgm:chMax val="0"/>
          <dgm:chPref val="0"/>
          <dgm:bulletEnabled val="1"/>
        </dgm:presLayoutVars>
      </dgm:prSet>
      <dgm:spPr/>
    </dgm:pt>
    <dgm:pt modelId="{4CDD1870-F9B0-4FEC-A12F-171DEE2931C6}" type="pres">
      <dgm:prSet presAssocID="{D00996CC-D32D-4C60-9928-42F6B82F60CB}" presName="Accent2" presStyleCnt="0"/>
      <dgm:spPr/>
    </dgm:pt>
    <dgm:pt modelId="{AD0CAF69-AC96-4A7C-AFBB-C83028F8C9CD}" type="pres">
      <dgm:prSet presAssocID="{D00996CC-D32D-4C60-9928-42F6B82F60CB}" presName="Accent" presStyleLbl="bgShp" presStyleIdx="1" presStyleCnt="6" custFlipVert="1" custFlipHor="1" custScaleX="5799" custScaleY="5917" custLinFactNeighborX="85818" custLinFactNeighborY="18146"/>
      <dgm:spPr/>
    </dgm:pt>
    <dgm:pt modelId="{BBD64589-A09A-45AD-AB7F-928992956DF5}" type="pres">
      <dgm:prSet presAssocID="{D00996CC-D32D-4C60-9928-42F6B82F60CB}" presName="Child2" presStyleLbl="node1" presStyleIdx="1" presStyleCnt="6" custScaleX="146558" custScaleY="138713" custLinFactX="26276" custLinFactNeighborX="100000" custLinFactNeighborY="-29240">
        <dgm:presLayoutVars>
          <dgm:chMax val="0"/>
          <dgm:chPref val="0"/>
          <dgm:bulletEnabled val="1"/>
        </dgm:presLayoutVars>
      </dgm:prSet>
      <dgm:spPr/>
    </dgm:pt>
    <dgm:pt modelId="{7EB86864-6DA4-493E-BE5E-03EB48BE366C}" type="pres">
      <dgm:prSet presAssocID="{44F294D2-C5E9-4487-A8E5-17225DFF815A}" presName="Accent3" presStyleCnt="0"/>
      <dgm:spPr/>
    </dgm:pt>
    <dgm:pt modelId="{4C35D32F-B36C-4905-BF3B-483A111DB1F6}" type="pres">
      <dgm:prSet presAssocID="{44F294D2-C5E9-4487-A8E5-17225DFF815A}" presName="Accent" presStyleLbl="bgShp" presStyleIdx="2" presStyleCnt="6" custScaleX="5199" custScaleY="8937" custLinFactNeighborX="3061" custLinFactNeighborY="1594"/>
      <dgm:spPr/>
    </dgm:pt>
    <dgm:pt modelId="{CF6126C5-D84D-4079-9E63-A4E9C8571D60}" type="pres">
      <dgm:prSet presAssocID="{44F294D2-C5E9-4487-A8E5-17225DFF815A}" presName="Child3" presStyleLbl="node1" presStyleIdx="2" presStyleCnt="6" custScaleX="154861" custScaleY="107284" custLinFactX="21733" custLinFactNeighborX="100000" custLinFactNeighborY="15876">
        <dgm:presLayoutVars>
          <dgm:chMax val="0"/>
          <dgm:chPref val="0"/>
          <dgm:bulletEnabled val="1"/>
        </dgm:presLayoutVars>
      </dgm:prSet>
      <dgm:spPr/>
    </dgm:pt>
    <dgm:pt modelId="{013E8FA6-4CE8-4FDB-A404-B843A6B15AD8}" type="pres">
      <dgm:prSet presAssocID="{662B32B8-15E9-4A54-A601-74C864C220E7}" presName="Accent4" presStyleCnt="0"/>
      <dgm:spPr/>
    </dgm:pt>
    <dgm:pt modelId="{D3F1203C-8918-4256-9C16-FBB67A8B0C60}" type="pres">
      <dgm:prSet presAssocID="{662B32B8-15E9-4A54-A601-74C864C220E7}" presName="Accent" presStyleLbl="bgShp" presStyleIdx="3" presStyleCnt="6" custFlipHor="0" custScaleX="7063" custScaleY="6116" custLinFactNeighborX="7623" custLinFactNeighborY="495"/>
      <dgm:spPr/>
    </dgm:pt>
    <dgm:pt modelId="{E806A113-22D3-4510-83E0-13C4B4BA7EC8}" type="pres">
      <dgm:prSet presAssocID="{662B32B8-15E9-4A54-A601-74C864C220E7}" presName="Child4" presStyleLbl="node1" presStyleIdx="3" presStyleCnt="6" custScaleX="151100" custScaleY="91399" custLinFactNeighborX="471" custLinFactNeighborY="2433">
        <dgm:presLayoutVars>
          <dgm:chMax val="0"/>
          <dgm:chPref val="0"/>
          <dgm:bulletEnabled val="1"/>
        </dgm:presLayoutVars>
      </dgm:prSet>
      <dgm:spPr/>
    </dgm:pt>
    <dgm:pt modelId="{1DC4649B-BB2C-4A33-975C-05CA962B0DF5}" type="pres">
      <dgm:prSet presAssocID="{B2F133C4-393B-478C-A94C-16287F62E8D8}" presName="Accent5" presStyleCnt="0"/>
      <dgm:spPr/>
    </dgm:pt>
    <dgm:pt modelId="{EB20B73B-2DE8-4BF8-98AC-D05DE809D30E}" type="pres">
      <dgm:prSet presAssocID="{B2F133C4-393B-478C-A94C-16287F62E8D8}" presName="Accent" presStyleLbl="bgShp" presStyleIdx="4" presStyleCnt="6" custScaleX="78612" custScaleY="81457"/>
      <dgm:spPr/>
    </dgm:pt>
    <dgm:pt modelId="{50F6D54A-B7C8-404A-BBFC-BA95C9268F6B}" type="pres">
      <dgm:prSet presAssocID="{B2F133C4-393B-478C-A94C-16287F62E8D8}" presName="Child5" presStyleLbl="node1" presStyleIdx="4" presStyleCnt="6" custScaleX="176555" custScaleY="129096" custLinFactX="-27387" custLinFactNeighborX="-100000" custLinFactNeighborY="32671">
        <dgm:presLayoutVars>
          <dgm:chMax val="0"/>
          <dgm:chPref val="0"/>
          <dgm:bulletEnabled val="1"/>
        </dgm:presLayoutVars>
      </dgm:prSet>
      <dgm:spPr/>
    </dgm:pt>
    <dgm:pt modelId="{EE026DDB-4FE4-4595-AFD0-3B20D1466337}" type="pres">
      <dgm:prSet presAssocID="{4AA1A5A8-7A6E-403A-8C7F-BDC3970975E4}" presName="Accent6" presStyleCnt="0"/>
      <dgm:spPr/>
    </dgm:pt>
    <dgm:pt modelId="{76BE4BA3-5D3E-490C-920C-69B84DA7ACC2}" type="pres">
      <dgm:prSet presAssocID="{4AA1A5A8-7A6E-403A-8C7F-BDC3970975E4}" presName="Accent" presStyleLbl="bgShp" presStyleIdx="5" presStyleCnt="6" custFlipVert="0" custFlipHor="1" custScaleX="5098" custScaleY="5917" custLinFactY="20565" custLinFactNeighborX="-36738" custLinFactNeighborY="100000"/>
      <dgm:spPr/>
    </dgm:pt>
    <dgm:pt modelId="{6AC8A14E-8A5E-45D1-B709-AF74744EF157}" type="pres">
      <dgm:prSet presAssocID="{4AA1A5A8-7A6E-403A-8C7F-BDC3970975E4}" presName="Child6" presStyleLbl="node1" presStyleIdx="5" presStyleCnt="6" custScaleX="155209" custScaleY="129532" custLinFactX="-10968" custLinFactNeighborX="-100000" custLinFactNeighborY="-39726">
        <dgm:presLayoutVars>
          <dgm:chMax val="0"/>
          <dgm:chPref val="0"/>
          <dgm:bulletEnabled val="1"/>
        </dgm:presLayoutVars>
      </dgm:prSet>
      <dgm:spPr/>
    </dgm:pt>
  </dgm:ptLst>
  <dgm:cxnLst>
    <dgm:cxn modelId="{50C4840E-AD30-466D-9A48-ABB1B9B14669}" type="presOf" srcId="{4AA1A5A8-7A6E-403A-8C7F-BDC3970975E4}" destId="{6AC8A14E-8A5E-45D1-B709-AF74744EF157}" srcOrd="0" destOrd="0" presId="urn:microsoft.com/office/officeart/2011/layout/HexagonRadial"/>
    <dgm:cxn modelId="{3ECF6122-9169-43E7-83E2-76D91DE1C0FA}" type="presOf" srcId="{234F2F71-820D-4106-9AB1-3B4D215816FB}" destId="{7D93481B-1F2D-4928-B364-B64B9E4C2206}" srcOrd="0" destOrd="0" presId="urn:microsoft.com/office/officeart/2011/layout/HexagonRadial"/>
    <dgm:cxn modelId="{420CC342-3E86-452B-A34E-5A7DC633CFC3}" srcId="{22FEB08D-FBF0-46B5-908C-F940F01AA898}" destId="{B2F133C4-393B-478C-A94C-16287F62E8D8}" srcOrd="4" destOrd="0" parTransId="{EF74BC48-94C2-48C6-8CA6-C54CF79D1C58}" sibTransId="{CC65BC9D-431A-419D-A613-E4461EB7B76A}"/>
    <dgm:cxn modelId="{99425145-37DD-4E25-8E35-591925D253A2}" srcId="{7AFF1F2B-FA57-4507-BDB9-A61DD9CD7B23}" destId="{89B18BFC-C32F-4238-8154-675300A0AAF2}" srcOrd="1" destOrd="0" parTransId="{58D67C40-12ED-4355-B6FB-CC0979B0350C}" sibTransId="{FD00B22F-9C4C-4EB6-A5FB-DCB16E36A44A}"/>
    <dgm:cxn modelId="{D700A06A-E8DD-41EC-9AD7-614C9840DD04}" type="presOf" srcId="{44F294D2-C5E9-4487-A8E5-17225DFF815A}" destId="{CF6126C5-D84D-4079-9E63-A4E9C8571D60}" srcOrd="0" destOrd="0" presId="urn:microsoft.com/office/officeart/2011/layout/HexagonRadial"/>
    <dgm:cxn modelId="{7261816E-2832-426A-B289-9B753042EF21}" srcId="{22FEB08D-FBF0-46B5-908C-F940F01AA898}" destId="{234F2F71-820D-4106-9AB1-3B4D215816FB}" srcOrd="0" destOrd="0" parTransId="{9843F6E3-188B-4CF4-9220-BEB63E44A6BF}" sibTransId="{B17D6C5E-7350-4ACB-95DE-E983DE395F95}"/>
    <dgm:cxn modelId="{D5DD8C58-85E3-442C-A9B1-53A2BDCE13BC}" srcId="{7AFF1F2B-FA57-4507-BDB9-A61DD9CD7B23}" destId="{B1275EAC-1872-4B62-8015-12502B07F729}" srcOrd="2" destOrd="0" parTransId="{9B175A58-997F-42AA-9DF9-24F75F207F30}" sibTransId="{F32C6665-1D5C-45D8-93C4-2BB8D56820F7}"/>
    <dgm:cxn modelId="{CA72BB59-1620-4BB1-AAF8-16DBC675E33A}" type="presOf" srcId="{22FEB08D-FBF0-46B5-908C-F940F01AA898}" destId="{BA5407C6-896C-4313-BF0F-A7297287AD45}" srcOrd="0" destOrd="0" presId="urn:microsoft.com/office/officeart/2011/layout/HexagonRadial"/>
    <dgm:cxn modelId="{417D2785-077C-42EF-9407-08647F64B72D}" srcId="{22FEB08D-FBF0-46B5-908C-F940F01AA898}" destId="{44F294D2-C5E9-4487-A8E5-17225DFF815A}" srcOrd="2" destOrd="0" parTransId="{E40FADD2-1B97-4DA1-92F1-FD2E64CBB759}" sibTransId="{B4A9DFD9-FE43-4E16-A68F-F1AA79B9671D}"/>
    <dgm:cxn modelId="{67E50BA4-A65C-4CA8-ABA1-D81A93A5459C}" type="presOf" srcId="{D00996CC-D32D-4C60-9928-42F6B82F60CB}" destId="{BBD64589-A09A-45AD-AB7F-928992956DF5}" srcOrd="0" destOrd="0" presId="urn:microsoft.com/office/officeart/2011/layout/HexagonRadial"/>
    <dgm:cxn modelId="{3D14A7A7-E3D0-444E-A4FE-658BEF55A742}" type="presOf" srcId="{B2F133C4-393B-478C-A94C-16287F62E8D8}" destId="{50F6D54A-B7C8-404A-BBFC-BA95C9268F6B}" srcOrd="0" destOrd="0" presId="urn:microsoft.com/office/officeart/2011/layout/HexagonRadial"/>
    <dgm:cxn modelId="{881D99BD-FCC3-4CA8-9437-48E30D004712}" srcId="{22FEB08D-FBF0-46B5-908C-F940F01AA898}" destId="{4AA1A5A8-7A6E-403A-8C7F-BDC3970975E4}" srcOrd="5" destOrd="0" parTransId="{9C392669-27B7-4262-91E4-AFFD685581C6}" sibTransId="{749C3158-4C81-4504-9B20-9EFE4E98A978}"/>
    <dgm:cxn modelId="{57EADED4-82E2-4878-956D-12207F25EC2A}" type="presOf" srcId="{662B32B8-15E9-4A54-A601-74C864C220E7}" destId="{E806A113-22D3-4510-83E0-13C4B4BA7EC8}" srcOrd="0" destOrd="0" presId="urn:microsoft.com/office/officeart/2011/layout/HexagonRadial"/>
    <dgm:cxn modelId="{B254F3D9-8E2A-4A44-AED6-08EC049FC2A7}" type="presOf" srcId="{7AFF1F2B-FA57-4507-BDB9-A61DD9CD7B23}" destId="{990C7BDA-F57F-4F12-B9C0-EA09B2A4DD01}" srcOrd="0" destOrd="0" presId="urn:microsoft.com/office/officeart/2011/layout/HexagonRadial"/>
    <dgm:cxn modelId="{C4A3BFDE-A81B-4C80-B86E-6886FDC35C46}" srcId="{7AFF1F2B-FA57-4507-BDB9-A61DD9CD7B23}" destId="{22FEB08D-FBF0-46B5-908C-F940F01AA898}" srcOrd="0" destOrd="0" parTransId="{CE52302D-8D0F-4ED6-AEBD-9C5101E47019}" sibTransId="{7BE7D74E-0E6B-4793-B673-B7B8634EE631}"/>
    <dgm:cxn modelId="{909A90E4-9958-4170-9493-F3D2E670637A}" srcId="{22FEB08D-FBF0-46B5-908C-F940F01AA898}" destId="{662B32B8-15E9-4A54-A601-74C864C220E7}" srcOrd="3" destOrd="0" parTransId="{C657DDF2-2813-4925-8F26-F01D0A739F63}" sibTransId="{DCC6E239-2088-4B91-83FD-78685A8233AA}"/>
    <dgm:cxn modelId="{B2DD0BE8-66AD-45BC-B99C-872B479B9CEB}" srcId="{22FEB08D-FBF0-46B5-908C-F940F01AA898}" destId="{D00996CC-D32D-4C60-9928-42F6B82F60CB}" srcOrd="1" destOrd="0" parTransId="{EE260496-950B-46AE-9D88-F83798FFCEB1}" sibTransId="{9B055DDE-82B1-4E68-A81F-76CF8C7DE7CB}"/>
    <dgm:cxn modelId="{219ADC7D-5FC9-40E5-BA2C-2AA5A97D2D4E}" type="presParOf" srcId="{990C7BDA-F57F-4F12-B9C0-EA09B2A4DD01}" destId="{BA5407C6-896C-4313-BF0F-A7297287AD45}" srcOrd="0" destOrd="0" presId="urn:microsoft.com/office/officeart/2011/layout/HexagonRadial"/>
    <dgm:cxn modelId="{AE3AC75D-E001-4A17-A89E-7D61FF0A2F24}" type="presParOf" srcId="{990C7BDA-F57F-4F12-B9C0-EA09B2A4DD01}" destId="{5111E8E9-9FC8-465B-A1C6-EC6B635E73F5}" srcOrd="1" destOrd="0" presId="urn:microsoft.com/office/officeart/2011/layout/HexagonRadial"/>
    <dgm:cxn modelId="{41C44FAC-B0B8-4F8A-9CCB-5B19FC80E516}" type="presParOf" srcId="{5111E8E9-9FC8-465B-A1C6-EC6B635E73F5}" destId="{734A798D-B371-4F94-B36E-385D78641BED}" srcOrd="0" destOrd="0" presId="urn:microsoft.com/office/officeart/2011/layout/HexagonRadial"/>
    <dgm:cxn modelId="{90807228-A64C-4F7B-94A8-D6414F3A0C74}" type="presParOf" srcId="{990C7BDA-F57F-4F12-B9C0-EA09B2A4DD01}" destId="{7D93481B-1F2D-4928-B364-B64B9E4C2206}" srcOrd="2" destOrd="0" presId="urn:microsoft.com/office/officeart/2011/layout/HexagonRadial"/>
    <dgm:cxn modelId="{D92E35D5-11CF-46AE-AFC9-E73A0D1B4CE3}" type="presParOf" srcId="{990C7BDA-F57F-4F12-B9C0-EA09B2A4DD01}" destId="{4CDD1870-F9B0-4FEC-A12F-171DEE2931C6}" srcOrd="3" destOrd="0" presId="urn:microsoft.com/office/officeart/2011/layout/HexagonRadial"/>
    <dgm:cxn modelId="{C9C1C260-9C72-4166-994A-DE454B764D78}" type="presParOf" srcId="{4CDD1870-F9B0-4FEC-A12F-171DEE2931C6}" destId="{AD0CAF69-AC96-4A7C-AFBB-C83028F8C9CD}" srcOrd="0" destOrd="0" presId="urn:microsoft.com/office/officeart/2011/layout/HexagonRadial"/>
    <dgm:cxn modelId="{397FADC1-EAE7-4CFE-9B8A-FE452211A347}" type="presParOf" srcId="{990C7BDA-F57F-4F12-B9C0-EA09B2A4DD01}" destId="{BBD64589-A09A-45AD-AB7F-928992956DF5}" srcOrd="4" destOrd="0" presId="urn:microsoft.com/office/officeart/2011/layout/HexagonRadial"/>
    <dgm:cxn modelId="{93C0CC77-B828-40FF-92F5-24110F5A11A6}" type="presParOf" srcId="{990C7BDA-F57F-4F12-B9C0-EA09B2A4DD01}" destId="{7EB86864-6DA4-493E-BE5E-03EB48BE366C}" srcOrd="5" destOrd="0" presId="urn:microsoft.com/office/officeart/2011/layout/HexagonRadial"/>
    <dgm:cxn modelId="{BF606534-E3C7-47E9-B6EF-A2135134B0AB}" type="presParOf" srcId="{7EB86864-6DA4-493E-BE5E-03EB48BE366C}" destId="{4C35D32F-B36C-4905-BF3B-483A111DB1F6}" srcOrd="0" destOrd="0" presId="urn:microsoft.com/office/officeart/2011/layout/HexagonRadial"/>
    <dgm:cxn modelId="{385F3519-D91F-42A6-99F5-DE94DA46D13D}" type="presParOf" srcId="{990C7BDA-F57F-4F12-B9C0-EA09B2A4DD01}" destId="{CF6126C5-D84D-4079-9E63-A4E9C8571D60}" srcOrd="6" destOrd="0" presId="urn:microsoft.com/office/officeart/2011/layout/HexagonRadial"/>
    <dgm:cxn modelId="{8892F9A2-BBC1-4577-8369-E5BF5FD8F4DA}" type="presParOf" srcId="{990C7BDA-F57F-4F12-B9C0-EA09B2A4DD01}" destId="{013E8FA6-4CE8-4FDB-A404-B843A6B15AD8}" srcOrd="7" destOrd="0" presId="urn:microsoft.com/office/officeart/2011/layout/HexagonRadial"/>
    <dgm:cxn modelId="{0E6FCE84-7B39-4EA8-B43B-19F976467D80}" type="presParOf" srcId="{013E8FA6-4CE8-4FDB-A404-B843A6B15AD8}" destId="{D3F1203C-8918-4256-9C16-FBB67A8B0C60}" srcOrd="0" destOrd="0" presId="urn:microsoft.com/office/officeart/2011/layout/HexagonRadial"/>
    <dgm:cxn modelId="{BF681FB2-59FB-4CC3-B99A-4788451127E8}" type="presParOf" srcId="{990C7BDA-F57F-4F12-B9C0-EA09B2A4DD01}" destId="{E806A113-22D3-4510-83E0-13C4B4BA7EC8}" srcOrd="8" destOrd="0" presId="urn:microsoft.com/office/officeart/2011/layout/HexagonRadial"/>
    <dgm:cxn modelId="{97C2FFFA-672D-4698-AD6F-2FB5A29C9536}" type="presParOf" srcId="{990C7BDA-F57F-4F12-B9C0-EA09B2A4DD01}" destId="{1DC4649B-BB2C-4A33-975C-05CA962B0DF5}" srcOrd="9" destOrd="0" presId="urn:microsoft.com/office/officeart/2011/layout/HexagonRadial"/>
    <dgm:cxn modelId="{3A050F0C-B7E7-4DBE-8121-3C1A5AFC78D9}" type="presParOf" srcId="{1DC4649B-BB2C-4A33-975C-05CA962B0DF5}" destId="{EB20B73B-2DE8-4BF8-98AC-D05DE809D30E}" srcOrd="0" destOrd="0" presId="urn:microsoft.com/office/officeart/2011/layout/HexagonRadial"/>
    <dgm:cxn modelId="{83C41E1D-91C1-424B-ADE2-4DA17F942D16}" type="presParOf" srcId="{990C7BDA-F57F-4F12-B9C0-EA09B2A4DD01}" destId="{50F6D54A-B7C8-404A-BBFC-BA95C9268F6B}" srcOrd="10" destOrd="0" presId="urn:microsoft.com/office/officeart/2011/layout/HexagonRadial"/>
    <dgm:cxn modelId="{40CF1239-87A2-4A63-8081-908B23AB79D3}" type="presParOf" srcId="{990C7BDA-F57F-4F12-B9C0-EA09B2A4DD01}" destId="{EE026DDB-4FE4-4595-AFD0-3B20D1466337}" srcOrd="11" destOrd="0" presId="urn:microsoft.com/office/officeart/2011/layout/HexagonRadial"/>
    <dgm:cxn modelId="{23C51F73-AAC3-41EA-869E-BBC35A52562C}" type="presParOf" srcId="{EE026DDB-4FE4-4595-AFD0-3B20D1466337}" destId="{76BE4BA3-5D3E-490C-920C-69B84DA7ACC2}" srcOrd="0" destOrd="0" presId="urn:microsoft.com/office/officeart/2011/layout/HexagonRadial"/>
    <dgm:cxn modelId="{EA380595-EC82-4220-BA8F-D53D30A56383}" type="presParOf" srcId="{990C7BDA-F57F-4F12-B9C0-EA09B2A4DD01}" destId="{6AC8A14E-8A5E-45D1-B709-AF74744EF157}"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3AF5C9-0A86-4FD5-99D2-6F3FC2583D9C}" type="doc">
      <dgm:prSet loTypeId="urn:microsoft.com/office/officeart/2005/8/layout/pyramid1" loCatId="pyramid" qsTypeId="urn:microsoft.com/office/officeart/2005/8/quickstyle/simple1" qsCatId="simple" csTypeId="urn:microsoft.com/office/officeart/2005/8/colors/accent1_2" csCatId="accent1" phldr="1"/>
      <dgm:spPr/>
    </dgm:pt>
    <dgm:pt modelId="{FCBD6588-5F5A-4976-8530-C5B7E6C6A690}">
      <dgm:prSet phldrT="[Text]" custT="1"/>
      <dgm:spPr>
        <a:solidFill>
          <a:srgbClr val="C00000"/>
        </a:solidFill>
      </dgm:spPr>
      <dgm:t>
        <a:bodyPr/>
        <a:lstStyle/>
        <a:p>
          <a:r>
            <a:rPr lang="en-US" sz="2800" dirty="0">
              <a:solidFill>
                <a:srgbClr val="FFFF00"/>
              </a:solidFill>
            </a:rPr>
            <a:t>Legal</a:t>
          </a:r>
        </a:p>
      </dgm:t>
    </dgm:pt>
    <dgm:pt modelId="{559B14E2-8922-4419-B9F9-4F1C2D5ACA9D}" type="parTrans" cxnId="{E4A1B875-1745-47D0-AEB6-20139CE0E514}">
      <dgm:prSet/>
      <dgm:spPr/>
      <dgm:t>
        <a:bodyPr/>
        <a:lstStyle/>
        <a:p>
          <a:endParaRPr lang="en-US"/>
        </a:p>
      </dgm:t>
    </dgm:pt>
    <dgm:pt modelId="{411868B7-37D2-4B3F-A561-D7601696299C}" type="sibTrans" cxnId="{E4A1B875-1745-47D0-AEB6-20139CE0E514}">
      <dgm:prSet/>
      <dgm:spPr/>
      <dgm:t>
        <a:bodyPr/>
        <a:lstStyle/>
        <a:p>
          <a:endParaRPr lang="en-US"/>
        </a:p>
      </dgm:t>
    </dgm:pt>
    <dgm:pt modelId="{500976E6-69C8-4EEE-93E5-4237C54BD10C}">
      <dgm:prSet phldrT="[Text]" custT="1"/>
      <dgm:spPr>
        <a:solidFill>
          <a:srgbClr val="FFFF00"/>
        </a:solidFill>
      </dgm:spPr>
      <dgm:t>
        <a:bodyPr/>
        <a:lstStyle/>
        <a:p>
          <a:r>
            <a:rPr lang="en-US" sz="2800" dirty="0">
              <a:solidFill>
                <a:srgbClr val="C00000"/>
              </a:solidFill>
            </a:rPr>
            <a:t>Medical</a:t>
          </a:r>
        </a:p>
      </dgm:t>
    </dgm:pt>
    <dgm:pt modelId="{0A1A96B4-2309-4756-87AD-8C3C1FA9245F}" type="parTrans" cxnId="{A93A2E83-942E-4BA2-A94A-9D7E11AE4C1D}">
      <dgm:prSet/>
      <dgm:spPr/>
      <dgm:t>
        <a:bodyPr/>
        <a:lstStyle/>
        <a:p>
          <a:endParaRPr lang="en-US"/>
        </a:p>
      </dgm:t>
    </dgm:pt>
    <dgm:pt modelId="{80CD9C53-95E5-4D51-81E0-CCF6C7E85306}" type="sibTrans" cxnId="{A93A2E83-942E-4BA2-A94A-9D7E11AE4C1D}">
      <dgm:prSet/>
      <dgm:spPr/>
      <dgm:t>
        <a:bodyPr/>
        <a:lstStyle/>
        <a:p>
          <a:endParaRPr lang="en-US"/>
        </a:p>
      </dgm:t>
    </dgm:pt>
    <dgm:pt modelId="{CE43467E-2FF7-4697-8F53-E260268D3340}">
      <dgm:prSet phldrT="[Text]" custT="1"/>
      <dgm:spPr>
        <a:solidFill>
          <a:srgbClr val="00B050"/>
        </a:solidFill>
      </dgm:spPr>
      <dgm:t>
        <a:bodyPr/>
        <a:lstStyle/>
        <a:p>
          <a:r>
            <a:rPr lang="en-US" sz="2800" dirty="0">
              <a:solidFill>
                <a:srgbClr val="C00000"/>
              </a:solidFill>
            </a:rPr>
            <a:t>Tactical</a:t>
          </a:r>
        </a:p>
      </dgm:t>
    </dgm:pt>
    <dgm:pt modelId="{11856759-9D13-40A0-9DFC-33A91C58764A}" type="parTrans" cxnId="{298D05AA-33B1-42CA-9167-44675E4A9E9D}">
      <dgm:prSet/>
      <dgm:spPr/>
      <dgm:t>
        <a:bodyPr/>
        <a:lstStyle/>
        <a:p>
          <a:endParaRPr lang="en-US"/>
        </a:p>
      </dgm:t>
    </dgm:pt>
    <dgm:pt modelId="{082ED8BE-05BC-4893-A089-3B38220E19A7}" type="sibTrans" cxnId="{298D05AA-33B1-42CA-9167-44675E4A9E9D}">
      <dgm:prSet/>
      <dgm:spPr/>
      <dgm:t>
        <a:bodyPr/>
        <a:lstStyle/>
        <a:p>
          <a:endParaRPr lang="en-US"/>
        </a:p>
      </dgm:t>
    </dgm:pt>
    <dgm:pt modelId="{F954A652-C030-497B-8B03-226B0F2460A1}" type="pres">
      <dgm:prSet presAssocID="{0E3AF5C9-0A86-4FD5-99D2-6F3FC2583D9C}" presName="Name0" presStyleCnt="0">
        <dgm:presLayoutVars>
          <dgm:dir/>
          <dgm:animLvl val="lvl"/>
          <dgm:resizeHandles val="exact"/>
        </dgm:presLayoutVars>
      </dgm:prSet>
      <dgm:spPr/>
    </dgm:pt>
    <dgm:pt modelId="{D104FE14-C3F2-4373-9B5C-034C13EB9A34}" type="pres">
      <dgm:prSet presAssocID="{FCBD6588-5F5A-4976-8530-C5B7E6C6A690}" presName="Name8" presStyleCnt="0"/>
      <dgm:spPr/>
    </dgm:pt>
    <dgm:pt modelId="{8E141E0C-7128-492B-B141-06A163B5AD8A}" type="pres">
      <dgm:prSet presAssocID="{FCBD6588-5F5A-4976-8530-C5B7E6C6A690}" presName="level" presStyleLbl="node1" presStyleIdx="0" presStyleCnt="3" custScaleX="154266" custScaleY="92108" custLinFactNeighborX="563" custLinFactNeighborY="4042">
        <dgm:presLayoutVars>
          <dgm:chMax val="1"/>
          <dgm:bulletEnabled val="1"/>
        </dgm:presLayoutVars>
      </dgm:prSet>
      <dgm:spPr/>
    </dgm:pt>
    <dgm:pt modelId="{D8596329-683E-4051-A322-8D568C4CAF07}" type="pres">
      <dgm:prSet presAssocID="{FCBD6588-5F5A-4976-8530-C5B7E6C6A690}" presName="levelTx" presStyleLbl="revTx" presStyleIdx="0" presStyleCnt="0">
        <dgm:presLayoutVars>
          <dgm:chMax val="1"/>
          <dgm:bulletEnabled val="1"/>
        </dgm:presLayoutVars>
      </dgm:prSet>
      <dgm:spPr/>
    </dgm:pt>
    <dgm:pt modelId="{6752BE51-F41A-4BBD-8040-B867C440EB2E}" type="pres">
      <dgm:prSet presAssocID="{500976E6-69C8-4EEE-93E5-4237C54BD10C}" presName="Name8" presStyleCnt="0"/>
      <dgm:spPr/>
    </dgm:pt>
    <dgm:pt modelId="{75901275-1969-4A32-A31A-EB4A1A743A29}" type="pres">
      <dgm:prSet presAssocID="{500976E6-69C8-4EEE-93E5-4237C54BD10C}" presName="level" presStyleLbl="node1" presStyleIdx="1" presStyleCnt="3" custScaleX="102880" custScaleY="96136" custLinFactNeighborX="-320" custLinFactNeighborY="4157">
        <dgm:presLayoutVars>
          <dgm:chMax val="1"/>
          <dgm:bulletEnabled val="1"/>
        </dgm:presLayoutVars>
      </dgm:prSet>
      <dgm:spPr/>
    </dgm:pt>
    <dgm:pt modelId="{EA510C43-0637-4B91-B2F3-E38BB722BB4D}" type="pres">
      <dgm:prSet presAssocID="{500976E6-69C8-4EEE-93E5-4237C54BD10C}" presName="levelTx" presStyleLbl="revTx" presStyleIdx="0" presStyleCnt="0">
        <dgm:presLayoutVars>
          <dgm:chMax val="1"/>
          <dgm:bulletEnabled val="1"/>
        </dgm:presLayoutVars>
      </dgm:prSet>
      <dgm:spPr/>
    </dgm:pt>
    <dgm:pt modelId="{5E8EB7D3-A372-413F-BC63-26A72430B8EB}" type="pres">
      <dgm:prSet presAssocID="{CE43467E-2FF7-4697-8F53-E260268D3340}" presName="Name8" presStyleCnt="0"/>
      <dgm:spPr/>
    </dgm:pt>
    <dgm:pt modelId="{8481DD4C-82EA-4DE9-BB04-E16918D5BA41}" type="pres">
      <dgm:prSet presAssocID="{CE43467E-2FF7-4697-8F53-E260268D3340}" presName="level" presStyleLbl="node1" presStyleIdx="2" presStyleCnt="3" custScaleY="66785" custLinFactNeighborX="-539" custLinFactNeighborY="-6199">
        <dgm:presLayoutVars>
          <dgm:chMax val="1"/>
          <dgm:bulletEnabled val="1"/>
        </dgm:presLayoutVars>
      </dgm:prSet>
      <dgm:spPr/>
    </dgm:pt>
    <dgm:pt modelId="{5FFA645C-A93F-400E-8630-E3A85E2788FC}" type="pres">
      <dgm:prSet presAssocID="{CE43467E-2FF7-4697-8F53-E260268D3340}" presName="levelTx" presStyleLbl="revTx" presStyleIdx="0" presStyleCnt="0">
        <dgm:presLayoutVars>
          <dgm:chMax val="1"/>
          <dgm:bulletEnabled val="1"/>
        </dgm:presLayoutVars>
      </dgm:prSet>
      <dgm:spPr/>
    </dgm:pt>
  </dgm:ptLst>
  <dgm:cxnLst>
    <dgm:cxn modelId="{1091B317-C207-43D7-AE8C-600DE67AEF11}" type="presOf" srcId="{500976E6-69C8-4EEE-93E5-4237C54BD10C}" destId="{75901275-1969-4A32-A31A-EB4A1A743A29}" srcOrd="0" destOrd="0" presId="urn:microsoft.com/office/officeart/2005/8/layout/pyramid1"/>
    <dgm:cxn modelId="{4F432D3A-71F0-4230-8AA1-8191DCB1662D}" type="presOf" srcId="{0E3AF5C9-0A86-4FD5-99D2-6F3FC2583D9C}" destId="{F954A652-C030-497B-8B03-226B0F2460A1}" srcOrd="0" destOrd="0" presId="urn:microsoft.com/office/officeart/2005/8/layout/pyramid1"/>
    <dgm:cxn modelId="{1CE7614B-7489-4CBD-8352-0441B7E5FF4F}" type="presOf" srcId="{CE43467E-2FF7-4697-8F53-E260268D3340}" destId="{8481DD4C-82EA-4DE9-BB04-E16918D5BA41}" srcOrd="0" destOrd="0" presId="urn:microsoft.com/office/officeart/2005/8/layout/pyramid1"/>
    <dgm:cxn modelId="{3590C152-3A4E-41D1-94BF-C748E79C7B71}" type="presOf" srcId="{CE43467E-2FF7-4697-8F53-E260268D3340}" destId="{5FFA645C-A93F-400E-8630-E3A85E2788FC}" srcOrd="1" destOrd="0" presId="urn:microsoft.com/office/officeart/2005/8/layout/pyramid1"/>
    <dgm:cxn modelId="{E4A1B875-1745-47D0-AEB6-20139CE0E514}" srcId="{0E3AF5C9-0A86-4FD5-99D2-6F3FC2583D9C}" destId="{FCBD6588-5F5A-4976-8530-C5B7E6C6A690}" srcOrd="0" destOrd="0" parTransId="{559B14E2-8922-4419-B9F9-4F1C2D5ACA9D}" sibTransId="{411868B7-37D2-4B3F-A561-D7601696299C}"/>
    <dgm:cxn modelId="{01FFE556-D662-42C7-A3FE-20E7759D4A51}" type="presOf" srcId="{FCBD6588-5F5A-4976-8530-C5B7E6C6A690}" destId="{8E141E0C-7128-492B-B141-06A163B5AD8A}" srcOrd="0" destOrd="0" presId="urn:microsoft.com/office/officeart/2005/8/layout/pyramid1"/>
    <dgm:cxn modelId="{A93A2E83-942E-4BA2-A94A-9D7E11AE4C1D}" srcId="{0E3AF5C9-0A86-4FD5-99D2-6F3FC2583D9C}" destId="{500976E6-69C8-4EEE-93E5-4237C54BD10C}" srcOrd="1" destOrd="0" parTransId="{0A1A96B4-2309-4756-87AD-8C3C1FA9245F}" sibTransId="{80CD9C53-95E5-4D51-81E0-CCF6C7E85306}"/>
    <dgm:cxn modelId="{49CF6B8F-B73A-4FC4-BA83-AD024B295174}" type="presOf" srcId="{500976E6-69C8-4EEE-93E5-4237C54BD10C}" destId="{EA510C43-0637-4B91-B2F3-E38BB722BB4D}" srcOrd="1" destOrd="0" presId="urn:microsoft.com/office/officeart/2005/8/layout/pyramid1"/>
    <dgm:cxn modelId="{2A90DA98-32D1-462C-AD5C-6B48CFF3E1AB}" type="presOf" srcId="{FCBD6588-5F5A-4976-8530-C5B7E6C6A690}" destId="{D8596329-683E-4051-A322-8D568C4CAF07}" srcOrd="1" destOrd="0" presId="urn:microsoft.com/office/officeart/2005/8/layout/pyramid1"/>
    <dgm:cxn modelId="{298D05AA-33B1-42CA-9167-44675E4A9E9D}" srcId="{0E3AF5C9-0A86-4FD5-99D2-6F3FC2583D9C}" destId="{CE43467E-2FF7-4697-8F53-E260268D3340}" srcOrd="2" destOrd="0" parTransId="{11856759-9D13-40A0-9DFC-33A91C58764A}" sibTransId="{082ED8BE-05BC-4893-A089-3B38220E19A7}"/>
    <dgm:cxn modelId="{FFBB3DF1-4607-4575-B47D-072480101DBC}" type="presParOf" srcId="{F954A652-C030-497B-8B03-226B0F2460A1}" destId="{D104FE14-C3F2-4373-9B5C-034C13EB9A34}" srcOrd="0" destOrd="0" presId="urn:microsoft.com/office/officeart/2005/8/layout/pyramid1"/>
    <dgm:cxn modelId="{6E57443F-0A3B-4257-8668-5C2B0640FB1D}" type="presParOf" srcId="{D104FE14-C3F2-4373-9B5C-034C13EB9A34}" destId="{8E141E0C-7128-492B-B141-06A163B5AD8A}" srcOrd="0" destOrd="0" presId="urn:microsoft.com/office/officeart/2005/8/layout/pyramid1"/>
    <dgm:cxn modelId="{602F02FA-6D0D-4D7C-BC58-4133E4DC3419}" type="presParOf" srcId="{D104FE14-C3F2-4373-9B5C-034C13EB9A34}" destId="{D8596329-683E-4051-A322-8D568C4CAF07}" srcOrd="1" destOrd="0" presId="urn:microsoft.com/office/officeart/2005/8/layout/pyramid1"/>
    <dgm:cxn modelId="{77CB9DAC-8DC2-4256-8F25-FAF080C2C879}" type="presParOf" srcId="{F954A652-C030-497B-8B03-226B0F2460A1}" destId="{6752BE51-F41A-4BBD-8040-B867C440EB2E}" srcOrd="1" destOrd="0" presId="urn:microsoft.com/office/officeart/2005/8/layout/pyramid1"/>
    <dgm:cxn modelId="{7211F9C7-95A8-42AD-992C-414A40AF8F3E}" type="presParOf" srcId="{6752BE51-F41A-4BBD-8040-B867C440EB2E}" destId="{75901275-1969-4A32-A31A-EB4A1A743A29}" srcOrd="0" destOrd="0" presId="urn:microsoft.com/office/officeart/2005/8/layout/pyramid1"/>
    <dgm:cxn modelId="{673B5ECA-D778-4827-908C-C353E4BCAF78}" type="presParOf" srcId="{6752BE51-F41A-4BBD-8040-B867C440EB2E}" destId="{EA510C43-0637-4B91-B2F3-E38BB722BB4D}" srcOrd="1" destOrd="0" presId="urn:microsoft.com/office/officeart/2005/8/layout/pyramid1"/>
    <dgm:cxn modelId="{E39F01CF-0BB7-47ED-82DB-2B8BE2E98F0D}" type="presParOf" srcId="{F954A652-C030-497B-8B03-226B0F2460A1}" destId="{5E8EB7D3-A372-413F-BC63-26A72430B8EB}" srcOrd="2" destOrd="0" presId="urn:microsoft.com/office/officeart/2005/8/layout/pyramid1"/>
    <dgm:cxn modelId="{E618A2A9-4267-4400-A1BA-FE315E165944}" type="presParOf" srcId="{5E8EB7D3-A372-413F-BC63-26A72430B8EB}" destId="{8481DD4C-82EA-4DE9-BB04-E16918D5BA41}" srcOrd="0" destOrd="0" presId="urn:microsoft.com/office/officeart/2005/8/layout/pyramid1"/>
    <dgm:cxn modelId="{0D1679BE-EE87-4908-AA51-7B7A20B55363}" type="presParOf" srcId="{5E8EB7D3-A372-413F-BC63-26A72430B8EB}" destId="{5FFA645C-A93F-400E-8630-E3A85E2788FC}"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E7B23-676C-4D63-9808-6BEE1FB945C7}">
      <dsp:nvSpPr>
        <dsp:cNvPr id="0" name=""/>
        <dsp:cNvSpPr/>
      </dsp:nvSpPr>
      <dsp:spPr>
        <a:xfrm>
          <a:off x="3830074" y="1894947"/>
          <a:ext cx="4054578" cy="2002923"/>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Competent &amp; </a:t>
          </a:r>
        </a:p>
        <a:p>
          <a:pPr marL="0" lvl="0" indent="0" algn="ctr" defTabSz="1422400">
            <a:lnSpc>
              <a:spcPct val="90000"/>
            </a:lnSpc>
            <a:spcBef>
              <a:spcPct val="0"/>
            </a:spcBef>
            <a:spcAft>
              <a:spcPct val="35000"/>
            </a:spcAft>
            <a:buNone/>
          </a:pPr>
          <a:r>
            <a:rPr lang="en-US" sz="3200" kern="1200" dirty="0"/>
            <a:t>Confidence</a:t>
          </a:r>
        </a:p>
      </dsp:txBody>
      <dsp:txXfrm>
        <a:off x="4423853" y="2188268"/>
        <a:ext cx="2867020" cy="1416281"/>
      </dsp:txXfrm>
    </dsp:sp>
    <dsp:sp modelId="{885DCD18-C050-459B-9419-40E859B7D94B}">
      <dsp:nvSpPr>
        <dsp:cNvPr id="0" name=""/>
        <dsp:cNvSpPr/>
      </dsp:nvSpPr>
      <dsp:spPr>
        <a:xfrm rot="16200000">
          <a:off x="5697728" y="1425679"/>
          <a:ext cx="380804" cy="525649"/>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754849" y="1587930"/>
        <a:ext cx="266563" cy="315389"/>
      </dsp:txXfrm>
    </dsp:sp>
    <dsp:sp modelId="{A8BB90F0-F04B-4ACA-8768-AA711FFDBE37}">
      <dsp:nvSpPr>
        <dsp:cNvPr id="0" name=""/>
        <dsp:cNvSpPr/>
      </dsp:nvSpPr>
      <dsp:spPr>
        <a:xfrm>
          <a:off x="4263170" y="-43657"/>
          <a:ext cx="3188386" cy="1546026"/>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rgbClr val="C00000"/>
              </a:solidFill>
            </a:rPr>
            <a:t>Liability</a:t>
          </a:r>
        </a:p>
        <a:p>
          <a:pPr marL="0" lvl="0" indent="0" algn="ctr" defTabSz="1600200">
            <a:lnSpc>
              <a:spcPct val="90000"/>
            </a:lnSpc>
            <a:spcBef>
              <a:spcPct val="0"/>
            </a:spcBef>
            <a:spcAft>
              <a:spcPct val="35000"/>
            </a:spcAft>
            <a:buNone/>
          </a:pPr>
          <a:r>
            <a:rPr lang="en-US" sz="3600" kern="1200" dirty="0">
              <a:solidFill>
                <a:srgbClr val="C00000"/>
              </a:solidFill>
            </a:rPr>
            <a:t>Issues </a:t>
          </a:r>
        </a:p>
      </dsp:txBody>
      <dsp:txXfrm>
        <a:off x="4730098" y="182753"/>
        <a:ext cx="2254530" cy="1093206"/>
      </dsp:txXfrm>
    </dsp:sp>
    <dsp:sp modelId="{0722BCA4-614C-4A53-8567-9F8ED2F4A459}">
      <dsp:nvSpPr>
        <dsp:cNvPr id="0" name=""/>
        <dsp:cNvSpPr/>
      </dsp:nvSpPr>
      <dsp:spPr>
        <a:xfrm>
          <a:off x="7942478" y="2727158"/>
          <a:ext cx="667804" cy="338502"/>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942478" y="2794858"/>
        <a:ext cx="566253" cy="203102"/>
      </dsp:txXfrm>
    </dsp:sp>
    <dsp:sp modelId="{2BCA6AC9-C684-4B25-8AFC-5BBE6F06F835}">
      <dsp:nvSpPr>
        <dsp:cNvPr id="0" name=""/>
        <dsp:cNvSpPr/>
      </dsp:nvSpPr>
      <dsp:spPr>
        <a:xfrm>
          <a:off x="8692340" y="1925860"/>
          <a:ext cx="3139902" cy="1941098"/>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Leadership Role </a:t>
          </a:r>
        </a:p>
      </dsp:txBody>
      <dsp:txXfrm>
        <a:off x="9152168" y="2210127"/>
        <a:ext cx="2220246" cy="1372564"/>
      </dsp:txXfrm>
    </dsp:sp>
    <dsp:sp modelId="{70473488-7D97-4434-BDF9-1089133E98AA}">
      <dsp:nvSpPr>
        <dsp:cNvPr id="0" name=""/>
        <dsp:cNvSpPr/>
      </dsp:nvSpPr>
      <dsp:spPr>
        <a:xfrm rot="5400000">
          <a:off x="5704728" y="3779551"/>
          <a:ext cx="305270" cy="525649"/>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750519" y="3838891"/>
        <a:ext cx="213689" cy="315389"/>
      </dsp:txXfrm>
    </dsp:sp>
    <dsp:sp modelId="{8858D02A-1E3A-4FBD-85A9-05A0C5C63834}">
      <dsp:nvSpPr>
        <dsp:cNvPr id="0" name=""/>
        <dsp:cNvSpPr/>
      </dsp:nvSpPr>
      <dsp:spPr>
        <a:xfrm>
          <a:off x="4508130" y="4195818"/>
          <a:ext cx="2698465" cy="1735291"/>
        </a:xfrm>
        <a:prstGeom prst="ellipse">
          <a:avLst/>
        </a:prstGeom>
        <a:solidFill>
          <a:srgbClr val="0033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Risk Mgt.</a:t>
          </a:r>
        </a:p>
      </dsp:txBody>
      <dsp:txXfrm>
        <a:off x="4903311" y="4449945"/>
        <a:ext cx="1908103" cy="1227037"/>
      </dsp:txXfrm>
    </dsp:sp>
    <dsp:sp modelId="{19A8A3BC-E4A2-42CB-9B0A-7E449227E905}">
      <dsp:nvSpPr>
        <dsp:cNvPr id="0" name=""/>
        <dsp:cNvSpPr/>
      </dsp:nvSpPr>
      <dsp:spPr>
        <a:xfrm rot="10793547">
          <a:off x="2989482" y="2767170"/>
          <a:ext cx="738050" cy="331826"/>
        </a:xfrm>
        <a:prstGeom prst="righ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089030" y="2833442"/>
        <a:ext cx="638502" cy="199096"/>
      </dsp:txXfrm>
    </dsp:sp>
    <dsp:sp modelId="{37DBE302-BE0C-40D3-A1C4-E63444ADD7FE}">
      <dsp:nvSpPr>
        <dsp:cNvPr id="0" name=""/>
        <dsp:cNvSpPr/>
      </dsp:nvSpPr>
      <dsp:spPr>
        <a:xfrm>
          <a:off x="207357" y="2131409"/>
          <a:ext cx="2762873" cy="1546026"/>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Strategies</a:t>
          </a:r>
        </a:p>
      </dsp:txBody>
      <dsp:txXfrm>
        <a:off x="611970" y="2357819"/>
        <a:ext cx="1953647" cy="1093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10E1E-8BFF-4B9E-B5A3-C8CEDF04D9D3}">
      <dsp:nvSpPr>
        <dsp:cNvPr id="0" name=""/>
        <dsp:cNvSpPr/>
      </dsp:nvSpPr>
      <dsp:spPr>
        <a:xfrm>
          <a:off x="0" y="42450"/>
          <a:ext cx="9315670" cy="5780621"/>
        </a:xfrm>
        <a:prstGeom prst="ellipse">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Legal Updates &amp;</a:t>
          </a:r>
        </a:p>
        <a:p>
          <a:pPr marL="0" lvl="0" indent="0" algn="ctr" defTabSz="1066800">
            <a:lnSpc>
              <a:spcPct val="90000"/>
            </a:lnSpc>
            <a:spcBef>
              <a:spcPct val="0"/>
            </a:spcBef>
            <a:spcAft>
              <a:spcPct val="35000"/>
            </a:spcAft>
            <a:buNone/>
          </a:pPr>
          <a:r>
            <a:rPr lang="en-US" sz="2400" kern="1200" dirty="0">
              <a:solidFill>
                <a:schemeClr val="bg1"/>
              </a:solidFill>
            </a:rPr>
            <a:t>Risk Mgt. </a:t>
          </a:r>
        </a:p>
      </dsp:txBody>
      <dsp:txXfrm>
        <a:off x="3355504" y="331481"/>
        <a:ext cx="2604661" cy="867093"/>
      </dsp:txXfrm>
    </dsp:sp>
    <dsp:sp modelId="{C0F78165-6578-41DA-A9BD-EB355B30EDE0}">
      <dsp:nvSpPr>
        <dsp:cNvPr id="0" name=""/>
        <dsp:cNvSpPr/>
      </dsp:nvSpPr>
      <dsp:spPr>
        <a:xfrm>
          <a:off x="851141" y="1259918"/>
          <a:ext cx="7720277" cy="4521042"/>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Practices, Monitoring, &amp; Assessment </a:t>
          </a:r>
        </a:p>
      </dsp:txBody>
      <dsp:txXfrm>
        <a:off x="3362161" y="1531181"/>
        <a:ext cx="2698237" cy="813787"/>
      </dsp:txXfrm>
    </dsp:sp>
    <dsp:sp modelId="{1C32D200-738B-4BA5-AE1D-2CC3ABC95A8F}">
      <dsp:nvSpPr>
        <dsp:cNvPr id="0" name=""/>
        <dsp:cNvSpPr/>
      </dsp:nvSpPr>
      <dsp:spPr>
        <a:xfrm>
          <a:off x="2472403" y="2486422"/>
          <a:ext cx="4477753" cy="3241515"/>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Training,  Supervision, &amp; Discipline  </a:t>
          </a:r>
        </a:p>
      </dsp:txBody>
      <dsp:txXfrm>
        <a:off x="3667963" y="2729535"/>
        <a:ext cx="2086633" cy="729340"/>
      </dsp:txXfrm>
    </dsp:sp>
    <dsp:sp modelId="{2A52A5F5-3C6A-4366-A512-AF3BAB7EDB85}">
      <dsp:nvSpPr>
        <dsp:cNvPr id="0" name=""/>
        <dsp:cNvSpPr/>
      </dsp:nvSpPr>
      <dsp:spPr>
        <a:xfrm>
          <a:off x="3325928" y="3627308"/>
          <a:ext cx="2770703" cy="2133222"/>
        </a:xfrm>
        <a:prstGeom prst="ellipse">
          <a:avLst/>
        </a:prstGeom>
        <a:solidFill>
          <a:srgbClr val="9900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Leadership, P/P’s, Hiring, Academy, &amp;</a:t>
          </a:r>
        </a:p>
        <a:p>
          <a:pPr marL="0" lvl="0" indent="0" algn="ctr" defTabSz="1066800">
            <a:lnSpc>
              <a:spcPct val="90000"/>
            </a:lnSpc>
            <a:spcBef>
              <a:spcPct val="0"/>
            </a:spcBef>
            <a:spcAft>
              <a:spcPct val="35000"/>
            </a:spcAft>
            <a:buNone/>
          </a:pPr>
          <a:r>
            <a:rPr lang="en-US" sz="2400" kern="1200" dirty="0"/>
            <a:t>FTO</a:t>
          </a:r>
        </a:p>
      </dsp:txBody>
      <dsp:txXfrm>
        <a:off x="3731688" y="4160614"/>
        <a:ext cx="1959183" cy="106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407C6-896C-4313-BF0F-A7297287AD45}">
      <dsp:nvSpPr>
        <dsp:cNvPr id="0" name=""/>
        <dsp:cNvSpPr/>
      </dsp:nvSpPr>
      <dsp:spPr>
        <a:xfrm>
          <a:off x="4473190" y="2128034"/>
          <a:ext cx="3279738" cy="1479301"/>
        </a:xfrm>
        <a:prstGeom prst="hexagon">
          <a:avLst>
            <a:gd name="adj" fmla="val 28570"/>
            <a:gd name="vf" fmla="val 11547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Constitutional </a:t>
          </a:r>
        </a:p>
        <a:p>
          <a:pPr marL="0" lvl="0" indent="0" algn="ctr" defTabSz="1422400">
            <a:lnSpc>
              <a:spcPct val="90000"/>
            </a:lnSpc>
            <a:spcBef>
              <a:spcPct val="0"/>
            </a:spcBef>
            <a:spcAft>
              <a:spcPct val="35000"/>
            </a:spcAft>
            <a:buNone/>
          </a:pPr>
          <a:r>
            <a:rPr lang="en-US" sz="3200" kern="1200" dirty="0"/>
            <a:t>CJ Agency</a:t>
          </a:r>
        </a:p>
      </dsp:txBody>
      <dsp:txXfrm>
        <a:off x="4887380" y="2314851"/>
        <a:ext cx="2451358" cy="1105667"/>
      </dsp:txXfrm>
    </dsp:sp>
    <dsp:sp modelId="{AD0CAF69-AC96-4A7C-AFBB-C83028F8C9CD}">
      <dsp:nvSpPr>
        <dsp:cNvPr id="0" name=""/>
        <dsp:cNvSpPr/>
      </dsp:nvSpPr>
      <dsp:spPr>
        <a:xfrm flipH="1" flipV="1">
          <a:off x="7605024" y="1359615"/>
          <a:ext cx="52005" cy="457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93481B-1F2D-4928-B364-B64B9E4C2206}">
      <dsp:nvSpPr>
        <dsp:cNvPr id="0" name=""/>
        <dsp:cNvSpPr/>
      </dsp:nvSpPr>
      <dsp:spPr>
        <a:xfrm>
          <a:off x="4794210" y="0"/>
          <a:ext cx="2704630" cy="1418476"/>
        </a:xfrm>
        <a:prstGeom prst="hexagon">
          <a:avLst>
            <a:gd name="adj" fmla="val 28570"/>
            <a:gd name="vf" fmla="val 11547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SCOTUS</a:t>
          </a:r>
        </a:p>
        <a:p>
          <a:pPr marL="0" lvl="0" indent="0" algn="ctr" defTabSz="1422400">
            <a:lnSpc>
              <a:spcPct val="90000"/>
            </a:lnSpc>
            <a:spcBef>
              <a:spcPct val="0"/>
            </a:spcBef>
            <a:spcAft>
              <a:spcPct val="35000"/>
            </a:spcAft>
            <a:buNone/>
          </a:pPr>
          <a:r>
            <a:rPr lang="en-US" sz="3200" kern="1200" dirty="0"/>
            <a:t>Decisions</a:t>
          </a:r>
        </a:p>
      </dsp:txBody>
      <dsp:txXfrm>
        <a:off x="5154682" y="189054"/>
        <a:ext cx="1983686" cy="1040368"/>
      </dsp:txXfrm>
    </dsp:sp>
    <dsp:sp modelId="{4C35D32F-B36C-4905-BF3B-483A111DB1F6}">
      <dsp:nvSpPr>
        <dsp:cNvPr id="0" name=""/>
        <dsp:cNvSpPr/>
      </dsp:nvSpPr>
      <dsp:spPr>
        <a:xfrm>
          <a:off x="7912186" y="2664612"/>
          <a:ext cx="46624" cy="6905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D64589-A09A-45AD-AB7F-928992956DF5}">
      <dsp:nvSpPr>
        <dsp:cNvPr id="0" name=""/>
        <dsp:cNvSpPr/>
      </dsp:nvSpPr>
      <dsp:spPr>
        <a:xfrm>
          <a:off x="8936211" y="187124"/>
          <a:ext cx="2854752" cy="2337497"/>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Judicial Circuit</a:t>
          </a:r>
        </a:p>
        <a:p>
          <a:pPr marL="0" lvl="0" indent="0" algn="ctr" defTabSz="1066800">
            <a:lnSpc>
              <a:spcPct val="90000"/>
            </a:lnSpc>
            <a:spcBef>
              <a:spcPct val="0"/>
            </a:spcBef>
            <a:spcAft>
              <a:spcPct val="35000"/>
            </a:spcAft>
            <a:buNone/>
          </a:pPr>
          <a:r>
            <a:rPr lang="en-US" sz="2400" kern="1200" dirty="0"/>
            <a:t>Application</a:t>
          </a:r>
        </a:p>
      </dsp:txBody>
      <dsp:txXfrm>
        <a:off x="9396715" y="564189"/>
        <a:ext cx="1933744" cy="1583367"/>
      </dsp:txXfrm>
    </dsp:sp>
    <dsp:sp modelId="{D3F1203C-8918-4256-9C16-FBB67A8B0C60}">
      <dsp:nvSpPr>
        <dsp:cNvPr id="0" name=""/>
        <dsp:cNvSpPr/>
      </dsp:nvSpPr>
      <dsp:spPr>
        <a:xfrm>
          <a:off x="7217677" y="4297661"/>
          <a:ext cx="63341" cy="47259"/>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126C5-D84D-4079-9E63-A4E9C8571D60}">
      <dsp:nvSpPr>
        <dsp:cNvPr id="0" name=""/>
        <dsp:cNvSpPr/>
      </dsp:nvSpPr>
      <dsp:spPr>
        <a:xfrm>
          <a:off x="8766854" y="3249777"/>
          <a:ext cx="3016483" cy="1807877"/>
        </a:xfrm>
        <a:prstGeom prst="hexagon">
          <a:avLst>
            <a:gd name="adj" fmla="val 2857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DOJ </a:t>
          </a:r>
        </a:p>
        <a:p>
          <a:pPr marL="0" lvl="0" indent="0" algn="ctr" defTabSz="1244600">
            <a:lnSpc>
              <a:spcPct val="90000"/>
            </a:lnSpc>
            <a:spcBef>
              <a:spcPct val="0"/>
            </a:spcBef>
            <a:spcAft>
              <a:spcPct val="35000"/>
            </a:spcAft>
            <a:buNone/>
          </a:pPr>
          <a:r>
            <a:rPr lang="en-US" sz="2800" kern="1200" dirty="0"/>
            <a:t>Investigations</a:t>
          </a:r>
          <a:r>
            <a:rPr lang="en-US" sz="2500" kern="1200" dirty="0"/>
            <a:t> </a:t>
          </a:r>
        </a:p>
      </dsp:txBody>
      <dsp:txXfrm>
        <a:off x="9190398" y="3503621"/>
        <a:ext cx="2169395" cy="1300189"/>
      </dsp:txXfrm>
    </dsp:sp>
    <dsp:sp modelId="{EB20B73B-2DE8-4BF8-98AC-D05DE809D30E}">
      <dsp:nvSpPr>
        <dsp:cNvPr id="0" name=""/>
        <dsp:cNvSpPr/>
      </dsp:nvSpPr>
      <dsp:spPr>
        <a:xfrm>
          <a:off x="5024929" y="4172018"/>
          <a:ext cx="704994" cy="62943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6A113-22D3-4510-83E0-13C4B4BA7EC8}">
      <dsp:nvSpPr>
        <dsp:cNvPr id="0" name=""/>
        <dsp:cNvSpPr/>
      </dsp:nvSpPr>
      <dsp:spPr>
        <a:xfrm>
          <a:off x="4655045" y="4194715"/>
          <a:ext cx="2943224" cy="1540193"/>
        </a:xfrm>
        <a:prstGeom prst="hexagon">
          <a:avLst>
            <a:gd name="adj" fmla="val 28570"/>
            <a:gd name="vf" fmla="val 115470"/>
          </a:avLst>
        </a:prstGeom>
        <a:solidFill>
          <a:srgbClr val="0606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Policy &amp;</a:t>
          </a:r>
        </a:p>
        <a:p>
          <a:pPr marL="0" lvl="0" indent="0" algn="ctr" defTabSz="1422400">
            <a:lnSpc>
              <a:spcPct val="90000"/>
            </a:lnSpc>
            <a:spcBef>
              <a:spcPct val="0"/>
            </a:spcBef>
            <a:spcAft>
              <a:spcPct val="35000"/>
            </a:spcAft>
            <a:buNone/>
          </a:pPr>
          <a:r>
            <a:rPr lang="en-US" sz="3200" kern="1200" dirty="0"/>
            <a:t>Training </a:t>
          </a:r>
        </a:p>
      </dsp:txBody>
      <dsp:txXfrm>
        <a:off x="5046991" y="4399821"/>
        <a:ext cx="2159332" cy="1129981"/>
      </dsp:txXfrm>
    </dsp:sp>
    <dsp:sp modelId="{76BE4BA3-5D3E-490C-920C-69B84DA7ACC2}">
      <dsp:nvSpPr>
        <dsp:cNvPr id="0" name=""/>
        <dsp:cNvSpPr/>
      </dsp:nvSpPr>
      <dsp:spPr>
        <a:xfrm flipH="1">
          <a:off x="3961320" y="3951510"/>
          <a:ext cx="45719" cy="457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F6D54A-B7C8-404A-BBFC-BA95C9268F6B}">
      <dsp:nvSpPr>
        <dsp:cNvPr id="0" name=""/>
        <dsp:cNvSpPr/>
      </dsp:nvSpPr>
      <dsp:spPr>
        <a:xfrm>
          <a:off x="121917" y="3350173"/>
          <a:ext cx="3439053" cy="2175438"/>
        </a:xfrm>
        <a:prstGeom prst="hexagon">
          <a:avLst>
            <a:gd name="adj" fmla="val 28570"/>
            <a:gd name="vf" fmla="val 11547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 Supervision &amp; </a:t>
          </a:r>
        </a:p>
        <a:p>
          <a:pPr marL="0" lvl="0" indent="0" algn="ctr" defTabSz="1600200">
            <a:lnSpc>
              <a:spcPct val="90000"/>
            </a:lnSpc>
            <a:spcBef>
              <a:spcPct val="0"/>
            </a:spcBef>
            <a:spcAft>
              <a:spcPct val="35000"/>
            </a:spcAft>
            <a:buNone/>
          </a:pPr>
          <a:r>
            <a:rPr lang="en-US" sz="3600" kern="1200" dirty="0"/>
            <a:t>Discipline </a:t>
          </a:r>
        </a:p>
      </dsp:txBody>
      <dsp:txXfrm>
        <a:off x="615679" y="3662511"/>
        <a:ext cx="2451529" cy="1550762"/>
      </dsp:txXfrm>
    </dsp:sp>
    <dsp:sp modelId="{6AC8A14E-8A5E-45D1-B709-AF74744EF157}">
      <dsp:nvSpPr>
        <dsp:cNvPr id="0" name=""/>
        <dsp:cNvSpPr/>
      </dsp:nvSpPr>
      <dsp:spPr>
        <a:xfrm>
          <a:off x="649632" y="85459"/>
          <a:ext cx="3023261" cy="2182785"/>
        </a:xfrm>
        <a:prstGeom prst="hexagon">
          <a:avLst>
            <a:gd name="adj" fmla="val 28570"/>
            <a:gd name="vf" fmla="val 11547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C00000"/>
              </a:solidFill>
            </a:rPr>
            <a:t>Qualified Immunity   </a:t>
          </a:r>
        </a:p>
      </dsp:txBody>
      <dsp:txXfrm>
        <a:off x="1109444" y="417442"/>
        <a:ext cx="2103637" cy="1518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41E0C-7128-492B-B141-06A163B5AD8A}">
      <dsp:nvSpPr>
        <dsp:cNvPr id="0" name=""/>
        <dsp:cNvSpPr/>
      </dsp:nvSpPr>
      <dsp:spPr>
        <a:xfrm>
          <a:off x="678967" y="64054"/>
          <a:ext cx="1692923" cy="1459646"/>
        </a:xfrm>
        <a:prstGeom prst="trapezoid">
          <a:avLst>
            <a:gd name="adj" fmla="val 37591"/>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00"/>
              </a:solidFill>
            </a:rPr>
            <a:t>Legal</a:t>
          </a:r>
        </a:p>
      </dsp:txBody>
      <dsp:txXfrm>
        <a:off x="678967" y="64054"/>
        <a:ext cx="1692923" cy="1459646"/>
      </dsp:txXfrm>
    </dsp:sp>
    <dsp:sp modelId="{75901275-1969-4A32-A31A-EB4A1A743A29}">
      <dsp:nvSpPr>
        <dsp:cNvPr id="0" name=""/>
        <dsp:cNvSpPr/>
      </dsp:nvSpPr>
      <dsp:spPr>
        <a:xfrm>
          <a:off x="358376" y="1525523"/>
          <a:ext cx="2307394" cy="1523479"/>
        </a:xfrm>
        <a:prstGeom prst="trapezoid">
          <a:avLst>
            <a:gd name="adj" fmla="val 37591"/>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rPr>
            <a:t>Medical</a:t>
          </a:r>
        </a:p>
      </dsp:txBody>
      <dsp:txXfrm>
        <a:off x="762170" y="1525523"/>
        <a:ext cx="1499806" cy="1523479"/>
      </dsp:txXfrm>
    </dsp:sp>
    <dsp:sp modelId="{8481DD4C-82EA-4DE9-BB04-E16918D5BA41}">
      <dsp:nvSpPr>
        <dsp:cNvPr id="0" name=""/>
        <dsp:cNvSpPr/>
      </dsp:nvSpPr>
      <dsp:spPr>
        <a:xfrm>
          <a:off x="0" y="2884889"/>
          <a:ext cx="3038501" cy="1058350"/>
        </a:xfrm>
        <a:prstGeom prst="trapezoid">
          <a:avLst>
            <a:gd name="adj" fmla="val 37591"/>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C00000"/>
              </a:solidFill>
            </a:rPr>
            <a:t>Tactical</a:t>
          </a:r>
        </a:p>
      </dsp:txBody>
      <dsp:txXfrm>
        <a:off x="531737" y="2884889"/>
        <a:ext cx="1975025" cy="105835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138134B-94F9-4B74-B602-FDA1225BA405}" type="datetimeFigureOut">
              <a:rPr lang="en-US" smtClean="0"/>
              <a:t>11/10/2024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EB55623-29F7-47D0-8F9D-07253ADF69CF}" type="slidenum">
              <a:rPr lang="en-US" smtClean="0"/>
              <a:t>‹#›</a:t>
            </a:fld>
            <a:endParaRPr lang="en-US"/>
          </a:p>
        </p:txBody>
      </p:sp>
    </p:spTree>
    <p:extLst>
      <p:ext uri="{BB962C8B-B14F-4D97-AF65-F5344CB8AC3E}">
        <p14:creationId xmlns:p14="http://schemas.microsoft.com/office/powerpoint/2010/main" val="340297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807AD0-2EBD-5242-B6F4-E797E6B4EF11}" type="slidenum">
              <a:rPr lang="en-US" smtClean="0"/>
              <a:t>27</a:t>
            </a:fld>
            <a:endParaRPr lang="en-US"/>
          </a:p>
        </p:txBody>
      </p:sp>
    </p:spTree>
    <p:extLst>
      <p:ext uri="{BB962C8B-B14F-4D97-AF65-F5344CB8AC3E}">
        <p14:creationId xmlns:p14="http://schemas.microsoft.com/office/powerpoint/2010/main" val="1554157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733425"/>
            <a:ext cx="6513513" cy="3663950"/>
          </a:xfrm>
          <a:prstGeom prst="rect">
            <a:avLst/>
          </a:prstGeom>
          <a:noFill/>
          <a:ln w="12700">
            <a:solidFill>
              <a:prstClr val="black"/>
            </a:solidFill>
          </a:ln>
        </p:spPr>
      </p:sp>
      <p:sp>
        <p:nvSpPr>
          <p:cNvPr id="3" name="Notes Placeholder 2"/>
          <p:cNvSpPr>
            <a:spLocks noGrp="1"/>
          </p:cNvSpPr>
          <p:nvPr>
            <p:ph type="body" idx="1"/>
          </p:nvPr>
        </p:nvSpPr>
        <p:spPr>
          <a:xfrm>
            <a:off x="749597" y="4642587"/>
            <a:ext cx="5992116" cy="4397893"/>
          </a:xfrm>
          <a:prstGeom prst="rect">
            <a:avLst/>
          </a:prstGeom>
        </p:spPr>
        <p:txBody>
          <a:bodyPr/>
          <a:lstStyle/>
          <a:p>
            <a:endParaRPr lang="en-US"/>
          </a:p>
        </p:txBody>
      </p:sp>
    </p:spTree>
    <p:extLst>
      <p:ext uri="{BB962C8B-B14F-4D97-AF65-F5344CB8AC3E}">
        <p14:creationId xmlns:p14="http://schemas.microsoft.com/office/powerpoint/2010/main" val="23933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23037" cy="3668712"/>
          </a:xfrm>
          <a:prstGeom prst="rect">
            <a:avLst/>
          </a:prstGeom>
          <a:noFill/>
          <a:ln w="12700">
            <a:solidFill>
              <a:prstClr val="black"/>
            </a:solidFill>
          </a:ln>
        </p:spPr>
      </p:sp>
      <p:sp>
        <p:nvSpPr>
          <p:cNvPr id="3" name="Notes Placeholder 2"/>
          <p:cNvSpPr>
            <a:spLocks noGrp="1"/>
          </p:cNvSpPr>
          <p:nvPr>
            <p:ph type="body" idx="1"/>
          </p:nvPr>
        </p:nvSpPr>
        <p:spPr>
          <a:xfrm>
            <a:off x="749132" y="4642915"/>
            <a:ext cx="5993045" cy="4398551"/>
          </a:xfrm>
          <a:prstGeom prst="rect">
            <a:avLst/>
          </a:prstGeom>
        </p:spPr>
        <p:txBody>
          <a:bodyPr lIns="101098" tIns="50548" rIns="101098" bIns="50548"/>
          <a:lstStyle/>
          <a:p>
            <a:endParaRPr lang="en-US" dirty="0"/>
          </a:p>
        </p:txBody>
      </p:sp>
    </p:spTree>
    <p:extLst>
      <p:ext uri="{BB962C8B-B14F-4D97-AF65-F5344CB8AC3E}">
        <p14:creationId xmlns:p14="http://schemas.microsoft.com/office/powerpoint/2010/main" val="114628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6C55FA-3332-4526-A9B8-3561AAB02CE2}" type="slidenum">
              <a:rPr lang="en-US" smtClean="0"/>
              <a:t>187</a:t>
            </a:fld>
            <a:endParaRPr lang="en-US"/>
          </a:p>
        </p:txBody>
      </p:sp>
    </p:spTree>
    <p:extLst>
      <p:ext uri="{BB962C8B-B14F-4D97-AF65-F5344CB8AC3E}">
        <p14:creationId xmlns:p14="http://schemas.microsoft.com/office/powerpoint/2010/main" val="209258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D85B-8A67-452A-8FE5-C05F320C0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EFC1DE-1EC1-489C-9EBA-C61AB34512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57193-D25E-4070-89FC-09B6ACB65C7D}"/>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5" name="Footer Placeholder 4">
            <a:extLst>
              <a:ext uri="{FF2B5EF4-FFF2-40B4-BE49-F238E27FC236}">
                <a16:creationId xmlns:a16="http://schemas.microsoft.com/office/drawing/2014/main" id="{7B7232BD-C40B-4382-AF60-FD82108F5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DE2457-C6D9-46D5-9CAC-8B2103824BCB}"/>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391218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9BD6-D3F3-48D2-9FD6-67EED91B02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97336D-CCA9-4260-914F-B7444CB543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31B026-314E-46F8-8D5E-0180189EC633}"/>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5" name="Footer Placeholder 4">
            <a:extLst>
              <a:ext uri="{FF2B5EF4-FFF2-40B4-BE49-F238E27FC236}">
                <a16:creationId xmlns:a16="http://schemas.microsoft.com/office/drawing/2014/main" id="{90D10B9F-6A2A-483E-A883-62077256D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6B7A9-8E8A-4CE0-B07D-CEE2BE491E54}"/>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177748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C95D2-B06D-422D-A7E5-A601A46DD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06004C-0852-4820-9896-74DC24711E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0E712-F150-433F-909A-6EF855A77DA3}"/>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5" name="Footer Placeholder 4">
            <a:extLst>
              <a:ext uri="{FF2B5EF4-FFF2-40B4-BE49-F238E27FC236}">
                <a16:creationId xmlns:a16="http://schemas.microsoft.com/office/drawing/2014/main" id="{31546311-59C1-46FD-B5D6-6F6D23905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2C280-CA09-4873-8045-3DFEA814B54F}"/>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1071968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B9A03-2A8B-49E7-BEF1-38629A6C5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E30487-2AB5-450E-AF0D-5D2E6E0638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DFE1F-62C9-4AC9-AC0A-47EA4F87B0F0}"/>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5" name="Footer Placeholder 4">
            <a:extLst>
              <a:ext uri="{FF2B5EF4-FFF2-40B4-BE49-F238E27FC236}">
                <a16:creationId xmlns:a16="http://schemas.microsoft.com/office/drawing/2014/main" id="{8EE36734-58C3-4C9B-B04D-78A33923B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507B8-7321-48D1-B55B-638AD2E15B17}"/>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51745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E93C-B088-44CA-8FEC-73DAE1762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B5E516-6A0F-4A66-A23C-3CE8188F2B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1A3A67-6C72-47FF-80D5-AA9C44333D85}"/>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5" name="Footer Placeholder 4">
            <a:extLst>
              <a:ext uri="{FF2B5EF4-FFF2-40B4-BE49-F238E27FC236}">
                <a16:creationId xmlns:a16="http://schemas.microsoft.com/office/drawing/2014/main" id="{F6E48EE6-C581-47B2-94D8-30BD53361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6475D-523A-4623-A22E-4225D2A53918}"/>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270059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2AF5-457C-4471-B382-A7A4E7CD33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3AD62-81BC-49ED-A1DE-233D1C3B5F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71D54-E71A-4361-9345-93C746E536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95C418-02E6-4D57-A4D1-EA67C9D24C0B}"/>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6" name="Footer Placeholder 5">
            <a:extLst>
              <a:ext uri="{FF2B5EF4-FFF2-40B4-BE49-F238E27FC236}">
                <a16:creationId xmlns:a16="http://schemas.microsoft.com/office/drawing/2014/main" id="{40BF470E-9127-48DF-A92D-163FD5B11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757F3-E811-46A7-A713-1C5F4D9BD6B8}"/>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86327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4F8C-BD5C-4C45-B176-E1E5FD4797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A8AA5-9421-48F9-8B5C-682C610F09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CB8862-AC84-444D-A073-2CA6B6C5D10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3121A8-86F0-420D-84CA-8FF902AA2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FFA5A51-063A-4E1E-BAB4-2931455197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425AF8-6AC7-4E4C-9C46-B391817A6E97}"/>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8" name="Footer Placeholder 7">
            <a:extLst>
              <a:ext uri="{FF2B5EF4-FFF2-40B4-BE49-F238E27FC236}">
                <a16:creationId xmlns:a16="http://schemas.microsoft.com/office/drawing/2014/main" id="{7F0569AB-812C-425E-B56F-33FD5EA9BA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EC0270-D3B9-4D49-90E5-3D2117CC75A3}"/>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396473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4A47E-7454-4D48-9D28-3E2579D657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B8710-E4F4-43A6-8F90-5F752354B1B0}"/>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4" name="Footer Placeholder 3">
            <a:extLst>
              <a:ext uri="{FF2B5EF4-FFF2-40B4-BE49-F238E27FC236}">
                <a16:creationId xmlns:a16="http://schemas.microsoft.com/office/drawing/2014/main" id="{E4914D7E-8A35-43A5-A0FF-37C6903450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09499A-448B-4688-988B-C7124EA31E0E}"/>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107320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C1AAAD-F7D7-4CC9-869C-CCB5091E0AE0}"/>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3" name="Footer Placeholder 2">
            <a:extLst>
              <a:ext uri="{FF2B5EF4-FFF2-40B4-BE49-F238E27FC236}">
                <a16:creationId xmlns:a16="http://schemas.microsoft.com/office/drawing/2014/main" id="{DD2D2B10-E0B5-4BE1-AE5C-25F687802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5342ED-1FB6-4A7D-90F7-4D5223261854}"/>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364763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3359-BBF2-4851-84FE-815377D4C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A0D648-5345-4890-BCC8-424D7223E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2FE74C-C77C-498A-8CED-C56EA18618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7E84E8-AAC0-41F2-9726-CED174E24451}"/>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6" name="Footer Placeholder 5">
            <a:extLst>
              <a:ext uri="{FF2B5EF4-FFF2-40B4-BE49-F238E27FC236}">
                <a16:creationId xmlns:a16="http://schemas.microsoft.com/office/drawing/2014/main" id="{3D59944A-2068-4310-85E4-823B985A8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8D22A-D4D0-4333-A848-E007D9E7A282}"/>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181790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AFE9-2C42-4269-861C-C4DD92E9BF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792A0F-2DD1-4DBE-AD5B-E769FFA78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FCDBB-F782-43C0-85B9-8B50FD271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6AF401-937E-446C-8D01-909BED8546BE}"/>
              </a:ext>
            </a:extLst>
          </p:cNvPr>
          <p:cNvSpPr>
            <a:spLocks noGrp="1"/>
          </p:cNvSpPr>
          <p:nvPr>
            <p:ph type="dt" sz="half" idx="10"/>
          </p:nvPr>
        </p:nvSpPr>
        <p:spPr/>
        <p:txBody>
          <a:bodyPr/>
          <a:lstStyle/>
          <a:p>
            <a:fld id="{66C60F2E-A902-489D-AD84-0AF90D17121F}" type="datetimeFigureOut">
              <a:rPr lang="en-US" smtClean="0"/>
              <a:t>11/10/2024</a:t>
            </a:fld>
            <a:endParaRPr lang="en-US"/>
          </a:p>
        </p:txBody>
      </p:sp>
      <p:sp>
        <p:nvSpPr>
          <p:cNvPr id="6" name="Footer Placeholder 5">
            <a:extLst>
              <a:ext uri="{FF2B5EF4-FFF2-40B4-BE49-F238E27FC236}">
                <a16:creationId xmlns:a16="http://schemas.microsoft.com/office/drawing/2014/main" id="{BAF518E3-3990-4CB5-9A06-B75DBC384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7BEBC-5361-4450-9691-BA9FF7802963}"/>
              </a:ext>
            </a:extLst>
          </p:cNvPr>
          <p:cNvSpPr>
            <a:spLocks noGrp="1"/>
          </p:cNvSpPr>
          <p:nvPr>
            <p:ph type="sldNum" sz="quarter" idx="12"/>
          </p:nvPr>
        </p:nvSpPr>
        <p:spPr/>
        <p:txBody>
          <a:bodyPr/>
          <a:lstStyle/>
          <a:p>
            <a:fld id="{712631AA-44BD-4258-BA65-E596D1E7BC1C}" type="slidenum">
              <a:rPr lang="en-US" smtClean="0"/>
              <a:t>‹#›</a:t>
            </a:fld>
            <a:endParaRPr lang="en-US"/>
          </a:p>
        </p:txBody>
      </p:sp>
    </p:spTree>
    <p:extLst>
      <p:ext uri="{BB962C8B-B14F-4D97-AF65-F5344CB8AC3E}">
        <p14:creationId xmlns:p14="http://schemas.microsoft.com/office/powerpoint/2010/main" val="175226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8BDE3B-42C1-407C-9DA2-FA7431A56E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805F0-8265-4BE7-84D3-B53483412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6DD8E-97DE-45E2-9FE8-B2E6B937A3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60F2E-A902-489D-AD84-0AF90D17121F}" type="datetimeFigureOut">
              <a:rPr lang="en-US" smtClean="0"/>
              <a:t>11/10/2024</a:t>
            </a:fld>
            <a:endParaRPr lang="en-US"/>
          </a:p>
        </p:txBody>
      </p:sp>
      <p:sp>
        <p:nvSpPr>
          <p:cNvPr id="5" name="Footer Placeholder 4">
            <a:extLst>
              <a:ext uri="{FF2B5EF4-FFF2-40B4-BE49-F238E27FC236}">
                <a16:creationId xmlns:a16="http://schemas.microsoft.com/office/drawing/2014/main" id="{639E094B-3B54-4688-B87D-AE7E190CA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819016-EC0A-40C9-8924-6DEE340423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631AA-44BD-4258-BA65-E596D1E7BC1C}" type="slidenum">
              <a:rPr lang="en-US" smtClean="0"/>
              <a:t>‹#›</a:t>
            </a:fld>
            <a:endParaRPr lang="en-US"/>
          </a:p>
        </p:txBody>
      </p:sp>
    </p:spTree>
    <p:extLst>
      <p:ext uri="{BB962C8B-B14F-4D97-AF65-F5344CB8AC3E}">
        <p14:creationId xmlns:p14="http://schemas.microsoft.com/office/powerpoint/2010/main" val="1218958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Dl-ross@att.net"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2.png"/><Relationship Id="rId3" Type="http://schemas.openxmlformats.org/officeDocument/2006/relationships/image" Target="../media/image53.wmf"/><Relationship Id="rId7" Type="http://schemas.openxmlformats.org/officeDocument/2006/relationships/image" Target="../media/image57.jpg"/><Relationship Id="rId12" Type="http://schemas.openxmlformats.org/officeDocument/2006/relationships/image" Target="../media/image4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g"/><Relationship Id="rId5" Type="http://schemas.openxmlformats.org/officeDocument/2006/relationships/image" Target="../media/image55.jp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jpeg"/></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s://www.youtube.com/watch?v=9gbM_22fUb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8" Type="http://schemas.openxmlformats.org/officeDocument/2006/relationships/hyperlink" Target="http://www.lexipol.com/" TargetMode="External"/><Relationship Id="rId13" Type="http://schemas.openxmlformats.org/officeDocument/2006/relationships/hyperlink" Target="http://www.axon.com/" TargetMode="External"/><Relationship Id="rId3" Type="http://schemas.openxmlformats.org/officeDocument/2006/relationships/hyperlink" Target="http://www.ipicd.com/" TargetMode="External"/><Relationship Id="rId7" Type="http://schemas.openxmlformats.org/officeDocument/2006/relationships/hyperlink" Target="http://www.policeone.com/" TargetMode="External"/><Relationship Id="rId12" Type="http://schemas.openxmlformats.org/officeDocument/2006/relationships/hyperlink" Target="http://www.fbi.gov/" TargetMode="External"/><Relationship Id="rId2" Type="http://schemas.openxmlformats.org/officeDocument/2006/relationships/hyperlink" Target="http://www.aele.org/" TargetMode="External"/><Relationship Id="rId16" Type="http://schemas.openxmlformats.org/officeDocument/2006/relationships/hyperlink" Target="http://www.gasheriffs.org/" TargetMode="External"/><Relationship Id="rId1" Type="http://schemas.openxmlformats.org/officeDocument/2006/relationships/slideLayout" Target="../slideLayouts/slideLayout2.xml"/><Relationship Id="rId6" Type="http://schemas.openxmlformats.org/officeDocument/2006/relationships/hyperlink" Target="http://www.supremecourtus.gov/opinions" TargetMode="External"/><Relationship Id="rId11" Type="http://schemas.openxmlformats.org/officeDocument/2006/relationships/hyperlink" Target="http://www.findlaw.com/" TargetMode="External"/><Relationship Id="rId5" Type="http://schemas.openxmlformats.org/officeDocument/2006/relationships/hyperlink" Target="http://www.policeforum.org/" TargetMode="External"/><Relationship Id="rId15" Type="http://schemas.openxmlformats.org/officeDocument/2006/relationships/hyperlink" Target="http://www.gachiefs.com/" TargetMode="External"/><Relationship Id="rId10" Type="http://schemas.openxmlformats.org/officeDocument/2006/relationships/hyperlink" Target="http://www.nato.org/" TargetMode="External"/><Relationship Id="rId4" Type="http://schemas.openxmlformats.org/officeDocument/2006/relationships/hyperlink" Target="http://www.llrmi.com/" TargetMode="External"/><Relationship Id="rId9" Type="http://schemas.openxmlformats.org/officeDocument/2006/relationships/hyperlink" Target="http://www.ileeta.org/" TargetMode="External"/><Relationship Id="rId14" Type="http://schemas.openxmlformats.org/officeDocument/2006/relationships/hyperlink" Target="http://www.americanjail.org/" TargetMode="External"/></Relationships>
</file>

<file path=ppt/slides/_rels/slide213.xml.rels><?xml version="1.0" encoding="UTF-8" standalone="yes"?>
<Relationships xmlns="http://schemas.openxmlformats.org/package/2006/relationships"><Relationship Id="rId8" Type="http://schemas.openxmlformats.org/officeDocument/2006/relationships/hyperlink" Target="http://www.police1.com/police-performance/articles/digital-edition-developing-a-culture-of-accountability-trBMm6qA8KEWHvgM/#Fill%20out%20the%20form" TargetMode="External"/><Relationship Id="rId3" Type="http://schemas.openxmlformats.org/officeDocument/2006/relationships/hyperlink" Target="http://www.epic.nola.gov/home" TargetMode="External"/><Relationship Id="rId7" Type="http://schemas.openxmlformats.org/officeDocument/2006/relationships/hyperlink" Target="http://www.pewsocialtrends.org/" TargetMode="External"/><Relationship Id="rId2" Type="http://schemas.openxmlformats.org/officeDocument/2006/relationships/hyperlink" Target="http://www.law.georgetown.edu/cics/able" TargetMode="External"/><Relationship Id="rId1" Type="http://schemas.openxmlformats.org/officeDocument/2006/relationships/slideLayout" Target="../slideLayouts/slideLayout2.xml"/><Relationship Id="rId6" Type="http://schemas.openxmlformats.org/officeDocument/2006/relationships/hyperlink" Target="http://www.info.lexipol.com/uofm/position_Lexipol_Duty-to-Intercede.pdf" TargetMode="External"/><Relationship Id="rId5" Type="http://schemas.openxmlformats.org/officeDocument/2006/relationships/hyperlink" Target="http://www.zacharykaufman.com/projects/officer-duty-to-intervene-laws/?sortByDate=true" TargetMode="External"/><Relationship Id="rId4" Type="http://schemas.openxmlformats.org/officeDocument/2006/relationships/hyperlink" Target="http://www.theiacp.org/" TargetMode="External"/><Relationship Id="rId9" Type="http://schemas.openxmlformats.org/officeDocument/2006/relationships/hyperlink" Target="http://www.aele.org/"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79780"/>
            <a:ext cx="11887200" cy="2387651"/>
          </a:xfrm>
        </p:spPr>
        <p:txBody>
          <a:bodyPr>
            <a:normAutofit fontScale="90000"/>
          </a:bodyPr>
          <a:lstStyle/>
          <a:p>
            <a:pPr>
              <a:lnSpc>
                <a:spcPct val="100000"/>
              </a:lnSpc>
            </a:pPr>
            <a:br>
              <a:rPr lang="en-US" sz="2400" b="1" i="1" dirty="0">
                <a:solidFill>
                  <a:srgbClr val="114EFB"/>
                </a:solidFill>
              </a:rPr>
            </a:br>
            <a:br>
              <a:rPr lang="en-US" sz="2400" b="1" i="1" dirty="0">
                <a:solidFill>
                  <a:srgbClr val="114EFB"/>
                </a:solidFill>
              </a:rPr>
            </a:br>
            <a:br>
              <a:rPr lang="en-US" sz="2400" b="1" i="1" dirty="0">
                <a:solidFill>
                  <a:srgbClr val="114EFB"/>
                </a:solidFill>
              </a:rPr>
            </a:br>
            <a:br>
              <a:rPr lang="en-US" sz="2400" b="1" i="1" dirty="0">
                <a:solidFill>
                  <a:srgbClr val="114EFB"/>
                </a:solidFill>
              </a:rPr>
            </a:br>
            <a:br>
              <a:rPr lang="en-US" sz="2400" b="1" i="1" dirty="0">
                <a:solidFill>
                  <a:srgbClr val="114EFB"/>
                </a:solidFill>
              </a:rPr>
            </a:br>
            <a:br>
              <a:rPr lang="en-US" sz="2400" b="1" i="1" dirty="0">
                <a:solidFill>
                  <a:srgbClr val="114EFB"/>
                </a:solidFill>
              </a:rPr>
            </a:br>
            <a:br>
              <a:rPr lang="en-US" sz="2400" b="1" i="1" dirty="0">
                <a:solidFill>
                  <a:srgbClr val="114EFB"/>
                </a:solidFill>
              </a:rPr>
            </a:br>
            <a:r>
              <a:rPr lang="en-US" sz="3100" b="1" i="1" dirty="0">
                <a:effectLst>
                  <a:outerShdw blurRad="38100" dist="38100" dir="2700000" algn="tl">
                    <a:srgbClr val="000000">
                      <a:alpha val="43137"/>
                    </a:srgbClr>
                  </a:outerShdw>
                </a:effectLst>
                <a:latin typeface="Comic Sans MS" panose="030F0702030302020204" pitchFamily="66" charset="0"/>
              </a:rPr>
              <a:t>Valdosta Campus Police Department </a:t>
            </a:r>
            <a:br>
              <a:rPr lang="en-US" sz="4000" b="1" i="1" dirty="0"/>
            </a:br>
            <a:r>
              <a:rPr lang="en-US" sz="3100" b="1" i="1" dirty="0">
                <a:effectLst>
                  <a:outerShdw blurRad="38100" dist="38100" dir="2700000" algn="tl">
                    <a:srgbClr val="000000">
                      <a:alpha val="43137"/>
                    </a:srgbClr>
                  </a:outerShdw>
                </a:effectLst>
                <a:latin typeface="Comic Sans MS" panose="030F0702030302020204" pitchFamily="66" charset="0"/>
              </a:rPr>
              <a:t>Valdosta State University</a:t>
            </a:r>
            <a:br>
              <a:rPr lang="en-US" sz="3100" b="1" i="1" dirty="0">
                <a:effectLst>
                  <a:outerShdw blurRad="38100" dist="38100" dir="2700000" algn="tl">
                    <a:srgbClr val="000000">
                      <a:alpha val="43137"/>
                    </a:srgbClr>
                  </a:outerShdw>
                </a:effectLst>
                <a:latin typeface="Comic Sans MS" panose="030F0702030302020204" pitchFamily="66" charset="0"/>
              </a:rPr>
            </a:br>
            <a:r>
              <a:rPr lang="en-US" sz="3100" b="1" i="1" dirty="0">
                <a:effectLst>
                  <a:outerShdw blurRad="38100" dist="38100" dir="2700000" algn="tl">
                    <a:srgbClr val="000000">
                      <a:alpha val="43137"/>
                    </a:srgbClr>
                  </a:outerShdw>
                </a:effectLst>
                <a:latin typeface="Comic Sans MS" panose="030F0702030302020204" pitchFamily="66" charset="0"/>
              </a:rPr>
              <a:t>November 13 &amp; 14, 2024</a:t>
            </a:r>
            <a:br>
              <a:rPr lang="en-US" sz="3100" b="1" i="1" dirty="0">
                <a:effectLst>
                  <a:outerShdw blurRad="38100" dist="38100" dir="2700000" algn="tl">
                    <a:srgbClr val="000000">
                      <a:alpha val="43137"/>
                    </a:srgbClr>
                  </a:outerShdw>
                </a:effectLst>
                <a:latin typeface="Comic Sans MS" panose="030F0702030302020204" pitchFamily="66" charset="0"/>
              </a:rPr>
            </a:br>
            <a:br>
              <a:rPr lang="en-US" sz="3100" b="1" i="1" dirty="0">
                <a:effectLst>
                  <a:outerShdw blurRad="38100" dist="38100" dir="2700000" algn="tl">
                    <a:srgbClr val="000000">
                      <a:alpha val="43137"/>
                    </a:srgbClr>
                  </a:outerShdw>
                </a:effectLst>
                <a:latin typeface="Comic Sans MS" panose="030F0702030302020204" pitchFamily="66" charset="0"/>
              </a:rPr>
            </a:br>
            <a:endParaRPr lang="en-US" sz="3100" dirty="0">
              <a:effectLst>
                <a:outerShdw blurRad="38100" dist="38100" dir="2700000" algn="tl">
                  <a:srgbClr val="000000">
                    <a:alpha val="43137"/>
                  </a:srgbClr>
                </a:outerShdw>
              </a:effectLst>
              <a:latin typeface="Comic Sans MS" panose="030F0702030302020204" pitchFamily="66" charset="0"/>
            </a:endParaRPr>
          </a:p>
        </p:txBody>
      </p:sp>
      <p:sp>
        <p:nvSpPr>
          <p:cNvPr id="3" name="Subtitle 2"/>
          <p:cNvSpPr>
            <a:spLocks noGrp="1"/>
          </p:cNvSpPr>
          <p:nvPr>
            <p:ph type="subTitle" idx="1"/>
          </p:nvPr>
        </p:nvSpPr>
        <p:spPr>
          <a:xfrm>
            <a:off x="1271682" y="4531895"/>
            <a:ext cx="10294570" cy="2109974"/>
          </a:xfrm>
        </p:spPr>
        <p:txBody>
          <a:bodyPr>
            <a:normAutofit/>
          </a:bodyPr>
          <a:lstStyle/>
          <a:p>
            <a:pPr>
              <a:lnSpc>
                <a:spcPct val="100000"/>
              </a:lnSpc>
            </a:pPr>
            <a:r>
              <a:rPr lang="en-US" b="1" dirty="0">
                <a:solidFill>
                  <a:srgbClr val="C00000"/>
                </a:solidFill>
                <a:latin typeface="Comic Sans MS" panose="030F0702030302020204" pitchFamily="66" charset="0"/>
              </a:rPr>
              <a:t>Researched and Presented by:</a:t>
            </a:r>
          </a:p>
          <a:p>
            <a:pPr>
              <a:lnSpc>
                <a:spcPct val="100000"/>
              </a:lnSpc>
            </a:pPr>
            <a:r>
              <a:rPr lang="en-US" b="1" dirty="0">
                <a:solidFill>
                  <a:srgbClr val="C00000"/>
                </a:solidFill>
                <a:latin typeface="Comic Sans MS" panose="030F0702030302020204" pitchFamily="66" charset="0"/>
              </a:rPr>
              <a:t>Darrell L. Ross, Ph.D.</a:t>
            </a:r>
          </a:p>
          <a:p>
            <a:pPr>
              <a:lnSpc>
                <a:spcPct val="100000"/>
              </a:lnSpc>
            </a:pPr>
            <a:r>
              <a:rPr lang="en-US" b="1" dirty="0">
                <a:solidFill>
                  <a:srgbClr val="C00000"/>
                </a:solidFill>
                <a:latin typeface="Comic Sans MS" panose="030F0702030302020204" pitchFamily="66" charset="0"/>
              </a:rPr>
              <a:t>CJ Professor Emeritus--VSU</a:t>
            </a:r>
          </a:p>
          <a:p>
            <a:pPr>
              <a:lnSpc>
                <a:spcPct val="100000"/>
              </a:lnSpc>
            </a:pPr>
            <a:r>
              <a:rPr lang="en-US" b="1" dirty="0">
                <a:solidFill>
                  <a:srgbClr val="C00000"/>
                </a:solidFill>
                <a:latin typeface="Comic Sans MS" panose="030F0702030302020204" pitchFamily="66" charset="0"/>
                <a:hlinkClick r:id="rId2"/>
              </a:rPr>
              <a:t>Dl-ross@att.net</a:t>
            </a:r>
            <a:r>
              <a:rPr lang="en-US" b="1" dirty="0">
                <a:solidFill>
                  <a:srgbClr val="C00000"/>
                </a:solidFill>
                <a:latin typeface="Comic Sans MS" panose="030F0702030302020204" pitchFamily="66" charset="0"/>
              </a:rPr>
              <a:t> </a:t>
            </a:r>
          </a:p>
          <a:p>
            <a:endParaRPr lang="en-US" dirty="0"/>
          </a:p>
        </p:txBody>
      </p:sp>
      <p:sp>
        <p:nvSpPr>
          <p:cNvPr id="7" name="Rectangle 6">
            <a:extLst>
              <a:ext uri="{FF2B5EF4-FFF2-40B4-BE49-F238E27FC236}">
                <a16:creationId xmlns:a16="http://schemas.microsoft.com/office/drawing/2014/main" id="{8E4F1A2B-C3FD-4C3B-9BDC-7E7F84BC6A33}"/>
              </a:ext>
            </a:extLst>
          </p:cNvPr>
          <p:cNvSpPr/>
          <p:nvPr/>
        </p:nvSpPr>
        <p:spPr>
          <a:xfrm>
            <a:off x="411783" y="501134"/>
            <a:ext cx="11457250" cy="1938992"/>
          </a:xfrm>
          <a:prstGeom prst="rect">
            <a:avLst/>
          </a:prstGeom>
        </p:spPr>
        <p:txBody>
          <a:bodyPr wrap="square">
            <a:spAutoFit/>
          </a:bodyPr>
          <a:lstStyle/>
          <a:p>
            <a:pPr algn="ctr"/>
            <a:r>
              <a:rPr lang="en-US" sz="4000" b="1" i="1" dirty="0">
                <a:solidFill>
                  <a:srgbClr val="FF0000"/>
                </a:solidFill>
                <a:latin typeface="Comic Sans MS" panose="030F0702030302020204" pitchFamily="66" charset="0"/>
              </a:rPr>
              <a:t>Supervisor Liability Issues for the</a:t>
            </a:r>
          </a:p>
          <a:p>
            <a:pPr algn="ctr"/>
            <a:r>
              <a:rPr lang="en-US" sz="4000" b="1" i="1" dirty="0">
                <a:solidFill>
                  <a:srgbClr val="FF0000"/>
                </a:solidFill>
                <a:latin typeface="Comic Sans MS" panose="030F0702030302020204" pitchFamily="66" charset="0"/>
              </a:rPr>
              <a:t>Criminal Justice Manager;</a:t>
            </a:r>
          </a:p>
          <a:p>
            <a:pPr algn="ctr"/>
            <a:r>
              <a:rPr lang="en-US" sz="4000" b="1" i="1" dirty="0">
                <a:solidFill>
                  <a:srgbClr val="0033CC"/>
                </a:solidFill>
                <a:latin typeface="Comic Sans MS" panose="030F0702030302020204" pitchFamily="66" charset="0"/>
              </a:rPr>
              <a:t>Elevating Leadership  </a:t>
            </a:r>
            <a:endParaRPr lang="en-US" sz="4000" dirty="0">
              <a:solidFill>
                <a:srgbClr val="0033CC"/>
              </a:solidFill>
              <a:latin typeface="Comic Sans MS" panose="030F0702030302020204" pitchFamily="66" charset="0"/>
            </a:endParaRPr>
          </a:p>
        </p:txBody>
      </p:sp>
      <p:pic>
        <p:nvPicPr>
          <p:cNvPr id="8" name="Picture 7">
            <a:extLst>
              <a:ext uri="{FF2B5EF4-FFF2-40B4-BE49-F238E27FC236}">
                <a16:creationId xmlns:a16="http://schemas.microsoft.com/office/drawing/2014/main" id="{468BF8DA-B8A4-3238-244A-E4FFEC927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926"/>
            <a:ext cx="1748589" cy="1542839"/>
          </a:xfrm>
          <a:prstGeom prst="rect">
            <a:avLst/>
          </a:prstGeom>
        </p:spPr>
      </p:pic>
      <p:pic>
        <p:nvPicPr>
          <p:cNvPr id="9" name="Picture 8">
            <a:extLst>
              <a:ext uri="{FF2B5EF4-FFF2-40B4-BE49-F238E27FC236}">
                <a16:creationId xmlns:a16="http://schemas.microsoft.com/office/drawing/2014/main" id="{0F7B1D87-A27B-5AD9-282E-199D287D3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091" y="86240"/>
            <a:ext cx="1574524" cy="1497525"/>
          </a:xfrm>
          <a:prstGeom prst="rect">
            <a:avLst/>
          </a:prstGeom>
        </p:spPr>
      </p:pic>
      <p:pic>
        <p:nvPicPr>
          <p:cNvPr id="10" name="Picture 1">
            <a:extLst>
              <a:ext uri="{FF2B5EF4-FFF2-40B4-BE49-F238E27FC236}">
                <a16:creationId xmlns:a16="http://schemas.microsoft.com/office/drawing/2014/main" id="{197E1A2E-C3EF-44F2-A9E1-83E8AA44F4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4983783"/>
            <a:ext cx="2694755" cy="18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a:extLst>
              <a:ext uri="{FF2B5EF4-FFF2-40B4-BE49-F238E27FC236}">
                <a16:creationId xmlns:a16="http://schemas.microsoft.com/office/drawing/2014/main" id="{A7908836-E880-42C7-AD29-DC7D7F63F5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36860" y="5075626"/>
            <a:ext cx="2694755" cy="186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31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2FB5AFF6-DF9A-46E1-8C74-79B67F221893}"/>
              </a:ext>
            </a:extLst>
          </p:cNvPr>
          <p:cNvSpPr>
            <a:spLocks noGrp="1"/>
          </p:cNvSpPr>
          <p:nvPr>
            <p:ph type="ctrTitle"/>
          </p:nvPr>
        </p:nvSpPr>
        <p:spPr>
          <a:xfrm>
            <a:off x="96253" y="0"/>
            <a:ext cx="12015005" cy="866274"/>
          </a:xfrm>
        </p:spPr>
        <p:txBody>
          <a:bodyPr>
            <a:normAutofit/>
          </a:bodyPr>
          <a:lstStyle/>
          <a:p>
            <a:pPr eaLnBrk="1" hangingPunct="1"/>
            <a:r>
              <a:rPr lang="en-US" altLang="en-US" sz="4000" b="1" dirty="0">
                <a:solidFill>
                  <a:srgbClr val="FF0000"/>
                </a:solidFill>
                <a:effectLst>
                  <a:outerShdw blurRad="38100" dist="38100" dir="2700000" algn="tl">
                    <a:srgbClr val="000000">
                      <a:alpha val="43137"/>
                    </a:srgbClr>
                  </a:outerShdw>
                </a:effectLst>
              </a:rPr>
              <a:t>Supervisor Liability Questions</a:t>
            </a:r>
          </a:p>
        </p:txBody>
      </p:sp>
      <p:sp>
        <p:nvSpPr>
          <p:cNvPr id="11268" name="Rectangle 3">
            <a:extLst>
              <a:ext uri="{FF2B5EF4-FFF2-40B4-BE49-F238E27FC236}">
                <a16:creationId xmlns:a16="http://schemas.microsoft.com/office/drawing/2014/main" id="{339C65CD-4E07-4114-9E42-58E9FD844FE4}"/>
              </a:ext>
            </a:extLst>
          </p:cNvPr>
          <p:cNvSpPr>
            <a:spLocks noGrp="1"/>
          </p:cNvSpPr>
          <p:nvPr>
            <p:ph type="subTitle" idx="1"/>
          </p:nvPr>
        </p:nvSpPr>
        <p:spPr>
          <a:xfrm>
            <a:off x="181669" y="922421"/>
            <a:ext cx="11929589" cy="5831305"/>
          </a:xfrm>
        </p:spPr>
        <p:txBody>
          <a:bodyPr>
            <a:normAutofit lnSpcReduction="10000"/>
          </a:bodyPr>
          <a:lstStyle/>
          <a:p>
            <a:pPr marL="457200" indent="-457200" algn="l" eaLnBrk="1" hangingPunct="1">
              <a:buFont typeface="Wingdings" panose="05000000000000000000" pitchFamily="2" charset="2"/>
              <a:buChar char="§"/>
            </a:pPr>
            <a:r>
              <a:rPr lang="en-US" altLang="en-US" sz="2800" dirty="0"/>
              <a:t>How would you assess your training and preparation to be a supervisor?</a:t>
            </a:r>
          </a:p>
          <a:p>
            <a:pPr marL="457200" indent="-457200" algn="l" eaLnBrk="1" hangingPunct="1">
              <a:buFont typeface="Wingdings" panose="05000000000000000000" pitchFamily="2" charset="2"/>
              <a:buChar char="§"/>
            </a:pPr>
            <a:r>
              <a:rPr lang="en-US" altLang="en-US" sz="2800" dirty="0"/>
              <a:t>How effective are you with leading &amp; supervising your employees?</a:t>
            </a:r>
          </a:p>
          <a:p>
            <a:pPr marL="457200" indent="-457200" algn="l" eaLnBrk="1" hangingPunct="1">
              <a:buFont typeface="Wingdings" panose="05000000000000000000" pitchFamily="2" charset="2"/>
              <a:buChar char="§"/>
            </a:pPr>
            <a:r>
              <a:rPr lang="en-US" altLang="en-US" sz="2800" dirty="0"/>
              <a:t>How current are  agency job descriptions?</a:t>
            </a:r>
          </a:p>
          <a:p>
            <a:pPr marL="457200" indent="-457200" algn="l" eaLnBrk="1" hangingPunct="1">
              <a:buFont typeface="Wingdings" panose="05000000000000000000" pitchFamily="2" charset="2"/>
              <a:buChar char="§"/>
            </a:pPr>
            <a:r>
              <a:rPr lang="en-US" altLang="en-US" sz="2800" dirty="0"/>
              <a:t>Are supervisors trained in the agency’s performance evaluation instrument?</a:t>
            </a:r>
          </a:p>
          <a:p>
            <a:pPr marL="457200" indent="-457200" algn="l" eaLnBrk="1" hangingPunct="1">
              <a:buFont typeface="Wingdings" panose="05000000000000000000" pitchFamily="2" charset="2"/>
              <a:buChar char="§"/>
            </a:pPr>
            <a:r>
              <a:rPr lang="en-US" altLang="en-US" sz="2800" dirty="0"/>
              <a:t>Is there an effective system which investigates officer misconduct?</a:t>
            </a:r>
          </a:p>
          <a:p>
            <a:pPr marL="457200" indent="-457200" algn="l" eaLnBrk="1" hangingPunct="1">
              <a:buFont typeface="Wingdings" panose="05000000000000000000" pitchFamily="2" charset="2"/>
              <a:buChar char="§"/>
            </a:pPr>
            <a:r>
              <a:rPr lang="en-US" altLang="en-US" sz="2800" dirty="0"/>
              <a:t>Does department have an early warning/intervention system for employees?</a:t>
            </a:r>
          </a:p>
          <a:p>
            <a:pPr marL="457200" indent="-457200" algn="l" eaLnBrk="1" hangingPunct="1">
              <a:buFont typeface="Wingdings" panose="05000000000000000000" pitchFamily="2" charset="2"/>
              <a:buChar char="§"/>
            </a:pPr>
            <a:r>
              <a:rPr lang="en-US" altLang="en-US" sz="2800" dirty="0"/>
              <a:t>Describe the status of ongoing training in the department</a:t>
            </a:r>
          </a:p>
          <a:p>
            <a:pPr marL="457200" indent="-457200" algn="l" eaLnBrk="1" hangingPunct="1">
              <a:buFont typeface="Wingdings" panose="05000000000000000000" pitchFamily="2" charset="2"/>
              <a:buChar char="§"/>
            </a:pPr>
            <a:r>
              <a:rPr lang="en-US" altLang="en-US" sz="2800" dirty="0"/>
              <a:t>If sued tomorrow, is the department in the </a:t>
            </a:r>
            <a:r>
              <a:rPr lang="en-US" altLang="en-US" sz="2800" dirty="0">
                <a:solidFill>
                  <a:srgbClr val="0033CC"/>
                </a:solidFill>
              </a:rPr>
              <a:t>“best position” </a:t>
            </a:r>
            <a:r>
              <a:rPr lang="en-US" altLang="en-US" sz="2800" dirty="0"/>
              <a:t>to defend against the lawsuit? </a:t>
            </a:r>
          </a:p>
          <a:p>
            <a:pPr marL="457200" indent="-457200" algn="l" eaLnBrk="1" hangingPunct="1">
              <a:buFont typeface="Wingdings" panose="05000000000000000000" pitchFamily="2" charset="2"/>
              <a:buChar char="§"/>
            </a:pPr>
            <a:r>
              <a:rPr lang="en-US" sz="2800" dirty="0">
                <a:solidFill>
                  <a:srgbClr val="FF0000"/>
                </a:solidFill>
                <a:latin typeface="Comic Sans MS" panose="030F0702030302020204" pitchFamily="66" charset="0"/>
              </a:rPr>
              <a:t>A primary objective for administrators and officers is to proactively work to accomplish this imperative and to work to place the department in the best position to defend against civil litigation</a:t>
            </a:r>
            <a:endParaRPr lang="en-US" altLang="en-US" sz="2800" dirty="0"/>
          </a:p>
          <a:p>
            <a:pPr eaLnBrk="1" hangingPunct="1"/>
            <a:endParaRPr lang="en-US" altLang="en-US"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89E7-F983-47DB-9771-2BD884649A0B}"/>
              </a:ext>
            </a:extLst>
          </p:cNvPr>
          <p:cNvSpPr>
            <a:spLocks noGrp="1"/>
          </p:cNvSpPr>
          <p:nvPr>
            <p:ph type="title"/>
          </p:nvPr>
        </p:nvSpPr>
        <p:spPr>
          <a:xfrm>
            <a:off x="120650" y="95251"/>
            <a:ext cx="11938000" cy="615949"/>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Building the Team</a:t>
            </a:r>
          </a:p>
        </p:txBody>
      </p:sp>
      <p:sp>
        <p:nvSpPr>
          <p:cNvPr id="3" name="Content Placeholder 2">
            <a:extLst>
              <a:ext uri="{FF2B5EF4-FFF2-40B4-BE49-F238E27FC236}">
                <a16:creationId xmlns:a16="http://schemas.microsoft.com/office/drawing/2014/main" id="{35412A3B-3373-4236-8349-27B01017E0D8}"/>
              </a:ext>
            </a:extLst>
          </p:cNvPr>
          <p:cNvSpPr>
            <a:spLocks noGrp="1"/>
          </p:cNvSpPr>
          <p:nvPr>
            <p:ph idx="1"/>
          </p:nvPr>
        </p:nvSpPr>
        <p:spPr>
          <a:xfrm>
            <a:off x="184150" y="927100"/>
            <a:ext cx="11887200" cy="5835649"/>
          </a:xfrm>
        </p:spPr>
        <p:txBody>
          <a:bodyPr/>
          <a:lstStyle/>
          <a:p>
            <a:r>
              <a:rPr lang="en-US" dirty="0"/>
              <a:t>Ongoing process of sharing the vision and mission</a:t>
            </a:r>
          </a:p>
          <a:p>
            <a:r>
              <a:rPr lang="en-US" dirty="0"/>
              <a:t>Ongoing development/revising the goals and strategies </a:t>
            </a:r>
          </a:p>
          <a:p>
            <a:r>
              <a:rPr lang="en-US" dirty="0"/>
              <a:t>Leading your personnel through challenging times</a:t>
            </a:r>
          </a:p>
          <a:p>
            <a:r>
              <a:rPr lang="en-US" dirty="0">
                <a:solidFill>
                  <a:srgbClr val="C00000"/>
                </a:solidFill>
              </a:rPr>
              <a:t>Creating the culture w/ high expectations:</a:t>
            </a:r>
          </a:p>
          <a:p>
            <a:pPr lvl="1"/>
            <a:r>
              <a:rPr lang="en-US" dirty="0"/>
              <a:t>Individual</a:t>
            </a:r>
          </a:p>
          <a:p>
            <a:pPr lvl="1"/>
            <a:r>
              <a:rPr lang="en-US" dirty="0"/>
              <a:t>Team</a:t>
            </a:r>
          </a:p>
          <a:p>
            <a:pPr lvl="1"/>
            <a:r>
              <a:rPr lang="en-US" dirty="0"/>
              <a:t>Winning mindset</a:t>
            </a:r>
          </a:p>
          <a:p>
            <a:pPr lvl="1"/>
            <a:r>
              <a:rPr lang="en-US" dirty="0"/>
              <a:t>Dedication to execution</a:t>
            </a:r>
          </a:p>
          <a:p>
            <a:r>
              <a:rPr lang="en-US" dirty="0"/>
              <a:t>Result</a:t>
            </a:r>
            <a:r>
              <a:rPr lang="en-US" dirty="0">
                <a:sym typeface="Wingdings" panose="05000000000000000000" pitchFamily="2" charset="2"/>
              </a:rPr>
              <a:t> Championship Performance</a:t>
            </a:r>
          </a:p>
          <a:p>
            <a:r>
              <a:rPr lang="en-US" dirty="0">
                <a:sym typeface="Wingdings" panose="05000000000000000000" pitchFamily="2" charset="2"/>
              </a:rPr>
              <a:t>Endeavor to:</a:t>
            </a:r>
          </a:p>
          <a:p>
            <a:pPr lvl="1"/>
            <a:r>
              <a:rPr lang="en-US" dirty="0">
                <a:sym typeface="Wingdings" panose="05000000000000000000" pitchFamily="2" charset="2"/>
              </a:rPr>
              <a:t>Maintain a positive mindset</a:t>
            </a:r>
          </a:p>
          <a:p>
            <a:pPr lvl="1"/>
            <a:r>
              <a:rPr lang="en-US" dirty="0">
                <a:sym typeface="Wingdings" panose="05000000000000000000" pitchFamily="2" charset="2"/>
              </a:rPr>
              <a:t>Grow Life long learning </a:t>
            </a:r>
          </a:p>
          <a:p>
            <a:pPr lvl="1"/>
            <a:r>
              <a:rPr lang="en-US" dirty="0">
                <a:sym typeface="Wingdings" panose="05000000000000000000" pitchFamily="2" charset="2"/>
              </a:rPr>
              <a:t>Influence &amp; mentor others </a:t>
            </a:r>
          </a:p>
          <a:p>
            <a:pPr lvl="1"/>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31062363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63F357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2778" y="1420450"/>
            <a:ext cx="5817142" cy="507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259C3A03">
            <a:extLst>
              <a:ext uri="{FF2B5EF4-FFF2-40B4-BE49-F238E27FC236}">
                <a16:creationId xmlns:a16="http://schemas.microsoft.com/office/drawing/2014/main" id="{3B48777A-5A8D-2E26-8C66-B99F206EB5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45240">
            <a:off x="226911" y="1064435"/>
            <a:ext cx="6827807" cy="503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7A4B124-3BF0-2C58-CA45-7068014CE3C5}"/>
              </a:ext>
            </a:extLst>
          </p:cNvPr>
          <p:cNvSpPr>
            <a:spLocks noGrp="1"/>
          </p:cNvSpPr>
          <p:nvPr>
            <p:ph type="title"/>
          </p:nvPr>
        </p:nvSpPr>
        <p:spPr>
          <a:xfrm>
            <a:off x="172528" y="77639"/>
            <a:ext cx="11902342" cy="1000663"/>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Employee Discipline &amp; Discharge </a:t>
            </a:r>
          </a:p>
        </p:txBody>
      </p:sp>
    </p:spTree>
    <p:extLst>
      <p:ext uri="{BB962C8B-B14F-4D97-AF65-F5344CB8AC3E}">
        <p14:creationId xmlns:p14="http://schemas.microsoft.com/office/powerpoint/2010/main" val="10373525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43" y="76200"/>
            <a:ext cx="11964838" cy="674298"/>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Disciplinary Systems Issues </a:t>
            </a:r>
          </a:p>
        </p:txBody>
      </p:sp>
      <p:sp>
        <p:nvSpPr>
          <p:cNvPr id="3" name="Content Placeholder 2"/>
          <p:cNvSpPr>
            <a:spLocks noGrp="1"/>
          </p:cNvSpPr>
          <p:nvPr>
            <p:ph idx="1"/>
          </p:nvPr>
        </p:nvSpPr>
        <p:spPr>
          <a:xfrm>
            <a:off x="241540" y="750498"/>
            <a:ext cx="11775056" cy="6031302"/>
          </a:xfrm>
        </p:spPr>
        <p:txBody>
          <a:bodyPr>
            <a:normAutofit lnSpcReduction="10000"/>
          </a:bodyPr>
          <a:lstStyle/>
          <a:p>
            <a:pPr>
              <a:buClr>
                <a:srgbClr val="FF0000"/>
              </a:buClr>
              <a:buFont typeface="Wingdings" pitchFamily="2" charset="2"/>
              <a:buChar char="Ø"/>
            </a:pPr>
            <a:r>
              <a:rPr lang="en-US" dirty="0"/>
              <a:t>Source of frustration &amp; conflict </a:t>
            </a:r>
          </a:p>
          <a:p>
            <a:pPr>
              <a:buClr>
                <a:srgbClr val="FF0000"/>
              </a:buClr>
              <a:buFont typeface="Wingdings" pitchFamily="2" charset="2"/>
              <a:buChar char="Ø"/>
            </a:pPr>
            <a:r>
              <a:rPr lang="en-US" dirty="0"/>
              <a:t>Source of mistrust in community </a:t>
            </a:r>
          </a:p>
          <a:p>
            <a:pPr>
              <a:buClr>
                <a:srgbClr val="FF0000"/>
              </a:buClr>
              <a:buFont typeface="Wingdings" pitchFamily="2" charset="2"/>
              <a:buChar char="Ø"/>
            </a:pPr>
            <a:r>
              <a:rPr lang="en-US" dirty="0"/>
              <a:t>Unfair &amp; differential treatment [51%--treated fair]</a:t>
            </a:r>
          </a:p>
          <a:p>
            <a:pPr>
              <a:buClr>
                <a:srgbClr val="FF0000"/>
              </a:buClr>
              <a:buFont typeface="Wingdings" pitchFamily="2" charset="2"/>
              <a:buChar char="Ø"/>
            </a:pPr>
            <a:r>
              <a:rPr lang="en-US" dirty="0"/>
              <a:t>“Good Ole Boy” system</a:t>
            </a:r>
          </a:p>
          <a:p>
            <a:pPr>
              <a:buClr>
                <a:srgbClr val="FF0000"/>
              </a:buClr>
              <a:buFont typeface="Wingdings" pitchFamily="2" charset="2"/>
              <a:buChar char="Ø"/>
            </a:pPr>
            <a:r>
              <a:rPr lang="en-US" dirty="0"/>
              <a:t>Code of Silence </a:t>
            </a:r>
          </a:p>
          <a:p>
            <a:pPr>
              <a:buClr>
                <a:srgbClr val="FF0000"/>
              </a:buClr>
              <a:buFont typeface="Wingdings" pitchFamily="2" charset="2"/>
              <a:buChar char="Ø"/>
            </a:pPr>
            <a:r>
              <a:rPr lang="en-US" dirty="0"/>
              <a:t>Inconsistent, arbitrary, &amp; unpredictable</a:t>
            </a:r>
          </a:p>
          <a:p>
            <a:pPr>
              <a:buClr>
                <a:srgbClr val="FF0000"/>
              </a:buClr>
              <a:buFont typeface="Wingdings" pitchFamily="2" charset="2"/>
              <a:buChar char="Ø"/>
            </a:pPr>
            <a:r>
              <a:rPr lang="en-US" dirty="0"/>
              <a:t>Avoid confrontation, ignore or tolerate </a:t>
            </a:r>
          </a:p>
          <a:p>
            <a:pPr>
              <a:buClr>
                <a:srgbClr val="FF0000"/>
              </a:buClr>
              <a:buFont typeface="Wingdings" pitchFamily="2" charset="2"/>
              <a:buChar char="Ø"/>
            </a:pPr>
            <a:r>
              <a:rPr lang="en-US" dirty="0"/>
              <a:t>Predominately focused on punishment &amp; not behavioral change</a:t>
            </a:r>
          </a:p>
          <a:p>
            <a:pPr>
              <a:buClr>
                <a:srgbClr val="FF0000"/>
              </a:buClr>
              <a:buFont typeface="Wingdings" pitchFamily="2" charset="2"/>
              <a:buChar char="Ø"/>
            </a:pPr>
            <a:r>
              <a:rPr lang="en-US" dirty="0"/>
              <a:t>Targets “high profile” cases &amp; political </a:t>
            </a:r>
          </a:p>
          <a:p>
            <a:pPr>
              <a:buClr>
                <a:srgbClr val="FF0000"/>
              </a:buClr>
              <a:buFont typeface="Wingdings" pitchFamily="2" charset="2"/>
              <a:buChar char="Ø"/>
            </a:pPr>
            <a:r>
              <a:rPr lang="en-US" dirty="0"/>
              <a:t>Punishment decided prior to “full investigation”</a:t>
            </a:r>
          </a:p>
          <a:p>
            <a:pPr>
              <a:buClr>
                <a:srgbClr val="FF0000"/>
              </a:buClr>
              <a:buFont typeface="Wingdings" pitchFamily="2" charset="2"/>
              <a:buChar char="Ø"/>
            </a:pPr>
            <a:r>
              <a:rPr lang="en-US" dirty="0"/>
              <a:t>Sends mixed messages</a:t>
            </a:r>
          </a:p>
          <a:p>
            <a:pPr>
              <a:buClr>
                <a:srgbClr val="FF0000"/>
              </a:buClr>
              <a:buFont typeface="Wingdings" pitchFamily="2" charset="2"/>
              <a:buChar char="Ø"/>
            </a:pPr>
            <a:r>
              <a:rPr lang="en-US" dirty="0"/>
              <a:t>Actually LEOs desire a “fair, consistent, and equable system” </a:t>
            </a:r>
          </a:p>
          <a:p>
            <a:pPr>
              <a:buClr>
                <a:srgbClr val="FF0000"/>
              </a:buClr>
              <a:buFont typeface="Wingdings" pitchFamily="2" charset="2"/>
              <a:buChar char="Ø"/>
            </a:pPr>
            <a:endParaRPr lang="en-US" dirty="0">
              <a:solidFill>
                <a:srgbClr val="FFFF00"/>
              </a:solidFill>
            </a:endParaRPr>
          </a:p>
          <a:p>
            <a:pPr>
              <a:buClr>
                <a:srgbClr val="FF0000"/>
              </a:buClr>
              <a:buFont typeface="Wingdings" pitchFamily="2" charset="2"/>
              <a:buChar char="Ø"/>
            </a:pPr>
            <a:endParaRPr lang="en-US" dirty="0">
              <a:solidFill>
                <a:srgbClr val="FFFF00"/>
              </a:solidFill>
            </a:endParaRPr>
          </a:p>
          <a:p>
            <a:pPr>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1848908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sz="4000" b="1" dirty="0">
                <a:solidFill>
                  <a:srgbClr val="FF0000"/>
                </a:solidFill>
                <a:effectLst>
                  <a:outerShdw blurRad="38100" dist="38100" dir="2700000" algn="tl">
                    <a:srgbClr val="000000">
                      <a:alpha val="43137"/>
                    </a:srgbClr>
                  </a:outerShdw>
                </a:effectLst>
              </a:rPr>
              <a:t>Common Reasons Employer Are Sued</a:t>
            </a:r>
          </a:p>
        </p:txBody>
      </p:sp>
      <p:sp>
        <p:nvSpPr>
          <p:cNvPr id="3" name="Content Placeholder 2"/>
          <p:cNvSpPr>
            <a:spLocks noGrp="1"/>
          </p:cNvSpPr>
          <p:nvPr>
            <p:ph idx="1"/>
          </p:nvPr>
        </p:nvSpPr>
        <p:spPr>
          <a:xfrm>
            <a:off x="250165" y="1207698"/>
            <a:ext cx="11749177" cy="5497901"/>
          </a:xfrm>
        </p:spPr>
        <p:txBody>
          <a:bodyPr/>
          <a:lstStyle/>
          <a:p>
            <a:pPr>
              <a:buClr>
                <a:srgbClr val="FF0000"/>
              </a:buClr>
              <a:buFont typeface="Wingdings" pitchFamily="2" charset="2"/>
              <a:buChar char="Ø"/>
            </a:pPr>
            <a:r>
              <a:rPr lang="en-US" dirty="0"/>
              <a:t>Failure to communicate job expectations</a:t>
            </a:r>
          </a:p>
          <a:p>
            <a:pPr lvl="1">
              <a:buClr>
                <a:srgbClr val="FF0000"/>
              </a:buClr>
              <a:buFont typeface="Wingdings" pitchFamily="2" charset="2"/>
              <a:buChar char="Ø"/>
            </a:pPr>
            <a:r>
              <a:rPr lang="en-US" dirty="0"/>
              <a:t>[55%--only hear from Sgt., when do something wrong]</a:t>
            </a:r>
          </a:p>
          <a:p>
            <a:pPr>
              <a:buClr>
                <a:srgbClr val="FF0000"/>
              </a:buClr>
              <a:buFont typeface="Wingdings" pitchFamily="2" charset="2"/>
              <a:buChar char="Ø"/>
            </a:pPr>
            <a:r>
              <a:rPr lang="en-US" dirty="0"/>
              <a:t>Failure to give notice when employees are not meeting them</a:t>
            </a:r>
          </a:p>
          <a:p>
            <a:pPr>
              <a:buClr>
                <a:srgbClr val="FF0000"/>
              </a:buClr>
              <a:buFont typeface="Wingdings" pitchFamily="2" charset="2"/>
              <a:buChar char="Ø"/>
            </a:pPr>
            <a:r>
              <a:rPr lang="en-US" dirty="0"/>
              <a:t>Lack of consistency</a:t>
            </a:r>
          </a:p>
          <a:p>
            <a:pPr>
              <a:buClr>
                <a:srgbClr val="FF0000"/>
              </a:buClr>
              <a:buFont typeface="Wingdings" pitchFamily="2" charset="2"/>
              <a:buChar char="Ø"/>
            </a:pPr>
            <a:r>
              <a:rPr lang="en-US" dirty="0"/>
              <a:t>Retaliation</a:t>
            </a:r>
          </a:p>
          <a:p>
            <a:pPr>
              <a:buClr>
                <a:srgbClr val="FF0000"/>
              </a:buClr>
              <a:buFont typeface="Wingdings" pitchFamily="2" charset="2"/>
              <a:buChar char="Ø"/>
            </a:pPr>
            <a:r>
              <a:rPr lang="en-US" dirty="0"/>
              <a:t>Failure in following agency policy</a:t>
            </a:r>
          </a:p>
          <a:p>
            <a:pPr>
              <a:buClr>
                <a:srgbClr val="FF0000"/>
              </a:buClr>
              <a:buFont typeface="Wingdings" pitchFamily="2" charset="2"/>
              <a:buChar char="Ø"/>
            </a:pPr>
            <a:r>
              <a:rPr lang="en-US" dirty="0"/>
              <a:t>Failing to provide due process</a:t>
            </a:r>
          </a:p>
          <a:p>
            <a:pPr>
              <a:buClr>
                <a:srgbClr val="FF0000"/>
              </a:buClr>
              <a:buFont typeface="Wingdings" pitchFamily="2" charset="2"/>
              <a:buChar char="Ø"/>
            </a:pPr>
            <a:r>
              <a:rPr lang="en-US" dirty="0"/>
              <a:t>Absence of an opportunity to defend</a:t>
            </a:r>
          </a:p>
          <a:p>
            <a:pPr>
              <a:buClr>
                <a:srgbClr val="FF0000"/>
              </a:buClr>
              <a:buFont typeface="Wingdings" pitchFamily="2" charset="2"/>
              <a:buChar char="Ø"/>
            </a:pPr>
            <a:r>
              <a:rPr lang="en-US" dirty="0"/>
              <a:t>Insult dignity </a:t>
            </a:r>
          </a:p>
          <a:p>
            <a:pPr>
              <a:buClr>
                <a:srgbClr val="FF0000"/>
              </a:buClr>
              <a:buFont typeface="Wingdings" pitchFamily="2" charset="2"/>
              <a:buChar char="Ø"/>
            </a:pPr>
            <a:r>
              <a:rPr lang="en-US" dirty="0"/>
              <a:t>Violate the law</a:t>
            </a:r>
          </a:p>
        </p:txBody>
      </p:sp>
    </p:spTree>
    <p:extLst>
      <p:ext uri="{BB962C8B-B14F-4D97-AF65-F5344CB8AC3E}">
        <p14:creationId xmlns:p14="http://schemas.microsoft.com/office/powerpoint/2010/main" val="35071661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9" y="152400"/>
            <a:ext cx="11898701" cy="609600"/>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Common Topics on Discipline</a:t>
            </a:r>
          </a:p>
        </p:txBody>
      </p:sp>
      <p:sp>
        <p:nvSpPr>
          <p:cNvPr id="4" name="Content Placeholder 3"/>
          <p:cNvSpPr>
            <a:spLocks noGrp="1"/>
          </p:cNvSpPr>
          <p:nvPr>
            <p:ph sz="half" idx="1"/>
          </p:nvPr>
        </p:nvSpPr>
        <p:spPr>
          <a:xfrm>
            <a:off x="146649" y="940278"/>
            <a:ext cx="5873151" cy="5765321"/>
          </a:xfrm>
        </p:spPr>
        <p:txBody>
          <a:bodyPr>
            <a:normAutofit fontScale="92500" lnSpcReduction="10000"/>
          </a:bodyPr>
          <a:lstStyle/>
          <a:p>
            <a:pPr>
              <a:buClr>
                <a:srgbClr val="FF0000"/>
              </a:buClr>
              <a:buFont typeface="Wingdings" pitchFamily="2" charset="2"/>
              <a:buChar char="Ø"/>
            </a:pPr>
            <a:r>
              <a:rPr lang="en-US" dirty="0"/>
              <a:t>Due process</a:t>
            </a:r>
          </a:p>
          <a:p>
            <a:pPr>
              <a:buClr>
                <a:srgbClr val="FF0000"/>
              </a:buClr>
              <a:buFont typeface="Wingdings" pitchFamily="2" charset="2"/>
              <a:buChar char="Ø"/>
            </a:pPr>
            <a:r>
              <a:rPr lang="en-US" dirty="0"/>
              <a:t>Constructive discharge</a:t>
            </a:r>
          </a:p>
          <a:p>
            <a:pPr>
              <a:buClr>
                <a:srgbClr val="FF0000"/>
              </a:buClr>
              <a:buFont typeface="Wingdings" pitchFamily="2" charset="2"/>
              <a:buChar char="Ø"/>
            </a:pPr>
            <a:r>
              <a:rPr lang="en-US" dirty="0"/>
              <a:t>Wrongful discharge</a:t>
            </a:r>
          </a:p>
          <a:p>
            <a:pPr>
              <a:buClr>
                <a:srgbClr val="FF0000"/>
              </a:buClr>
              <a:buFont typeface="Wingdings" pitchFamily="2" charset="2"/>
              <a:buChar char="Ø"/>
            </a:pPr>
            <a:r>
              <a:rPr lang="en-US" dirty="0"/>
              <a:t>Sexual harassment</a:t>
            </a:r>
          </a:p>
          <a:p>
            <a:pPr>
              <a:buClr>
                <a:srgbClr val="FF0000"/>
              </a:buClr>
              <a:buFont typeface="Wingdings" pitchFamily="2" charset="2"/>
              <a:buChar char="Ø"/>
            </a:pPr>
            <a:r>
              <a:rPr lang="en-US" dirty="0"/>
              <a:t>Sick leave &amp; attendance</a:t>
            </a:r>
          </a:p>
          <a:p>
            <a:pPr>
              <a:buClr>
                <a:srgbClr val="FF0000"/>
              </a:buClr>
              <a:buFont typeface="Wingdings" pitchFamily="2" charset="2"/>
              <a:buChar char="Ø"/>
            </a:pPr>
            <a:r>
              <a:rPr lang="en-US" dirty="0"/>
              <a:t>Work performance</a:t>
            </a:r>
          </a:p>
          <a:p>
            <a:pPr>
              <a:buClr>
                <a:srgbClr val="FF0000"/>
              </a:buClr>
              <a:buFont typeface="Wingdings" pitchFamily="2" charset="2"/>
              <a:buChar char="Ø"/>
            </a:pPr>
            <a:r>
              <a:rPr lang="en-US" dirty="0"/>
              <a:t>Misconduct &amp; Ethics</a:t>
            </a:r>
          </a:p>
          <a:p>
            <a:pPr>
              <a:buClr>
                <a:srgbClr val="FF0000"/>
              </a:buClr>
              <a:buFont typeface="Wingdings" pitchFamily="2" charset="2"/>
              <a:buChar char="Ø"/>
            </a:pPr>
            <a:r>
              <a:rPr lang="en-US" dirty="0"/>
              <a:t>ADA &amp; disability </a:t>
            </a:r>
          </a:p>
          <a:p>
            <a:pPr>
              <a:buClr>
                <a:srgbClr val="FF0000"/>
              </a:buClr>
              <a:buFont typeface="Wingdings" pitchFamily="2" charset="2"/>
              <a:buChar char="Ø"/>
            </a:pPr>
            <a:r>
              <a:rPr lang="en-US" dirty="0"/>
              <a:t>Violations of P/P’s &amp; </a:t>
            </a:r>
            <a:r>
              <a:rPr lang="en-US" dirty="0" err="1"/>
              <a:t>Regs</a:t>
            </a:r>
            <a:r>
              <a:rPr lang="en-US" dirty="0"/>
              <a:t>.</a:t>
            </a:r>
          </a:p>
          <a:p>
            <a:pPr>
              <a:buClr>
                <a:srgbClr val="FF0000"/>
              </a:buClr>
              <a:buFont typeface="Wingdings" pitchFamily="2" charset="2"/>
              <a:buChar char="Ø"/>
            </a:pPr>
            <a:r>
              <a:rPr lang="en-US" dirty="0"/>
              <a:t>Criminal Drug Testing</a:t>
            </a:r>
          </a:p>
          <a:p>
            <a:pPr>
              <a:buClr>
                <a:srgbClr val="FF0000"/>
              </a:buClr>
              <a:buFont typeface="Wingdings" pitchFamily="2" charset="2"/>
              <a:buChar char="Ø"/>
            </a:pPr>
            <a:r>
              <a:rPr lang="en-US" dirty="0"/>
              <a:t>CUBO</a:t>
            </a:r>
          </a:p>
          <a:p>
            <a:pPr>
              <a:buClr>
                <a:srgbClr val="FF0000"/>
              </a:buClr>
              <a:buFont typeface="Wingdings" pitchFamily="2" charset="2"/>
              <a:buChar char="Ø"/>
            </a:pPr>
            <a:r>
              <a:rPr lang="en-US" dirty="0"/>
              <a:t>Grooming </a:t>
            </a:r>
            <a:r>
              <a:rPr lang="en-US" dirty="0" err="1"/>
              <a:t>Reg’s</a:t>
            </a:r>
            <a:endParaRPr lang="en-US" dirty="0"/>
          </a:p>
          <a:p>
            <a:pPr>
              <a:buClr>
                <a:srgbClr val="FF0000"/>
              </a:buClr>
              <a:buFont typeface="Wingdings" pitchFamily="2" charset="2"/>
              <a:buChar char="Ø"/>
            </a:pPr>
            <a:r>
              <a:rPr lang="en-US" dirty="0"/>
              <a:t>Conditions of employment </a:t>
            </a:r>
          </a:p>
        </p:txBody>
      </p:sp>
      <p:sp>
        <p:nvSpPr>
          <p:cNvPr id="5" name="Content Placeholder 4"/>
          <p:cNvSpPr>
            <a:spLocks noGrp="1"/>
          </p:cNvSpPr>
          <p:nvPr>
            <p:ph sz="half" idx="2"/>
          </p:nvPr>
        </p:nvSpPr>
        <p:spPr>
          <a:xfrm>
            <a:off x="6172199" y="1016478"/>
            <a:ext cx="5873151" cy="5765321"/>
          </a:xfrm>
        </p:spPr>
        <p:txBody>
          <a:bodyPr>
            <a:normAutofit fontScale="92500" lnSpcReduction="10000"/>
          </a:bodyPr>
          <a:lstStyle/>
          <a:p>
            <a:pPr>
              <a:buClr>
                <a:srgbClr val="FF0000"/>
              </a:buClr>
              <a:buFont typeface="Wingdings" pitchFamily="2" charset="2"/>
              <a:buChar char="Ø"/>
            </a:pPr>
            <a:r>
              <a:rPr lang="en-US" dirty="0"/>
              <a:t>Speech</a:t>
            </a:r>
          </a:p>
          <a:p>
            <a:pPr>
              <a:buClr>
                <a:srgbClr val="FF0000"/>
              </a:buClr>
              <a:buFont typeface="Wingdings" pitchFamily="2" charset="2"/>
              <a:buChar char="Ø"/>
            </a:pPr>
            <a:r>
              <a:rPr lang="en-US" dirty="0"/>
              <a:t>Fitness for duty </a:t>
            </a:r>
          </a:p>
          <a:p>
            <a:pPr>
              <a:buClr>
                <a:srgbClr val="FF0000"/>
              </a:buClr>
              <a:buFont typeface="Wingdings" pitchFamily="2" charset="2"/>
              <a:buChar char="Ø"/>
            </a:pPr>
            <a:r>
              <a:rPr lang="en-US" dirty="0"/>
              <a:t>Discrimination &amp; disparate treatment </a:t>
            </a:r>
          </a:p>
          <a:p>
            <a:pPr>
              <a:buClr>
                <a:srgbClr val="FF0000"/>
              </a:buClr>
              <a:buFont typeface="Wingdings" pitchFamily="2" charset="2"/>
              <a:buChar char="Ø"/>
            </a:pPr>
            <a:r>
              <a:rPr lang="en-US" dirty="0"/>
              <a:t>Retaliation</a:t>
            </a:r>
          </a:p>
          <a:p>
            <a:pPr>
              <a:buClr>
                <a:srgbClr val="FF0000"/>
              </a:buClr>
              <a:buFont typeface="Wingdings" pitchFamily="2" charset="2"/>
              <a:buChar char="Ø"/>
            </a:pPr>
            <a:r>
              <a:rPr lang="en-US" dirty="0"/>
              <a:t>Hostile work environment</a:t>
            </a:r>
          </a:p>
          <a:p>
            <a:pPr>
              <a:buClr>
                <a:srgbClr val="FF0000"/>
              </a:buClr>
              <a:buFont typeface="Wingdings" pitchFamily="2" charset="2"/>
              <a:buChar char="Ø"/>
            </a:pPr>
            <a:r>
              <a:rPr lang="en-US" dirty="0"/>
              <a:t>Whistleblowing </a:t>
            </a:r>
          </a:p>
          <a:p>
            <a:pPr>
              <a:buClr>
                <a:srgbClr val="FF0000"/>
              </a:buClr>
              <a:buFont typeface="Wingdings" pitchFamily="2" charset="2"/>
              <a:buChar char="Ø"/>
            </a:pPr>
            <a:r>
              <a:rPr lang="en-US" dirty="0"/>
              <a:t>Privacy issues </a:t>
            </a:r>
          </a:p>
          <a:p>
            <a:pPr>
              <a:buClr>
                <a:srgbClr val="FF0000"/>
              </a:buClr>
              <a:buFont typeface="Wingdings" pitchFamily="2" charset="2"/>
              <a:buChar char="Ø"/>
            </a:pPr>
            <a:r>
              <a:rPr lang="en-US" dirty="0"/>
              <a:t>Off-duty activity </a:t>
            </a:r>
          </a:p>
          <a:p>
            <a:pPr>
              <a:buClr>
                <a:srgbClr val="FF0000"/>
              </a:buClr>
              <a:buFont typeface="Wingdings" pitchFamily="2" charset="2"/>
              <a:buChar char="Ø"/>
            </a:pPr>
            <a:r>
              <a:rPr lang="en-US" dirty="0"/>
              <a:t>Performance standards </a:t>
            </a:r>
          </a:p>
          <a:p>
            <a:pPr>
              <a:buClr>
                <a:srgbClr val="FF0000"/>
              </a:buClr>
              <a:buFont typeface="Wingdings" pitchFamily="2" charset="2"/>
              <a:buChar char="Ø"/>
            </a:pPr>
            <a:r>
              <a:rPr lang="en-US" dirty="0"/>
              <a:t>Performance evaluations</a:t>
            </a:r>
          </a:p>
          <a:p>
            <a:pPr>
              <a:buClr>
                <a:srgbClr val="FF0000"/>
              </a:buClr>
              <a:buFont typeface="Wingdings" pitchFamily="2" charset="2"/>
              <a:buChar char="Ø"/>
            </a:pPr>
            <a:r>
              <a:rPr lang="en-US" dirty="0"/>
              <a:t>Investigations </a:t>
            </a:r>
          </a:p>
          <a:p>
            <a:pPr>
              <a:buClr>
                <a:srgbClr val="FF0000"/>
              </a:buClr>
              <a:buFont typeface="Wingdings" pitchFamily="2" charset="2"/>
              <a:buChar char="Ø"/>
            </a:pPr>
            <a:r>
              <a:rPr lang="en-US" dirty="0"/>
              <a:t>Excessive discipline </a:t>
            </a:r>
          </a:p>
          <a:p>
            <a:pPr>
              <a:buClr>
                <a:srgbClr val="FF0000"/>
              </a:buClr>
              <a:buFont typeface="Wingdings" pitchFamily="2" charset="2"/>
              <a:buChar char="Ø"/>
            </a:pPr>
            <a:endParaRPr lang="en-US" dirty="0">
              <a:solidFill>
                <a:schemeClr val="bg1"/>
              </a:solidFill>
            </a:endParaRPr>
          </a:p>
          <a:p>
            <a:pPr>
              <a:buClr>
                <a:srgbClr val="FF0000"/>
              </a:buClr>
              <a:buFont typeface="Wingdings" pitchFamily="2" charset="2"/>
              <a:buChar char="Ø"/>
            </a:pPr>
            <a:endParaRPr lang="en-US" dirty="0">
              <a:solidFill>
                <a:schemeClr val="bg1"/>
              </a:solidFill>
            </a:endParaRPr>
          </a:p>
        </p:txBody>
      </p:sp>
    </p:spTree>
    <p:extLst>
      <p:ext uri="{BB962C8B-B14F-4D97-AF65-F5344CB8AC3E}">
        <p14:creationId xmlns:p14="http://schemas.microsoft.com/office/powerpoint/2010/main" val="27047967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33" y="152400"/>
            <a:ext cx="11792309" cy="6858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Effective Disciplinary System</a:t>
            </a:r>
          </a:p>
        </p:txBody>
      </p:sp>
      <p:sp>
        <p:nvSpPr>
          <p:cNvPr id="3" name="Content Placeholder 2"/>
          <p:cNvSpPr>
            <a:spLocks noGrp="1"/>
          </p:cNvSpPr>
          <p:nvPr>
            <p:ph idx="1"/>
          </p:nvPr>
        </p:nvSpPr>
        <p:spPr>
          <a:xfrm>
            <a:off x="207033" y="974785"/>
            <a:ext cx="11792310" cy="5730815"/>
          </a:xfrm>
        </p:spPr>
        <p:txBody>
          <a:bodyPr>
            <a:normAutofit lnSpcReduction="10000"/>
          </a:bodyPr>
          <a:lstStyle/>
          <a:p>
            <a:pPr>
              <a:buClr>
                <a:srgbClr val="FF0000"/>
              </a:buClr>
              <a:buFont typeface="Wingdings" pitchFamily="2" charset="2"/>
              <a:buChar char="Ø"/>
            </a:pPr>
            <a:r>
              <a:rPr lang="en-US" dirty="0"/>
              <a:t>How effective is your disciplinary system?</a:t>
            </a:r>
          </a:p>
          <a:p>
            <a:pPr>
              <a:buClr>
                <a:srgbClr val="FF0000"/>
              </a:buClr>
              <a:buFont typeface="Wingdings" pitchFamily="2" charset="2"/>
              <a:buChar char="Ø"/>
            </a:pPr>
            <a:r>
              <a:rPr lang="en-US" dirty="0"/>
              <a:t>Reflective of:</a:t>
            </a:r>
          </a:p>
          <a:p>
            <a:pPr lvl="1">
              <a:buClr>
                <a:srgbClr val="FF0000"/>
              </a:buClr>
              <a:buFont typeface="Wingdings" pitchFamily="2" charset="2"/>
              <a:buChar char="Ø"/>
            </a:pPr>
            <a:r>
              <a:rPr lang="en-US" sz="2800" dirty="0"/>
              <a:t>Effective leadership &amp; communication</a:t>
            </a:r>
          </a:p>
          <a:p>
            <a:pPr lvl="1">
              <a:buClr>
                <a:srgbClr val="FF0000"/>
              </a:buClr>
              <a:buFont typeface="Wingdings" pitchFamily="2" charset="2"/>
              <a:buChar char="Ø"/>
            </a:pPr>
            <a:r>
              <a:rPr lang="en-US" sz="2800" dirty="0"/>
              <a:t>Clear connection between mission, vision, values, &amp; ethical standards </a:t>
            </a:r>
          </a:p>
          <a:p>
            <a:pPr lvl="1">
              <a:buClr>
                <a:srgbClr val="FF0000"/>
              </a:buClr>
              <a:buFont typeface="Wingdings" pitchFamily="2" charset="2"/>
              <a:buChar char="Ø"/>
            </a:pPr>
            <a:r>
              <a:rPr lang="en-US" sz="2800" dirty="0"/>
              <a:t>Current job descriptions </a:t>
            </a:r>
          </a:p>
          <a:p>
            <a:pPr lvl="1">
              <a:buClr>
                <a:srgbClr val="FF0000"/>
              </a:buClr>
              <a:buFont typeface="Wingdings" pitchFamily="2" charset="2"/>
              <a:buChar char="Ø"/>
            </a:pPr>
            <a:r>
              <a:rPr lang="en-US" sz="2800" dirty="0"/>
              <a:t>Written P/P’s &amp; enforced </a:t>
            </a:r>
          </a:p>
          <a:p>
            <a:pPr lvl="1">
              <a:buClr>
                <a:srgbClr val="FF0000"/>
              </a:buClr>
              <a:buFont typeface="Wingdings" pitchFamily="2" charset="2"/>
              <a:buChar char="Ø"/>
            </a:pPr>
            <a:r>
              <a:rPr lang="en-US" sz="2800" dirty="0"/>
              <a:t>Written rules of conduct </a:t>
            </a:r>
          </a:p>
          <a:p>
            <a:pPr lvl="1">
              <a:buClr>
                <a:srgbClr val="FF0000"/>
              </a:buClr>
              <a:buFont typeface="Wingdings" pitchFamily="2" charset="2"/>
              <a:buChar char="Ø"/>
            </a:pPr>
            <a:r>
              <a:rPr lang="en-US" sz="2800" dirty="0"/>
              <a:t>Linked with performance standards, performance evaluations, &amp; regular review</a:t>
            </a:r>
          </a:p>
          <a:p>
            <a:pPr lvl="1">
              <a:buClr>
                <a:srgbClr val="FF0000"/>
              </a:buClr>
              <a:buFont typeface="Wingdings" pitchFamily="2" charset="2"/>
              <a:buChar char="Ø"/>
            </a:pPr>
            <a:r>
              <a:rPr lang="en-US" sz="2800" dirty="0">
                <a:solidFill>
                  <a:srgbClr val="C00000"/>
                </a:solidFill>
              </a:rPr>
              <a:t>Creating a positive culture &amp; work environment</a:t>
            </a:r>
          </a:p>
          <a:p>
            <a:pPr lvl="1">
              <a:buClr>
                <a:srgbClr val="FF0000"/>
              </a:buClr>
              <a:buFont typeface="Wingdings" pitchFamily="2" charset="2"/>
              <a:buChar char="Ø"/>
            </a:pPr>
            <a:r>
              <a:rPr lang="en-US" sz="2800" dirty="0"/>
              <a:t>Effective supervision </a:t>
            </a:r>
          </a:p>
          <a:p>
            <a:pPr lvl="1">
              <a:buClr>
                <a:srgbClr val="FF0000"/>
              </a:buClr>
              <a:buFont typeface="Wingdings" pitchFamily="2" charset="2"/>
              <a:buChar char="Ø"/>
            </a:pPr>
            <a:r>
              <a:rPr lang="en-US" sz="2800" dirty="0"/>
              <a:t>Effective FTO</a:t>
            </a:r>
          </a:p>
          <a:p>
            <a:pPr lvl="1">
              <a:buClr>
                <a:srgbClr val="FF0000"/>
              </a:buClr>
              <a:buFont typeface="Wingdings" pitchFamily="2" charset="2"/>
              <a:buChar char="Ø"/>
            </a:pPr>
            <a:r>
              <a:rPr lang="en-US" sz="2800" dirty="0"/>
              <a:t>Constitutional policing &amp; corrections? </a:t>
            </a:r>
          </a:p>
          <a:p>
            <a:pPr lvl="1">
              <a:buClr>
                <a:srgbClr val="FF0000"/>
              </a:buClr>
              <a:buFont typeface="Wingdings" pitchFamily="2" charset="2"/>
              <a:buChar char="Ø"/>
            </a:pPr>
            <a:endParaRPr lang="en-US" dirty="0">
              <a:solidFill>
                <a:srgbClr val="FFFF00"/>
              </a:solidFill>
            </a:endParaRPr>
          </a:p>
          <a:p>
            <a:pPr lvl="1">
              <a:buClr>
                <a:srgbClr val="FF0000"/>
              </a:buClr>
              <a:buFont typeface="Wingdings" pitchFamily="2" charset="2"/>
              <a:buChar char="Ø"/>
            </a:pPr>
            <a:endParaRPr lang="en-US" dirty="0">
              <a:solidFill>
                <a:srgbClr val="FFFF00"/>
              </a:solidFill>
            </a:endParaRPr>
          </a:p>
          <a:p>
            <a:pPr lvl="1">
              <a:buClr>
                <a:srgbClr val="FF0000"/>
              </a:buClr>
              <a:buFont typeface="Wingdings" pitchFamily="2" charset="2"/>
              <a:buChar char="Ø"/>
            </a:pPr>
            <a:endParaRPr lang="en-US" dirty="0">
              <a:solidFill>
                <a:srgbClr val="FFFF00"/>
              </a:solidFill>
            </a:endParaRPr>
          </a:p>
          <a:p>
            <a:pPr lvl="1">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42796944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382000" cy="609600"/>
          </a:xfrm>
        </p:spPr>
        <p:txBody>
          <a:bodyPr>
            <a:normAutofit fontScale="90000"/>
          </a:bodyPr>
          <a:lstStyle/>
          <a:p>
            <a:pPr algn="l"/>
            <a:r>
              <a:rPr lang="en-US" sz="4000" dirty="0">
                <a:solidFill>
                  <a:srgbClr val="FF0000"/>
                </a:solidFill>
              </a:rPr>
              <a:t> 		</a:t>
            </a:r>
            <a:r>
              <a:rPr lang="en-US" b="1" dirty="0">
                <a:solidFill>
                  <a:srgbClr val="FF0000"/>
                </a:solidFill>
                <a:effectLst>
                  <a:outerShdw blurRad="38100" dist="38100" dir="2700000" algn="tl">
                    <a:srgbClr val="000000">
                      <a:alpha val="43137"/>
                    </a:srgbClr>
                  </a:outerShdw>
                </a:effectLst>
              </a:rPr>
              <a:t>Job Descriptions</a:t>
            </a:r>
          </a:p>
        </p:txBody>
      </p:sp>
      <p:sp>
        <p:nvSpPr>
          <p:cNvPr id="3" name="Content Placeholder 2"/>
          <p:cNvSpPr>
            <a:spLocks noGrp="1"/>
          </p:cNvSpPr>
          <p:nvPr>
            <p:ph idx="1"/>
          </p:nvPr>
        </p:nvSpPr>
        <p:spPr>
          <a:xfrm>
            <a:off x="191219" y="829621"/>
            <a:ext cx="11835260" cy="5875979"/>
          </a:xfrm>
        </p:spPr>
        <p:txBody>
          <a:bodyPr>
            <a:normAutofit lnSpcReduction="10000"/>
          </a:bodyPr>
          <a:lstStyle/>
          <a:p>
            <a:pPr>
              <a:buClr>
                <a:srgbClr val="FF0000"/>
              </a:buClr>
              <a:buFont typeface="Wingdings" pitchFamily="2" charset="2"/>
              <a:buChar char="Ø"/>
            </a:pPr>
            <a:r>
              <a:rPr lang="en-US" dirty="0"/>
              <a:t>Status?</a:t>
            </a:r>
          </a:p>
          <a:p>
            <a:pPr>
              <a:buClr>
                <a:srgbClr val="FF0000"/>
              </a:buClr>
              <a:buFont typeface="Wingdings" pitchFamily="2" charset="2"/>
              <a:buChar char="Ø"/>
            </a:pPr>
            <a:r>
              <a:rPr lang="en-US" dirty="0"/>
              <a:t>Defines &amp; describes the core tasks &amp; duties of a position   </a:t>
            </a:r>
          </a:p>
          <a:p>
            <a:pPr>
              <a:buClr>
                <a:srgbClr val="FF0000"/>
              </a:buClr>
              <a:buFont typeface="Wingdings" pitchFamily="2" charset="2"/>
              <a:buChar char="Ø"/>
            </a:pPr>
            <a:r>
              <a:rPr lang="en-US" dirty="0"/>
              <a:t>Linked to agency rules, regulations, &amp; P/P</a:t>
            </a:r>
          </a:p>
          <a:p>
            <a:pPr>
              <a:buClr>
                <a:srgbClr val="FF0000"/>
              </a:buClr>
              <a:buFont typeface="Wingdings" pitchFamily="2" charset="2"/>
              <a:buChar char="Ø"/>
            </a:pPr>
            <a:r>
              <a:rPr lang="en-US" dirty="0"/>
              <a:t>Foundation for job standards &amp; promotion </a:t>
            </a:r>
          </a:p>
          <a:p>
            <a:pPr>
              <a:buClr>
                <a:srgbClr val="FF0000"/>
              </a:buClr>
              <a:buFont typeface="Wingdings" pitchFamily="2" charset="2"/>
              <a:buChar char="Ø"/>
            </a:pPr>
            <a:r>
              <a:rPr lang="en-US" dirty="0"/>
              <a:t>Sets forth qualifications and skills required </a:t>
            </a:r>
          </a:p>
          <a:p>
            <a:pPr>
              <a:buClr>
                <a:srgbClr val="FF0000"/>
              </a:buClr>
              <a:buFont typeface="Wingdings" pitchFamily="2" charset="2"/>
              <a:buChar char="Ø"/>
            </a:pPr>
            <a:r>
              <a:rPr lang="en-US" dirty="0"/>
              <a:t>Provides basis for recruiting/hiring </a:t>
            </a:r>
          </a:p>
          <a:p>
            <a:pPr>
              <a:buClr>
                <a:srgbClr val="FF0000"/>
              </a:buClr>
              <a:buFont typeface="Wingdings" pitchFamily="2" charset="2"/>
              <a:buChar char="Ø"/>
            </a:pPr>
            <a:r>
              <a:rPr lang="en-US" b="1" dirty="0">
                <a:solidFill>
                  <a:srgbClr val="FF0000"/>
                </a:solidFill>
                <a:effectLst>
                  <a:outerShdw blurRad="38100" dist="38100" dir="2700000" algn="tl">
                    <a:srgbClr val="000000">
                      <a:alpha val="43137"/>
                    </a:srgbClr>
                  </a:outerShdw>
                </a:effectLst>
              </a:rPr>
              <a:t>Linked to training &amp; personnel development</a:t>
            </a:r>
          </a:p>
          <a:p>
            <a:pPr>
              <a:buClr>
                <a:srgbClr val="FF0000"/>
              </a:buClr>
              <a:buFont typeface="Wingdings" pitchFamily="2" charset="2"/>
              <a:buChar char="Ø"/>
            </a:pPr>
            <a:r>
              <a:rPr lang="en-US" dirty="0"/>
              <a:t>Baseline for field performance </a:t>
            </a:r>
          </a:p>
          <a:p>
            <a:pPr>
              <a:buClr>
                <a:srgbClr val="FF0000"/>
              </a:buClr>
              <a:buFont typeface="Wingdings" pitchFamily="2" charset="2"/>
              <a:buChar char="Ø"/>
            </a:pPr>
            <a:r>
              <a:rPr lang="en-US" dirty="0"/>
              <a:t>Basis for supervisory actions:</a:t>
            </a:r>
          </a:p>
          <a:p>
            <a:pPr marL="0" indent="0">
              <a:buClr>
                <a:srgbClr val="FF0000"/>
              </a:buClr>
              <a:buNone/>
            </a:pPr>
            <a:r>
              <a:rPr lang="en-US" dirty="0"/>
              <a:t>	Performance evaluations &amp; Recognition</a:t>
            </a:r>
          </a:p>
          <a:p>
            <a:pPr marL="0" indent="0">
              <a:buClr>
                <a:srgbClr val="FF0000"/>
              </a:buClr>
              <a:buNone/>
            </a:pPr>
            <a:r>
              <a:rPr lang="en-US" dirty="0"/>
              <a:t>	Corrective Action</a:t>
            </a:r>
          </a:p>
          <a:p>
            <a:pPr marL="0" indent="0">
              <a:buClr>
                <a:srgbClr val="FF0000"/>
              </a:buClr>
              <a:buNone/>
            </a:pPr>
            <a:r>
              <a:rPr lang="en-US" dirty="0"/>
              <a:t>	Discipline  </a:t>
            </a:r>
          </a:p>
        </p:txBody>
      </p:sp>
      <p:pic>
        <p:nvPicPr>
          <p:cNvPr id="4" name="Picture 4" descr="005_cartoon_police_01">
            <a:extLst>
              <a:ext uri="{FF2B5EF4-FFF2-40B4-BE49-F238E27FC236}">
                <a16:creationId xmlns:a16="http://schemas.microsoft.com/office/drawing/2014/main" id="{6501E2E2-768F-440A-AF82-8EE69DC40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9774" y="4151433"/>
            <a:ext cx="2142226" cy="2689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4314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382000" cy="457200"/>
          </a:xfrm>
        </p:spPr>
        <p:txBody>
          <a:bodyPr>
            <a:noAutofit/>
          </a:bodyPr>
          <a:lstStyle/>
          <a:p>
            <a:pPr algn="l"/>
            <a:r>
              <a:rPr lang="en-US" sz="3600" dirty="0">
                <a:solidFill>
                  <a:srgbClr val="FF0000"/>
                </a:solidFill>
              </a:rPr>
              <a:t> 		</a:t>
            </a:r>
            <a:r>
              <a:rPr lang="en-US" sz="4000" b="1" dirty="0">
                <a:solidFill>
                  <a:srgbClr val="FF0000"/>
                </a:solidFill>
                <a:effectLst>
                  <a:outerShdw blurRad="38100" dist="38100" dir="2700000" algn="tl">
                    <a:srgbClr val="000000">
                      <a:alpha val="43137"/>
                    </a:srgbClr>
                  </a:outerShdw>
                </a:effectLst>
              </a:rPr>
              <a:t>Personnel Evaluations </a:t>
            </a:r>
          </a:p>
        </p:txBody>
      </p:sp>
      <p:sp>
        <p:nvSpPr>
          <p:cNvPr id="3" name="Content Placeholder 2"/>
          <p:cNvSpPr>
            <a:spLocks noGrp="1"/>
          </p:cNvSpPr>
          <p:nvPr>
            <p:ph idx="1"/>
          </p:nvPr>
        </p:nvSpPr>
        <p:spPr>
          <a:xfrm>
            <a:off x="207034" y="897147"/>
            <a:ext cx="11757804" cy="5656053"/>
          </a:xfrm>
        </p:spPr>
        <p:txBody>
          <a:bodyPr>
            <a:normAutofit/>
          </a:bodyPr>
          <a:lstStyle/>
          <a:p>
            <a:pPr>
              <a:buClr>
                <a:srgbClr val="FF0000"/>
              </a:buClr>
              <a:buFont typeface="Wingdings" pitchFamily="2" charset="2"/>
              <a:buChar char="Ø"/>
            </a:pPr>
            <a:r>
              <a:rPr lang="en-US" dirty="0"/>
              <a:t>A systematic method of reinforcing agency standards</a:t>
            </a:r>
          </a:p>
          <a:p>
            <a:pPr>
              <a:buClr>
                <a:srgbClr val="FF0000"/>
              </a:buClr>
              <a:buFont typeface="Wingdings" pitchFamily="2" charset="2"/>
              <a:buChar char="Ø"/>
            </a:pPr>
            <a:r>
              <a:rPr lang="en-US" dirty="0"/>
              <a:t>Agency standards?</a:t>
            </a:r>
          </a:p>
          <a:p>
            <a:pPr>
              <a:buClr>
                <a:srgbClr val="FF0000"/>
              </a:buClr>
              <a:buFont typeface="Wingdings" pitchFamily="2" charset="2"/>
              <a:buChar char="Ø"/>
            </a:pPr>
            <a:r>
              <a:rPr lang="en-US" dirty="0"/>
              <a:t>Agency expectations?</a:t>
            </a:r>
          </a:p>
          <a:p>
            <a:pPr>
              <a:buClr>
                <a:srgbClr val="FF0000"/>
              </a:buClr>
              <a:buFont typeface="Wingdings" pitchFamily="2" charset="2"/>
              <a:buChar char="Ø"/>
            </a:pPr>
            <a:r>
              <a:rPr lang="en-US" dirty="0"/>
              <a:t>Provides checking</a:t>
            </a:r>
          </a:p>
          <a:p>
            <a:pPr>
              <a:buClr>
                <a:srgbClr val="FF0000"/>
              </a:buClr>
              <a:buFont typeface="Wingdings" pitchFamily="2" charset="2"/>
              <a:buChar char="Ø"/>
            </a:pPr>
            <a:r>
              <a:rPr lang="en-US" dirty="0"/>
              <a:t>Provides feedback</a:t>
            </a:r>
          </a:p>
          <a:p>
            <a:pPr>
              <a:buClr>
                <a:srgbClr val="FF0000"/>
              </a:buClr>
              <a:buFont typeface="Wingdings" pitchFamily="2" charset="2"/>
              <a:buChar char="Ø"/>
            </a:pPr>
            <a:r>
              <a:rPr lang="en-US" dirty="0"/>
              <a:t>Provides coaching</a:t>
            </a:r>
          </a:p>
          <a:p>
            <a:pPr>
              <a:buClr>
                <a:srgbClr val="FF0000"/>
              </a:buClr>
              <a:buFont typeface="Wingdings" pitchFamily="2" charset="2"/>
              <a:buChar char="Ø"/>
            </a:pPr>
            <a:r>
              <a:rPr lang="en-US" dirty="0"/>
              <a:t>Provides training </a:t>
            </a:r>
          </a:p>
          <a:p>
            <a:pPr>
              <a:buClr>
                <a:srgbClr val="FF0000"/>
              </a:buClr>
              <a:buFont typeface="Wingdings" pitchFamily="2" charset="2"/>
              <a:buChar char="Ø"/>
            </a:pPr>
            <a:r>
              <a:rPr lang="en-US" dirty="0"/>
              <a:t>Provides remedial correction as needed</a:t>
            </a:r>
          </a:p>
          <a:p>
            <a:pPr>
              <a:buClr>
                <a:srgbClr val="FF0000"/>
              </a:buClr>
              <a:buFont typeface="Wingdings" pitchFamily="2" charset="2"/>
              <a:buChar char="Ø"/>
            </a:pPr>
            <a:r>
              <a:rPr lang="en-US" b="1" dirty="0">
                <a:solidFill>
                  <a:srgbClr val="FF0000"/>
                </a:solidFill>
                <a:effectLst>
                  <a:outerShdw blurRad="38100" dist="38100" dir="2700000" algn="tl">
                    <a:srgbClr val="000000">
                      <a:alpha val="43137"/>
                    </a:srgbClr>
                  </a:outerShdw>
                </a:effectLst>
              </a:rPr>
              <a:t>“</a:t>
            </a:r>
            <a:r>
              <a:rPr lang="en-US" b="1" i="1" u="sng" dirty="0">
                <a:solidFill>
                  <a:srgbClr val="FF0000"/>
                </a:solidFill>
                <a:effectLst>
                  <a:outerShdw blurRad="38100" dist="38100" dir="2700000" algn="tl">
                    <a:srgbClr val="000000">
                      <a:alpha val="43137"/>
                    </a:srgbClr>
                  </a:outerShdw>
                </a:effectLst>
              </a:rPr>
              <a:t>Catch people doing things right</a:t>
            </a:r>
            <a:r>
              <a:rPr lang="en-US" b="1" dirty="0">
                <a:solidFill>
                  <a:srgbClr val="FF0000"/>
                </a:solidFill>
                <a:effectLst>
                  <a:outerShdw blurRad="38100" dist="38100" dir="2700000" algn="tl">
                    <a:srgbClr val="000000">
                      <a:alpha val="43137"/>
                    </a:srgbClr>
                  </a:outerShdw>
                </a:effectLst>
              </a:rPr>
              <a:t>”</a:t>
            </a:r>
          </a:p>
          <a:p>
            <a:pPr>
              <a:buClr>
                <a:srgbClr val="FF0000"/>
              </a:buClr>
              <a:buFont typeface="Wingdings" pitchFamily="2" charset="2"/>
              <a:buChar char="Ø"/>
            </a:pPr>
            <a:r>
              <a:rPr lang="en-US" dirty="0"/>
              <a:t>Assists in defending claims of failure to supervise</a:t>
            </a:r>
          </a:p>
          <a:p>
            <a:pPr marL="0" indent="0">
              <a:buClr>
                <a:srgbClr val="FF0000"/>
              </a:buClr>
              <a:buNone/>
            </a:pPr>
            <a:endParaRPr lang="en-US" dirty="0">
              <a:solidFill>
                <a:srgbClr val="FFFF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422" y="1660586"/>
            <a:ext cx="4023416" cy="3048000"/>
          </a:xfrm>
          <a:prstGeom prst="rect">
            <a:avLst/>
          </a:prstGeom>
        </p:spPr>
      </p:pic>
    </p:spTree>
    <p:extLst>
      <p:ext uri="{BB962C8B-B14F-4D97-AF65-F5344CB8AC3E}">
        <p14:creationId xmlns:p14="http://schemas.microsoft.com/office/powerpoint/2010/main" val="22486404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45" y="152402"/>
            <a:ext cx="11944710" cy="838199"/>
          </a:xfrm>
        </p:spPr>
        <p:txBody>
          <a:bodyPr>
            <a:normAutofit/>
          </a:bodyPr>
          <a:lstStyle/>
          <a:p>
            <a:pPr algn="ctr">
              <a:defRPr/>
            </a:pPr>
            <a:r>
              <a:rPr lang="en-US" sz="4000" b="1" dirty="0">
                <a:solidFill>
                  <a:srgbClr val="FF0000"/>
                </a:solidFill>
                <a:effectLst>
                  <a:outerShdw blurRad="38100" dist="38100" dir="2700000" algn="tl">
                    <a:srgbClr val="000000">
                      <a:alpha val="43137"/>
                    </a:srgbClr>
                  </a:outerShdw>
                </a:effectLst>
              </a:rPr>
              <a:t>Employee Wrongful Discharge</a:t>
            </a:r>
          </a:p>
        </p:txBody>
      </p:sp>
      <p:sp>
        <p:nvSpPr>
          <p:cNvPr id="3" name="Content Placeholder 2"/>
          <p:cNvSpPr>
            <a:spLocks noGrp="1"/>
          </p:cNvSpPr>
          <p:nvPr>
            <p:ph idx="1"/>
          </p:nvPr>
        </p:nvSpPr>
        <p:spPr>
          <a:xfrm>
            <a:off x="224287" y="990601"/>
            <a:ext cx="11844068" cy="5562599"/>
          </a:xfrm>
        </p:spPr>
        <p:txBody>
          <a:bodyPr/>
          <a:lstStyle/>
          <a:p>
            <a:pPr>
              <a:buClr>
                <a:srgbClr val="FF0000"/>
              </a:buClr>
              <a:buFont typeface="Wingdings" pitchFamily="2" charset="2"/>
              <a:buChar char="Ø"/>
              <a:defRPr/>
            </a:pPr>
            <a:r>
              <a:rPr lang="en-US" dirty="0"/>
              <a:t>A common claim against administrators is a failure to discipline</a:t>
            </a:r>
          </a:p>
          <a:p>
            <a:pPr>
              <a:buClr>
                <a:srgbClr val="FF0000"/>
              </a:buClr>
              <a:buFont typeface="Wingdings" pitchFamily="2" charset="2"/>
              <a:buChar char="Ø"/>
              <a:defRPr/>
            </a:pPr>
            <a:r>
              <a:rPr lang="en-US" dirty="0"/>
              <a:t> Conversely, an employee may claim that the administrator terminated his/her employment unjustifiably </a:t>
            </a:r>
          </a:p>
          <a:p>
            <a:pPr>
              <a:buClr>
                <a:srgbClr val="FF0000"/>
              </a:buClr>
              <a:buFont typeface="Wingdings" pitchFamily="2" charset="2"/>
              <a:buChar char="Ø"/>
              <a:defRPr/>
            </a:pPr>
            <a:r>
              <a:rPr lang="en-US" dirty="0"/>
              <a:t> Public policy holds employers may not be terminated  without due process </a:t>
            </a:r>
          </a:p>
          <a:p>
            <a:pPr>
              <a:buClr>
                <a:srgbClr val="FF0000"/>
              </a:buClr>
              <a:buFont typeface="Wingdings" pitchFamily="2" charset="2"/>
              <a:buChar char="Ø"/>
              <a:defRPr/>
            </a:pPr>
            <a:r>
              <a:rPr lang="en-US" dirty="0"/>
              <a:t> Employers may not discharge employee based on:</a:t>
            </a:r>
          </a:p>
          <a:p>
            <a:pPr lvl="1">
              <a:defRPr/>
            </a:pPr>
            <a:r>
              <a:rPr lang="en-US" dirty="0"/>
              <a:t>Malice</a:t>
            </a:r>
          </a:p>
          <a:p>
            <a:pPr lvl="1">
              <a:defRPr/>
            </a:pPr>
            <a:r>
              <a:rPr lang="en-US" dirty="0"/>
              <a:t>Bad faith</a:t>
            </a:r>
          </a:p>
          <a:p>
            <a:pPr lvl="1">
              <a:defRPr/>
            </a:pPr>
            <a:r>
              <a:rPr lang="en-US" dirty="0"/>
              <a:t>Retaliation</a:t>
            </a:r>
          </a:p>
          <a:p>
            <a:pPr lvl="1">
              <a:defRPr/>
            </a:pPr>
            <a:r>
              <a:rPr lang="en-US" dirty="0"/>
              <a:t>Discrimination</a:t>
            </a:r>
          </a:p>
          <a:p>
            <a:pPr lvl="1">
              <a:defRPr/>
            </a:pPr>
            <a:r>
              <a:rPr lang="en-US" dirty="0"/>
              <a:t>Sexual orientation </a:t>
            </a:r>
          </a:p>
          <a:p>
            <a:pPr lvl="1">
              <a:defRPr/>
            </a:pPr>
            <a:r>
              <a:rPr lang="en-US" dirty="0"/>
              <a:t>Race, color, religion, or national origin </a:t>
            </a:r>
          </a:p>
          <a:p>
            <a:pPr>
              <a:defRPr/>
            </a:pPr>
            <a:endParaRPr lang="en-US" dirty="0"/>
          </a:p>
        </p:txBody>
      </p:sp>
    </p:spTree>
    <p:extLst>
      <p:ext uri="{BB962C8B-B14F-4D97-AF65-F5344CB8AC3E}">
        <p14:creationId xmlns:p14="http://schemas.microsoft.com/office/powerpoint/2010/main" val="629717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98" y="152402"/>
            <a:ext cx="11835442" cy="609599"/>
          </a:xfrm>
        </p:spPr>
        <p:txBody>
          <a:bodyPr>
            <a:noAutofit/>
          </a:bodyPr>
          <a:lstStyle/>
          <a:p>
            <a:pPr algn="ctr">
              <a:defRPr/>
            </a:pPr>
            <a:r>
              <a:rPr lang="en-US" sz="4000" b="1" dirty="0">
                <a:solidFill>
                  <a:srgbClr val="FF0000"/>
                </a:solidFill>
                <a:effectLst>
                  <a:outerShdw blurRad="38100" dist="38100" dir="2700000" algn="tl">
                    <a:srgbClr val="000000">
                      <a:alpha val="43137"/>
                    </a:srgbClr>
                  </a:outerShdw>
                </a:effectLst>
              </a:rPr>
              <a:t>Wrongful Discharge</a:t>
            </a:r>
          </a:p>
        </p:txBody>
      </p:sp>
      <p:sp>
        <p:nvSpPr>
          <p:cNvPr id="39939" name="Content Placeholder 2"/>
          <p:cNvSpPr>
            <a:spLocks noGrp="1"/>
          </p:cNvSpPr>
          <p:nvPr>
            <p:ph idx="1"/>
          </p:nvPr>
        </p:nvSpPr>
        <p:spPr>
          <a:xfrm>
            <a:off x="140898" y="1000665"/>
            <a:ext cx="11835442" cy="5704934"/>
          </a:xfrm>
        </p:spPr>
        <p:txBody>
          <a:bodyPr>
            <a:normAutofit/>
          </a:bodyPr>
          <a:lstStyle/>
          <a:p>
            <a:r>
              <a:rPr lang="en-US" dirty="0"/>
              <a:t>Such lawsuits emerge when an employee believes that he/she was discharged for no justification in violation of the 14</a:t>
            </a:r>
            <a:r>
              <a:rPr lang="en-US" baseline="30000" dirty="0"/>
              <a:t>th</a:t>
            </a:r>
            <a:r>
              <a:rPr lang="en-US" dirty="0"/>
              <a:t> Amendment</a:t>
            </a:r>
          </a:p>
          <a:p>
            <a:r>
              <a:rPr lang="en-US" dirty="0"/>
              <a:t>Property interests or rights in employment are created by acts of employer to continued employment (</a:t>
            </a:r>
            <a:r>
              <a:rPr lang="en-US" i="1" dirty="0"/>
              <a:t>Board of Regents v. Roth</a:t>
            </a:r>
            <a:r>
              <a:rPr lang="en-US" dirty="0"/>
              <a:t>, ‘74)</a:t>
            </a:r>
          </a:p>
          <a:p>
            <a:pPr lvl="1"/>
            <a:r>
              <a:rPr lang="en-US" dirty="0"/>
              <a:t>Must demonstrate a unilateral expectation of the job</a:t>
            </a:r>
          </a:p>
          <a:p>
            <a:r>
              <a:rPr lang="en-US" dirty="0"/>
              <a:t>Property Interests created in:</a:t>
            </a:r>
          </a:p>
          <a:p>
            <a:pPr lvl="1"/>
            <a:r>
              <a:rPr lang="en-US" dirty="0"/>
              <a:t>Employee handbooks</a:t>
            </a:r>
          </a:p>
          <a:p>
            <a:pPr lvl="1"/>
            <a:r>
              <a:rPr lang="en-US" dirty="0"/>
              <a:t>Policy manuals</a:t>
            </a:r>
          </a:p>
          <a:p>
            <a:pPr lvl="1"/>
            <a:r>
              <a:rPr lang="en-US" dirty="0"/>
              <a:t>Contracts</a:t>
            </a:r>
          </a:p>
          <a:p>
            <a:pPr lvl="1"/>
            <a:r>
              <a:rPr lang="en-US" dirty="0"/>
              <a:t>Other written documents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8891" y="3040811"/>
            <a:ext cx="2737449" cy="2737449"/>
          </a:xfrm>
          <a:prstGeom prst="rect">
            <a:avLst/>
          </a:prstGeom>
        </p:spPr>
      </p:pic>
    </p:spTree>
    <p:extLst>
      <p:ext uri="{BB962C8B-B14F-4D97-AF65-F5344CB8AC3E}">
        <p14:creationId xmlns:p14="http://schemas.microsoft.com/office/powerpoint/2010/main" val="1284730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79" y="136732"/>
            <a:ext cx="11844471" cy="863126"/>
          </a:xfrm>
        </p:spPr>
        <p:txBody>
          <a:bodyPr>
            <a:normAutofit/>
          </a:bodyPr>
          <a:lstStyle/>
          <a:p>
            <a:pPr algn="ctr"/>
            <a:r>
              <a:rPr lang="en-US" altLang="en-US" b="1" dirty="0">
                <a:solidFill>
                  <a:srgbClr val="FF0000"/>
                </a:solidFill>
                <a:effectLst>
                  <a:outerShdw blurRad="38100" dist="38100" dir="2700000" algn="tl">
                    <a:srgbClr val="000000">
                      <a:alpha val="43137"/>
                    </a:srgbClr>
                  </a:outerShdw>
                </a:effectLst>
              </a:rPr>
              <a:t>SCOTUS—</a:t>
            </a:r>
            <a:r>
              <a:rPr lang="en-US" altLang="en-US" b="1" i="1" dirty="0">
                <a:solidFill>
                  <a:srgbClr val="FF0000"/>
                </a:solidFill>
                <a:effectLst>
                  <a:outerShdw blurRad="38100" dist="38100" dir="2700000" algn="tl">
                    <a:srgbClr val="000000">
                      <a:alpha val="43137"/>
                    </a:srgbClr>
                  </a:outerShdw>
                </a:effectLst>
              </a:rPr>
              <a:t>Vance v. Ball St. University </a:t>
            </a:r>
            <a:r>
              <a:rPr lang="en-US" altLang="en-US" b="1" dirty="0">
                <a:solidFill>
                  <a:srgbClr val="FF0000"/>
                </a:solidFill>
                <a:effectLst>
                  <a:outerShdw blurRad="38100" dist="38100" dir="2700000" algn="tl">
                    <a:srgbClr val="000000">
                      <a:alpha val="43137"/>
                    </a:srgbClr>
                  </a:outerShdw>
                </a:effectLst>
              </a:rPr>
              <a:t>(2013)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5279" y="1059679"/>
            <a:ext cx="11947020" cy="5717137"/>
          </a:xfrm>
        </p:spPr>
        <p:txBody>
          <a:bodyPr>
            <a:normAutofit/>
          </a:bodyPr>
          <a:lstStyle/>
          <a:p>
            <a:r>
              <a:rPr lang="en-US" altLang="en-US" sz="3200" dirty="0"/>
              <a:t>Responsibility to supervise subordinates (Linked to failure to direct &amp; train)</a:t>
            </a:r>
          </a:p>
          <a:p>
            <a:r>
              <a:rPr lang="en-US" altLang="en-US" sz="3200" dirty="0"/>
              <a:t>“Supervisor is one who assigns or reassigns duties of a subordinate</a:t>
            </a:r>
          </a:p>
          <a:p>
            <a:pPr marL="457200" lvl="1" indent="0">
              <a:buNone/>
            </a:pPr>
            <a:r>
              <a:rPr lang="en-US" altLang="en-US" sz="3200" dirty="0"/>
              <a:t>Assigned to take tangible employment actions—making decisions impacting the work organization; </a:t>
            </a:r>
          </a:p>
          <a:p>
            <a:pPr marL="457200" lvl="1" indent="0">
              <a:buNone/>
            </a:pPr>
            <a:r>
              <a:rPr lang="en-US" altLang="en-US" sz="3200" dirty="0"/>
              <a:t>Oversees an employee’s performance; </a:t>
            </a:r>
          </a:p>
          <a:p>
            <a:pPr marL="457200" lvl="1" indent="0">
              <a:buNone/>
            </a:pPr>
            <a:r>
              <a:rPr lang="en-US" altLang="en-US" sz="3200" dirty="0"/>
              <a:t>Evaluate an employee’s performance; </a:t>
            </a:r>
          </a:p>
          <a:p>
            <a:pPr marL="457200" lvl="1" indent="0">
              <a:buNone/>
            </a:pPr>
            <a:r>
              <a:rPr lang="en-US" altLang="en-US" sz="3200" dirty="0"/>
              <a:t>Promotes or transfer &amp; Discipline” </a:t>
            </a:r>
            <a:endParaRPr lang="en-US" altLang="en-US" dirty="0"/>
          </a:p>
          <a:p>
            <a:r>
              <a:rPr lang="en-US" altLang="en-US" sz="3200" dirty="0"/>
              <a:t>How competent are department supervisors? </a:t>
            </a:r>
          </a:p>
          <a:p>
            <a:endParaRPr lang="en-US" dirty="0"/>
          </a:p>
        </p:txBody>
      </p:sp>
    </p:spTree>
    <p:extLst>
      <p:ext uri="{BB962C8B-B14F-4D97-AF65-F5344CB8AC3E}">
        <p14:creationId xmlns:p14="http://schemas.microsoft.com/office/powerpoint/2010/main" val="21916152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9" y="152400"/>
            <a:ext cx="11895826" cy="7620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Wrongful Termination</a:t>
            </a:r>
          </a:p>
        </p:txBody>
      </p:sp>
      <p:sp>
        <p:nvSpPr>
          <p:cNvPr id="3" name="Content Placeholder 2"/>
          <p:cNvSpPr>
            <a:spLocks noGrp="1"/>
          </p:cNvSpPr>
          <p:nvPr>
            <p:ph idx="1"/>
          </p:nvPr>
        </p:nvSpPr>
        <p:spPr>
          <a:xfrm>
            <a:off x="146649" y="1155940"/>
            <a:ext cx="11749177" cy="5473460"/>
          </a:xfrm>
        </p:spPr>
        <p:txBody>
          <a:bodyPr>
            <a:normAutofit/>
          </a:bodyPr>
          <a:lstStyle/>
          <a:p>
            <a:pPr>
              <a:buClr>
                <a:srgbClr val="FF0000"/>
              </a:buClr>
              <a:buFont typeface="Wingdings" pitchFamily="2" charset="2"/>
              <a:buChar char="Ø"/>
            </a:pPr>
            <a:r>
              <a:rPr lang="en-US" i="1" dirty="0"/>
              <a:t>Cleveland </a:t>
            </a:r>
            <a:r>
              <a:rPr lang="en-US" i="1" dirty="0" err="1"/>
              <a:t>Brd</a:t>
            </a:r>
            <a:r>
              <a:rPr lang="en-US" i="1" dirty="0"/>
              <a:t>. of Education v. </a:t>
            </a:r>
            <a:r>
              <a:rPr lang="en-US" i="1" dirty="0" err="1"/>
              <a:t>Loudermill</a:t>
            </a:r>
            <a:r>
              <a:rPr lang="en-US" i="1" dirty="0"/>
              <a:t> </a:t>
            </a:r>
            <a:r>
              <a:rPr lang="en-US" dirty="0"/>
              <a:t>(1985)</a:t>
            </a:r>
          </a:p>
          <a:p>
            <a:pPr lvl="1">
              <a:buClr>
                <a:srgbClr val="FF0000"/>
              </a:buClr>
              <a:buFont typeface="Wingdings" pitchFamily="2" charset="2"/>
              <a:buChar char="Ø"/>
            </a:pPr>
            <a:r>
              <a:rPr lang="en-US" dirty="0"/>
              <a:t>Property rights protected under 14</a:t>
            </a:r>
            <a:r>
              <a:rPr lang="en-US" baseline="30000" dirty="0"/>
              <a:t>th</a:t>
            </a:r>
            <a:r>
              <a:rPr lang="en-US" dirty="0"/>
              <a:t> Amendment</a:t>
            </a:r>
          </a:p>
          <a:p>
            <a:pPr lvl="1">
              <a:buClr>
                <a:srgbClr val="FF0000"/>
              </a:buClr>
              <a:buFont typeface="Wingdings" pitchFamily="2" charset="2"/>
              <a:buChar char="Ø"/>
            </a:pPr>
            <a:r>
              <a:rPr lang="en-US" dirty="0"/>
              <a:t>Property rights=rights in employment </a:t>
            </a:r>
          </a:p>
          <a:p>
            <a:pPr lvl="1">
              <a:buClr>
                <a:srgbClr val="FF0000"/>
              </a:buClr>
              <a:buFont typeface="Wingdings" pitchFamily="2" charset="2"/>
              <a:buChar char="Ø"/>
            </a:pPr>
            <a:r>
              <a:rPr lang="en-US" dirty="0"/>
              <a:t>Employer shows a reasonable expectation of ongoing employment by binding policy that discharge for “just cause” </a:t>
            </a:r>
            <a:r>
              <a:rPr lang="en-US" dirty="0">
                <a:sym typeface="Wingdings" pitchFamily="2" charset="2"/>
              </a:rPr>
              <a:t> Property interests arise</a:t>
            </a:r>
          </a:p>
          <a:p>
            <a:pPr lvl="1">
              <a:buClr>
                <a:srgbClr val="FF0000"/>
              </a:buClr>
              <a:buFont typeface="Wingdings" pitchFamily="2" charset="2"/>
              <a:buChar char="Ø"/>
            </a:pPr>
            <a:r>
              <a:rPr lang="en-US" dirty="0">
                <a:sym typeface="Wingdings" pitchFamily="2" charset="2"/>
              </a:rPr>
              <a:t>Applies to vested employees, completed probation</a:t>
            </a:r>
          </a:p>
          <a:p>
            <a:pPr lvl="1">
              <a:buClr>
                <a:srgbClr val="FF0000"/>
              </a:buClr>
              <a:buFont typeface="Wingdings" pitchFamily="2" charset="2"/>
              <a:buChar char="Ø"/>
            </a:pPr>
            <a:r>
              <a:rPr lang="en-US" dirty="0">
                <a:sym typeface="Wingdings" pitchFamily="2" charset="2"/>
              </a:rPr>
              <a:t>May not terminate vested employees without due process </a:t>
            </a:r>
          </a:p>
          <a:p>
            <a:pPr lvl="1">
              <a:buClr>
                <a:srgbClr val="FF0000"/>
              </a:buClr>
              <a:buFont typeface="Wingdings" pitchFamily="2" charset="2"/>
              <a:buChar char="Ø"/>
            </a:pPr>
            <a:r>
              <a:rPr lang="en-US" dirty="0">
                <a:sym typeface="Wingdings" pitchFamily="2" charset="2"/>
              </a:rPr>
              <a:t>Must provide a hearing &amp; document, may have counsel, and may appeal </a:t>
            </a:r>
          </a:p>
          <a:p>
            <a:pPr lvl="1">
              <a:buClr>
                <a:srgbClr val="FF0000"/>
              </a:buClr>
              <a:buFont typeface="Wingdings" pitchFamily="2" charset="2"/>
              <a:buChar char="Ø"/>
            </a:pPr>
            <a:r>
              <a:rPr lang="en-US" dirty="0">
                <a:sym typeface="Wingdings" pitchFamily="2" charset="2"/>
              </a:rPr>
              <a:t>Applies to employment &amp; not a particular position </a:t>
            </a:r>
          </a:p>
          <a:p>
            <a:pPr lvl="1">
              <a:buClr>
                <a:srgbClr val="FF0000"/>
              </a:buClr>
              <a:buFont typeface="Wingdings" pitchFamily="2" charset="2"/>
              <a:buChar char="Ø"/>
            </a:pPr>
            <a:r>
              <a:rPr lang="en-US" dirty="0">
                <a:sym typeface="Wingdings" pitchFamily="2" charset="2"/>
              </a:rPr>
              <a:t>Adhering to the requirement, defeats claims of wrongful discharge </a:t>
            </a:r>
          </a:p>
          <a:p>
            <a:pPr marL="457200" lvl="1" indent="0">
              <a:buClr>
                <a:srgbClr val="FF0000"/>
              </a:buClr>
              <a:buNone/>
            </a:pPr>
            <a:endParaRPr lang="en-US" dirty="0"/>
          </a:p>
          <a:p>
            <a:pPr lvl="1">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9215386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60350"/>
            <a:ext cx="11918950" cy="806451"/>
          </a:xfrm>
        </p:spPr>
        <p:txBody>
          <a:bodyPr>
            <a:noAutofit/>
          </a:bodyPr>
          <a:lstStyle/>
          <a:p>
            <a:pPr algn="ctr">
              <a:defRPr/>
            </a:pPr>
            <a:r>
              <a:rPr lang="en-US" sz="4000" b="1" i="1" dirty="0">
                <a:solidFill>
                  <a:srgbClr val="FF0000"/>
                </a:solidFill>
                <a:effectLst>
                  <a:outerShdw blurRad="38100" dist="38100" dir="2700000" algn="tl">
                    <a:srgbClr val="000000">
                      <a:alpha val="43137"/>
                    </a:srgbClr>
                  </a:outerShdw>
                </a:effectLst>
              </a:rPr>
              <a:t>Cleveland </a:t>
            </a:r>
            <a:r>
              <a:rPr lang="en-US" sz="4000" b="1" i="1" dirty="0" err="1">
                <a:solidFill>
                  <a:srgbClr val="FF0000"/>
                </a:solidFill>
                <a:effectLst>
                  <a:outerShdw blurRad="38100" dist="38100" dir="2700000" algn="tl">
                    <a:srgbClr val="000000">
                      <a:alpha val="43137"/>
                    </a:srgbClr>
                  </a:outerShdw>
                </a:effectLst>
              </a:rPr>
              <a:t>Brd</a:t>
            </a:r>
            <a:r>
              <a:rPr lang="en-US" sz="4000" b="1" i="1" dirty="0">
                <a:solidFill>
                  <a:srgbClr val="FF0000"/>
                </a:solidFill>
                <a:effectLst>
                  <a:outerShdw blurRad="38100" dist="38100" dir="2700000" algn="tl">
                    <a:srgbClr val="000000">
                      <a:alpha val="43137"/>
                    </a:srgbClr>
                  </a:outerShdw>
                </a:effectLst>
              </a:rPr>
              <a:t>. of Ed. v. </a:t>
            </a:r>
            <a:r>
              <a:rPr lang="en-US" sz="4000" b="1" i="1" dirty="0" err="1">
                <a:solidFill>
                  <a:srgbClr val="FF0000"/>
                </a:solidFill>
                <a:effectLst>
                  <a:outerShdw blurRad="38100" dist="38100" dir="2700000" algn="tl">
                    <a:srgbClr val="000000">
                      <a:alpha val="43137"/>
                    </a:srgbClr>
                  </a:outerShdw>
                </a:effectLst>
              </a:rPr>
              <a:t>Loudermill</a:t>
            </a:r>
            <a:r>
              <a:rPr lang="en-US" sz="4000" b="1" i="1" dirty="0">
                <a:solidFill>
                  <a:srgbClr val="FF0000"/>
                </a:solidFill>
                <a:effectLst>
                  <a:outerShdw blurRad="38100" dist="38100" dir="2700000" algn="tl">
                    <a:srgbClr val="000000">
                      <a:alpha val="43137"/>
                    </a:srgbClr>
                  </a:outerShdw>
                </a:effectLst>
              </a:rPr>
              <a:t> </a:t>
            </a:r>
            <a:r>
              <a:rPr lang="en-US" sz="4000" b="1" dirty="0">
                <a:solidFill>
                  <a:srgbClr val="FF0000"/>
                </a:solidFill>
                <a:effectLst>
                  <a:outerShdw blurRad="38100" dist="38100" dir="2700000" algn="tl">
                    <a:srgbClr val="000000">
                      <a:alpha val="43137"/>
                    </a:srgbClr>
                  </a:outerShdw>
                </a:effectLst>
              </a:rPr>
              <a:t>(‘85)</a:t>
            </a:r>
            <a:br>
              <a:rPr lang="en-US" sz="4000" b="1" dirty="0">
                <a:solidFill>
                  <a:srgbClr val="FF0000"/>
                </a:solidFill>
                <a:effectLst>
                  <a:outerShdw blurRad="38100" dist="38100" dir="2700000" algn="tl">
                    <a:srgbClr val="000000">
                      <a:alpha val="43137"/>
                    </a:srgbClr>
                  </a:outerShdw>
                </a:effectLst>
              </a:rPr>
            </a:br>
            <a:endParaRPr lang="en-US" sz="40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1155" y="1066802"/>
            <a:ext cx="11783683" cy="5410198"/>
          </a:xfrm>
        </p:spPr>
        <p:txBody>
          <a:bodyPr>
            <a:normAutofit/>
          </a:bodyPr>
          <a:lstStyle/>
          <a:p>
            <a:pPr>
              <a:defRPr/>
            </a:pPr>
            <a:r>
              <a:rPr lang="en-US" dirty="0"/>
              <a:t>Central feature of due process</a:t>
            </a:r>
          </a:p>
          <a:p>
            <a:pPr lvl="1">
              <a:defRPr/>
            </a:pPr>
            <a:r>
              <a:rPr lang="en-US" sz="2800" dirty="0"/>
              <a:t>Hearing</a:t>
            </a:r>
          </a:p>
          <a:p>
            <a:pPr lvl="1">
              <a:defRPr/>
            </a:pPr>
            <a:r>
              <a:rPr lang="en-US" sz="2800" dirty="0"/>
              <a:t>Progressive discipline</a:t>
            </a:r>
          </a:p>
          <a:p>
            <a:pPr lvl="1">
              <a:defRPr/>
            </a:pPr>
            <a:r>
              <a:rPr lang="en-US" sz="2800" dirty="0"/>
              <a:t>Protections ensure fundamental fairness</a:t>
            </a:r>
          </a:p>
          <a:p>
            <a:pPr lvl="1">
              <a:defRPr/>
            </a:pPr>
            <a:r>
              <a:rPr lang="en-US" sz="2800" dirty="0"/>
              <a:t>Requires advanced notice in writing (24 hours)</a:t>
            </a:r>
          </a:p>
          <a:p>
            <a:pPr lvl="1">
              <a:defRPr/>
            </a:pPr>
            <a:r>
              <a:rPr lang="en-US" sz="2800" dirty="0"/>
              <a:t>Charges provided in advance</a:t>
            </a:r>
          </a:p>
          <a:p>
            <a:pPr lvl="1">
              <a:defRPr/>
            </a:pPr>
            <a:r>
              <a:rPr lang="en-US" sz="2800" dirty="0"/>
              <a:t>No right to counsel</a:t>
            </a:r>
          </a:p>
          <a:p>
            <a:pPr lvl="1">
              <a:defRPr/>
            </a:pPr>
            <a:r>
              <a:rPr lang="en-US" sz="2800" dirty="0"/>
              <a:t>Investigation documents provided to employee </a:t>
            </a:r>
          </a:p>
          <a:p>
            <a:pPr lvl="1">
              <a:defRPr/>
            </a:pPr>
            <a:r>
              <a:rPr lang="en-US" sz="2800" dirty="0"/>
              <a:t>Document the hearing &amp; decision (in writing)</a:t>
            </a:r>
          </a:p>
        </p:txBody>
      </p:sp>
    </p:spTree>
    <p:extLst>
      <p:ext uri="{BB962C8B-B14F-4D97-AF65-F5344CB8AC3E}">
        <p14:creationId xmlns:p14="http://schemas.microsoft.com/office/powerpoint/2010/main" val="1005610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69" y="152400"/>
            <a:ext cx="11913079" cy="609600"/>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Employment @ Will in GA </a:t>
            </a:r>
          </a:p>
        </p:txBody>
      </p:sp>
      <p:sp>
        <p:nvSpPr>
          <p:cNvPr id="3" name="Content Placeholder 2"/>
          <p:cNvSpPr>
            <a:spLocks noGrp="1"/>
          </p:cNvSpPr>
          <p:nvPr>
            <p:ph idx="1"/>
          </p:nvPr>
        </p:nvSpPr>
        <p:spPr>
          <a:xfrm>
            <a:off x="120769" y="966158"/>
            <a:ext cx="11913079" cy="5739441"/>
          </a:xfrm>
        </p:spPr>
        <p:txBody>
          <a:bodyPr>
            <a:normAutofit/>
          </a:bodyPr>
          <a:lstStyle/>
          <a:p>
            <a:pPr>
              <a:buClr>
                <a:srgbClr val="FF0000"/>
              </a:buClr>
              <a:buFont typeface="Wingdings" pitchFamily="2" charset="2"/>
              <a:buChar char="Ø"/>
            </a:pPr>
            <a:r>
              <a:rPr lang="en-US" dirty="0"/>
              <a:t>1 of four states to retain the doctrine</a:t>
            </a:r>
          </a:p>
          <a:p>
            <a:pPr>
              <a:buClr>
                <a:srgbClr val="FF0000"/>
              </a:buClr>
              <a:buFont typeface="Wingdings" pitchFamily="2" charset="2"/>
              <a:buChar char="Ø"/>
            </a:pPr>
            <a:r>
              <a:rPr lang="en-US" dirty="0"/>
              <a:t>Works @ will of the employer</a:t>
            </a:r>
          </a:p>
          <a:p>
            <a:pPr>
              <a:buClr>
                <a:srgbClr val="FF0000"/>
              </a:buClr>
              <a:buFont typeface="Wingdings" pitchFamily="2" charset="2"/>
              <a:buChar char="Ø"/>
            </a:pPr>
            <a:r>
              <a:rPr lang="en-US" dirty="0"/>
              <a:t>No reason for termination</a:t>
            </a:r>
          </a:p>
          <a:p>
            <a:pPr>
              <a:buClr>
                <a:srgbClr val="FF0000"/>
              </a:buClr>
              <a:buFont typeface="Wingdings" pitchFamily="2" charset="2"/>
              <a:buChar char="Ø"/>
            </a:pPr>
            <a:r>
              <a:rPr lang="en-US" dirty="0"/>
              <a:t>Protections come from Federal Law:</a:t>
            </a:r>
          </a:p>
          <a:p>
            <a:pPr lvl="1">
              <a:buClr>
                <a:srgbClr val="FF0000"/>
              </a:buClr>
              <a:buFont typeface="Wingdings" pitchFamily="2" charset="2"/>
              <a:buChar char="Ø"/>
            </a:pPr>
            <a:r>
              <a:rPr lang="en-US" dirty="0"/>
              <a:t>May be able to grieve termination under grievance</a:t>
            </a:r>
          </a:p>
          <a:p>
            <a:pPr lvl="1">
              <a:buClr>
                <a:srgbClr val="FF0000"/>
              </a:buClr>
              <a:buFont typeface="Wingdings" pitchFamily="2" charset="2"/>
              <a:buChar char="Ø"/>
            </a:pPr>
            <a:r>
              <a:rPr lang="en-US" dirty="0"/>
              <a:t>Acts of discrimination (race, sex, age, religion, natural origin, &amp; disability)</a:t>
            </a:r>
          </a:p>
          <a:p>
            <a:pPr lvl="1">
              <a:buClr>
                <a:srgbClr val="FF0000"/>
              </a:buClr>
              <a:buFont typeface="Wingdings" pitchFamily="2" charset="2"/>
              <a:buChar char="Ø"/>
            </a:pPr>
            <a:r>
              <a:rPr lang="en-US" dirty="0"/>
              <a:t>Job safety, wage &amp; hour payments, employee benefits, FMLA, &amp; FLSA</a:t>
            </a:r>
          </a:p>
          <a:p>
            <a:pPr lvl="1">
              <a:buClr>
                <a:srgbClr val="FF0000"/>
              </a:buClr>
              <a:buFont typeface="Wingdings" pitchFamily="2" charset="2"/>
              <a:buChar char="Ø"/>
            </a:pPr>
            <a:r>
              <a:rPr lang="en-US" dirty="0"/>
              <a:t>Could file lawsuit </a:t>
            </a:r>
          </a:p>
          <a:p>
            <a:pPr>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17465949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2" y="129396"/>
            <a:ext cx="11844068" cy="708805"/>
          </a:xfrm>
        </p:spPr>
        <p:txBody>
          <a:bodyPr>
            <a:normAutofit/>
          </a:bodyPr>
          <a:lstStyle/>
          <a:p>
            <a:pPr algn="ctr">
              <a:defRPr/>
            </a:pPr>
            <a:r>
              <a:rPr lang="en-US" sz="4000" b="1" i="1" dirty="0">
                <a:solidFill>
                  <a:srgbClr val="FF0000"/>
                </a:solidFill>
                <a:effectLst>
                  <a:outerShdw blurRad="38100" dist="38100" dir="2700000" algn="tl">
                    <a:srgbClr val="000000">
                      <a:alpha val="43137"/>
                    </a:srgbClr>
                  </a:outerShdw>
                </a:effectLst>
              </a:rPr>
              <a:t>City of San Diego v. Roe </a:t>
            </a:r>
            <a:r>
              <a:rPr lang="en-US" sz="4000" b="1" dirty="0">
                <a:solidFill>
                  <a:srgbClr val="FF0000"/>
                </a:solidFill>
                <a:effectLst>
                  <a:outerShdw blurRad="38100" dist="38100" dir="2700000" algn="tl">
                    <a:srgbClr val="000000">
                      <a:alpha val="43137"/>
                    </a:srgbClr>
                  </a:outerShdw>
                </a:effectLst>
              </a:rPr>
              <a:t>(2004)</a:t>
            </a:r>
          </a:p>
        </p:txBody>
      </p:sp>
      <p:sp>
        <p:nvSpPr>
          <p:cNvPr id="3" name="Content Placeholder 2"/>
          <p:cNvSpPr>
            <a:spLocks noGrp="1"/>
          </p:cNvSpPr>
          <p:nvPr>
            <p:ph idx="1"/>
          </p:nvPr>
        </p:nvSpPr>
        <p:spPr>
          <a:xfrm>
            <a:off x="163901" y="1017917"/>
            <a:ext cx="11844067" cy="5611483"/>
          </a:xfrm>
        </p:spPr>
        <p:txBody>
          <a:bodyPr/>
          <a:lstStyle/>
          <a:p>
            <a:pPr>
              <a:defRPr/>
            </a:pPr>
            <a:r>
              <a:rPr lang="en-US" dirty="0"/>
              <a:t>An officer made a video of himself taking off his clothes &amp; engaging in a sexual act &amp; sold on E-Bay</a:t>
            </a:r>
          </a:p>
          <a:p>
            <a:pPr>
              <a:defRPr/>
            </a:pPr>
            <a:r>
              <a:rPr lang="en-US" dirty="0"/>
              <a:t>Discovered by supervisor &amp; IA found conduct violated department policies</a:t>
            </a:r>
          </a:p>
          <a:p>
            <a:pPr>
              <a:defRPr/>
            </a:pPr>
            <a:r>
              <a:rPr lang="en-US" dirty="0"/>
              <a:t>Chief gave order to stop, he refused, &amp; chief fired him</a:t>
            </a:r>
          </a:p>
          <a:p>
            <a:pPr>
              <a:defRPr/>
            </a:pPr>
            <a:r>
              <a:rPr lang="en-US" dirty="0"/>
              <a:t>Roe sued the chief claiming the firing violated 1</a:t>
            </a:r>
            <a:r>
              <a:rPr lang="en-US" baseline="30000" dirty="0"/>
              <a:t>st</a:t>
            </a:r>
            <a:r>
              <a:rPr lang="en-US" dirty="0"/>
              <a:t> Amendment of right speech</a:t>
            </a:r>
          </a:p>
          <a:p>
            <a:pPr>
              <a:defRPr/>
            </a:pPr>
            <a:r>
              <a:rPr lang="en-US" dirty="0"/>
              <a:t>District court granted SJ</a:t>
            </a:r>
          </a:p>
          <a:p>
            <a:pPr>
              <a:defRPr/>
            </a:pPr>
            <a:r>
              <a:rPr lang="en-US" dirty="0"/>
              <a:t>Appellate court reversed, conduct protected &amp; unrelated to work  </a:t>
            </a:r>
          </a:p>
        </p:txBody>
      </p:sp>
    </p:spTree>
    <p:extLst>
      <p:ext uri="{BB962C8B-B14F-4D97-AF65-F5344CB8AC3E}">
        <p14:creationId xmlns:p14="http://schemas.microsoft.com/office/powerpoint/2010/main" val="9670063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287" y="76202"/>
            <a:ext cx="11809562" cy="838199"/>
          </a:xfrm>
        </p:spPr>
        <p:txBody>
          <a:bodyPr>
            <a:normAutofit/>
          </a:bodyPr>
          <a:lstStyle/>
          <a:p>
            <a:pPr algn="ctr">
              <a:defRPr/>
            </a:pPr>
            <a:r>
              <a:rPr lang="en-US" sz="4000" b="1" i="1" dirty="0">
                <a:solidFill>
                  <a:srgbClr val="FF0000"/>
                </a:solidFill>
                <a:effectLst>
                  <a:outerShdw blurRad="38100" dist="38100" dir="2700000" algn="tl">
                    <a:srgbClr val="000000">
                      <a:alpha val="43137"/>
                    </a:srgbClr>
                  </a:outerShdw>
                </a:effectLst>
              </a:rPr>
              <a:t>City of San Diego v. Roe </a:t>
            </a:r>
            <a:r>
              <a:rPr lang="en-US" sz="4000" b="1" dirty="0">
                <a:solidFill>
                  <a:srgbClr val="FF0000"/>
                </a:solidFill>
                <a:effectLst>
                  <a:outerShdw blurRad="38100" dist="38100" dir="2700000" algn="tl">
                    <a:srgbClr val="000000">
                      <a:alpha val="43137"/>
                    </a:srgbClr>
                  </a:outerShdw>
                </a:effectLst>
              </a:rPr>
              <a:t>(2004)</a:t>
            </a:r>
          </a:p>
        </p:txBody>
      </p:sp>
      <p:sp>
        <p:nvSpPr>
          <p:cNvPr id="3" name="Content Placeholder 2"/>
          <p:cNvSpPr>
            <a:spLocks noGrp="1"/>
          </p:cNvSpPr>
          <p:nvPr>
            <p:ph idx="1"/>
          </p:nvPr>
        </p:nvSpPr>
        <p:spPr>
          <a:xfrm>
            <a:off x="224287" y="1086928"/>
            <a:ext cx="11869947" cy="5618672"/>
          </a:xfrm>
        </p:spPr>
        <p:txBody>
          <a:bodyPr/>
          <a:lstStyle/>
          <a:p>
            <a:pPr>
              <a:defRPr/>
            </a:pPr>
            <a:r>
              <a:rPr lang="en-US" dirty="0"/>
              <a:t>S. </a:t>
            </a:r>
            <a:r>
              <a:rPr lang="en-US" dirty="0" err="1"/>
              <a:t>Crt</a:t>
            </a:r>
            <a:r>
              <a:rPr lang="en-US" dirty="0"/>
              <a:t>. reviewed &amp; reversed ruling of 9</a:t>
            </a:r>
            <a:r>
              <a:rPr lang="en-US" baseline="30000" dirty="0"/>
              <a:t>th</a:t>
            </a:r>
            <a:r>
              <a:rPr lang="en-US" dirty="0"/>
              <a:t> Circuit</a:t>
            </a:r>
          </a:p>
          <a:p>
            <a:pPr>
              <a:defRPr/>
            </a:pPr>
            <a:r>
              <a:rPr lang="en-US" dirty="0"/>
              <a:t>Roe’s expression not qualify as a matter public concern as they did not inform public about the department’s operations or functions</a:t>
            </a:r>
          </a:p>
          <a:p>
            <a:pPr>
              <a:defRPr/>
            </a:pPr>
            <a:r>
              <a:rPr lang="en-US" dirty="0"/>
              <a:t>However, his actions occurred off-duty, but his expressions were linked to his official status as an officer &amp; designed to exploit his image as a City employee</a:t>
            </a:r>
          </a:p>
          <a:p>
            <a:pPr>
              <a:defRPr/>
            </a:pPr>
            <a:r>
              <a:rPr lang="en-US" dirty="0"/>
              <a:t>Speech was not protected by 1</a:t>
            </a:r>
            <a:r>
              <a:rPr lang="en-US" baseline="30000" dirty="0"/>
              <a:t>st</a:t>
            </a:r>
            <a:r>
              <a:rPr lang="en-US" dirty="0"/>
              <a:t> Amendment</a:t>
            </a:r>
          </a:p>
        </p:txBody>
      </p:sp>
    </p:spTree>
    <p:extLst>
      <p:ext uri="{BB962C8B-B14F-4D97-AF65-F5344CB8AC3E}">
        <p14:creationId xmlns:p14="http://schemas.microsoft.com/office/powerpoint/2010/main" val="1736089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63901" y="136525"/>
            <a:ext cx="11869947" cy="780691"/>
          </a:xfrm>
        </p:spPr>
        <p:txBody>
          <a:bodyPr>
            <a:noAutofit/>
          </a:bodyPr>
          <a:lstStyle/>
          <a:p>
            <a:pPr algn="ctr"/>
            <a:r>
              <a:rPr lang="en-US" sz="4000" b="1" i="1" dirty="0">
                <a:solidFill>
                  <a:srgbClr val="FF0000"/>
                </a:solidFill>
                <a:effectLst>
                  <a:outerShdw blurRad="38100" dist="38100" dir="2700000" algn="tl">
                    <a:srgbClr val="000000">
                      <a:alpha val="43137"/>
                    </a:srgbClr>
                  </a:outerShdw>
                </a:effectLst>
              </a:rPr>
              <a:t>Straub v. Proctor Hospital</a:t>
            </a:r>
            <a:r>
              <a:rPr lang="en-US" sz="4000" b="1" dirty="0">
                <a:solidFill>
                  <a:srgbClr val="FF0000"/>
                </a:solidFill>
                <a:effectLst>
                  <a:outerShdw blurRad="38100" dist="38100" dir="2700000" algn="tl">
                    <a:srgbClr val="000000">
                      <a:alpha val="43137"/>
                    </a:srgbClr>
                  </a:outerShdw>
                </a:effectLst>
              </a:rPr>
              <a:t>, 131 US __ [2011]</a:t>
            </a:r>
          </a:p>
        </p:txBody>
      </p:sp>
      <p:sp>
        <p:nvSpPr>
          <p:cNvPr id="3" name="Content Placeholder 2"/>
          <p:cNvSpPr>
            <a:spLocks noGrp="1"/>
          </p:cNvSpPr>
          <p:nvPr>
            <p:ph idx="1"/>
          </p:nvPr>
        </p:nvSpPr>
        <p:spPr>
          <a:xfrm>
            <a:off x="163901" y="917217"/>
            <a:ext cx="11869947" cy="5712184"/>
          </a:xfrm>
        </p:spPr>
        <p:txBody>
          <a:bodyPr>
            <a:normAutofit lnSpcReduction="10000"/>
          </a:bodyPr>
          <a:lstStyle/>
          <a:p>
            <a:pPr>
              <a:buClr>
                <a:srgbClr val="FF0000"/>
              </a:buClr>
              <a:buFont typeface="Wingdings" pitchFamily="2" charset="2"/>
              <a:buChar char="Ø"/>
              <a:defRPr/>
            </a:pPr>
            <a:r>
              <a:rPr lang="en-US" dirty="0"/>
              <a:t>Straub a technician, in Army reserve, &amp; supervisors hostile to his military duties</a:t>
            </a:r>
          </a:p>
          <a:p>
            <a:pPr>
              <a:buClr>
                <a:srgbClr val="FF0000"/>
              </a:buClr>
              <a:buFont typeface="Wingdings" pitchFamily="2" charset="2"/>
              <a:buChar char="Ø"/>
              <a:defRPr/>
            </a:pPr>
            <a:r>
              <a:rPr lang="en-US" dirty="0"/>
              <a:t>Given disciplinary for failing to perform work tasks &amp; given corrective discipline</a:t>
            </a:r>
          </a:p>
          <a:p>
            <a:pPr>
              <a:buClr>
                <a:srgbClr val="FF0000"/>
              </a:buClr>
              <a:buFont typeface="Wingdings" pitchFamily="2" charset="2"/>
              <a:buChar char="Ø"/>
              <a:defRPr/>
            </a:pPr>
            <a:r>
              <a:rPr lang="en-US" dirty="0"/>
              <a:t>HR fired him &amp; filed a grievance, Board upheld</a:t>
            </a:r>
          </a:p>
          <a:p>
            <a:pPr>
              <a:buClr>
                <a:srgbClr val="FF0000"/>
              </a:buClr>
              <a:buFont typeface="Wingdings" pitchFamily="2" charset="2"/>
              <a:buChar char="Ø"/>
              <a:defRPr/>
            </a:pPr>
            <a:r>
              <a:rPr lang="en-US" dirty="0"/>
              <a:t>Filed suit under Uniform Services Employment Reemployment Rights Act (1994) protects employment discrimination</a:t>
            </a:r>
          </a:p>
          <a:p>
            <a:pPr>
              <a:buClr>
                <a:srgbClr val="FF0000"/>
              </a:buClr>
              <a:buFont typeface="Wingdings" pitchFamily="2" charset="2"/>
              <a:buChar char="Ø"/>
              <a:defRPr/>
            </a:pPr>
            <a:r>
              <a:rPr lang="en-US" dirty="0"/>
              <a:t>7</a:t>
            </a:r>
            <a:r>
              <a:rPr lang="en-US" baseline="30000" dirty="0"/>
              <a:t>th</a:t>
            </a:r>
            <a:r>
              <a:rPr lang="en-US" dirty="0"/>
              <a:t> Cir. overturned lower court’s finding in favor of Straub</a:t>
            </a:r>
          </a:p>
          <a:p>
            <a:pPr>
              <a:buClr>
                <a:srgbClr val="FF0000"/>
              </a:buClr>
              <a:buFont typeface="Wingdings" pitchFamily="2" charset="2"/>
              <a:buChar char="Ø"/>
              <a:defRPr/>
            </a:pPr>
            <a:r>
              <a:rPr lang="en-US" dirty="0"/>
              <a:t>S. </a:t>
            </a:r>
            <a:r>
              <a:rPr lang="en-US" dirty="0" err="1"/>
              <a:t>Crt</a:t>
            </a:r>
            <a:r>
              <a:rPr lang="en-US" dirty="0"/>
              <a:t>. </a:t>
            </a:r>
            <a:r>
              <a:rPr lang="en-US" dirty="0">
                <a:sym typeface="Wingdings" pitchFamily="2" charset="2"/>
              </a:rPr>
              <a:t> What level of supervisor conduct impacts employment?</a:t>
            </a:r>
          </a:p>
          <a:p>
            <a:pPr lvl="1">
              <a:buClr>
                <a:srgbClr val="FF0000"/>
              </a:buClr>
              <a:buFont typeface="Wingdings" pitchFamily="2" charset="2"/>
              <a:buChar char="Ø"/>
            </a:pPr>
            <a:r>
              <a:rPr lang="en-US" sz="2800" dirty="0"/>
              <a:t>Acting w/in scope of employment duties &amp; actions motivated by hostility, liability attaches</a:t>
            </a:r>
          </a:p>
          <a:p>
            <a:pPr lvl="1">
              <a:buClr>
                <a:srgbClr val="FF0000"/>
              </a:buClr>
              <a:buFont typeface="Wingdings" pitchFamily="2" charset="2"/>
              <a:buChar char="Ø"/>
            </a:pPr>
            <a:r>
              <a:rPr lang="en-US" sz="2800" dirty="0"/>
              <a:t>When motivated by animus intended to cause adverse employment action &amp; action proximate cause of ultimate employment action, employer liable</a:t>
            </a:r>
          </a:p>
          <a:p>
            <a:pPr lvl="1">
              <a:buClr>
                <a:srgbClr val="FF0000"/>
              </a:buClr>
              <a:buFont typeface="Wingdings" pitchFamily="2" charset="2"/>
              <a:buChar char="Ø"/>
            </a:pPr>
            <a:r>
              <a:rPr lang="en-US" sz="2800" dirty="0"/>
              <a:t>Tort law requires showing intent &amp; consequences of act </a:t>
            </a:r>
          </a:p>
          <a:p>
            <a:pPr marL="0" indent="0">
              <a:buClr>
                <a:srgbClr val="FF0000"/>
              </a:buClr>
              <a:buNone/>
              <a:defRPr/>
            </a:pPr>
            <a:endParaRPr lang="en-US" dirty="0">
              <a:sym typeface="Wingdings" pitchFamily="2" charset="2"/>
            </a:endParaRPr>
          </a:p>
          <a:p>
            <a:pPr marL="0" indent="0">
              <a:buClr>
                <a:srgbClr val="FF0000"/>
              </a:buClr>
              <a:buNone/>
              <a:defRPr/>
            </a:pPr>
            <a:endParaRPr lang="en-US" dirty="0">
              <a:solidFill>
                <a:srgbClr val="FFFF00"/>
              </a:solidFill>
            </a:endParaRPr>
          </a:p>
          <a:p>
            <a:pPr>
              <a:buClr>
                <a:srgbClr val="FF0000"/>
              </a:buClr>
              <a:buFont typeface="Wingdings" pitchFamily="2" charset="2"/>
              <a:buChar char="Ø"/>
              <a:defRPr/>
            </a:pPr>
            <a:endParaRPr lang="en-US" dirty="0">
              <a:solidFill>
                <a:srgbClr val="FFFF00"/>
              </a:solidFill>
            </a:endParaRPr>
          </a:p>
          <a:p>
            <a:pPr>
              <a:buClr>
                <a:srgbClr val="FF0000"/>
              </a:buClr>
              <a:buFont typeface="Wingdings" pitchFamily="2" charset="2"/>
              <a:buChar char="Ø"/>
              <a:defRPr/>
            </a:pPr>
            <a:endParaRPr lang="en-US" dirty="0">
              <a:solidFill>
                <a:srgbClr val="FFFF00"/>
              </a:solidFill>
            </a:endParaRPr>
          </a:p>
          <a:p>
            <a:pPr>
              <a:buClr>
                <a:srgbClr val="FF0000"/>
              </a:buClr>
              <a:buFont typeface="Wingdings" pitchFamily="2" charset="2"/>
              <a:buChar char="Ø"/>
              <a:defRPr/>
            </a:pPr>
            <a:endParaRPr lang="en-US" dirty="0">
              <a:solidFill>
                <a:srgbClr val="FFFF00"/>
              </a:solidFill>
            </a:endParaRPr>
          </a:p>
          <a:p>
            <a:pPr>
              <a:buClr>
                <a:srgbClr val="FF0000"/>
              </a:buClr>
              <a:buFont typeface="Wingdings" pitchFamily="2" charset="2"/>
              <a:buChar char="Ø"/>
              <a:defRPr/>
            </a:pP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B5AFE81-F79D-4038-9299-8EAD7EFBAF09}" type="slidenum">
              <a:rPr lang="en-US" smtClean="0"/>
              <a:pPr>
                <a:defRPr/>
              </a:pPr>
              <a:t>115</a:t>
            </a:fld>
            <a:endParaRPr lang="en-US"/>
          </a:p>
        </p:txBody>
      </p:sp>
    </p:spTree>
    <p:extLst>
      <p:ext uri="{BB962C8B-B14F-4D97-AF65-F5344CB8AC3E}">
        <p14:creationId xmlns:p14="http://schemas.microsoft.com/office/powerpoint/2010/main" val="26041999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7EBD-85C8-0F6E-7FA0-196EAB1B93EB}"/>
              </a:ext>
            </a:extLst>
          </p:cNvPr>
          <p:cNvSpPr>
            <a:spLocks noGrp="1"/>
          </p:cNvSpPr>
          <p:nvPr>
            <p:ph type="title"/>
          </p:nvPr>
        </p:nvSpPr>
        <p:spPr>
          <a:xfrm>
            <a:off x="189781" y="172529"/>
            <a:ext cx="11878574" cy="560716"/>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Bostock v. Clayton, </a:t>
            </a:r>
            <a:r>
              <a:rPr lang="en-US" b="1" dirty="0">
                <a:solidFill>
                  <a:srgbClr val="FF0000"/>
                </a:solidFill>
              </a:rPr>
              <a:t>Co. (‘20) </a:t>
            </a:r>
          </a:p>
        </p:txBody>
      </p:sp>
      <p:sp>
        <p:nvSpPr>
          <p:cNvPr id="3" name="Content Placeholder 2">
            <a:extLst>
              <a:ext uri="{FF2B5EF4-FFF2-40B4-BE49-F238E27FC236}">
                <a16:creationId xmlns:a16="http://schemas.microsoft.com/office/drawing/2014/main" id="{95E32B16-EC31-53AC-4CA2-22BDA92BE780}"/>
              </a:ext>
            </a:extLst>
          </p:cNvPr>
          <p:cNvSpPr>
            <a:spLocks noGrp="1"/>
          </p:cNvSpPr>
          <p:nvPr>
            <p:ph idx="1"/>
          </p:nvPr>
        </p:nvSpPr>
        <p:spPr>
          <a:xfrm>
            <a:off x="103517" y="940279"/>
            <a:ext cx="11964838" cy="5745193"/>
          </a:xfrm>
        </p:spPr>
        <p:txBody>
          <a:bodyPr/>
          <a:lstStyle/>
          <a:p>
            <a:r>
              <a:rPr lang="en-US" dirty="0"/>
              <a:t>S. </a:t>
            </a:r>
            <a:r>
              <a:rPr lang="en-US" dirty="0" err="1"/>
              <a:t>Crt</a:t>
            </a:r>
            <a:r>
              <a:rPr lang="en-US" dirty="0"/>
              <a:t>. Consolidated 3 cases: Altitude Express, Inc. v Estate of </a:t>
            </a:r>
            <a:r>
              <a:rPr lang="en-US" dirty="0" err="1"/>
              <a:t>Zarda</a:t>
            </a:r>
            <a:r>
              <a:rPr lang="en-US" dirty="0"/>
              <a:t>, R.G. &amp; G.R. &amp; Harris Funeral Homes, Inc. v. Equal Employment Opportunity Commission </a:t>
            </a:r>
          </a:p>
          <a:p>
            <a:r>
              <a:rPr lang="en-US" dirty="0"/>
              <a:t>Employer in each case, fired long-term employee for being homosexual or transgender </a:t>
            </a:r>
          </a:p>
          <a:p>
            <a:r>
              <a:rPr lang="en-US" dirty="0"/>
              <a:t>Bostock: fired for conduct unbecoming for participating in a gay recreational softball league</a:t>
            </a:r>
          </a:p>
          <a:p>
            <a:r>
              <a:rPr lang="en-US" dirty="0"/>
              <a:t>Altitude: </a:t>
            </a:r>
            <a:r>
              <a:rPr lang="en-US" dirty="0" err="1"/>
              <a:t>Zarda</a:t>
            </a:r>
            <a:r>
              <a:rPr lang="en-US" dirty="0"/>
              <a:t> mentioned he was gay after hired</a:t>
            </a:r>
          </a:p>
          <a:p>
            <a:r>
              <a:rPr lang="en-US" dirty="0"/>
              <a:t>Harris: Stephens presented as male at hire and informed she planned to live and work as a woman</a:t>
            </a:r>
          </a:p>
          <a:p>
            <a:r>
              <a:rPr lang="en-US" dirty="0"/>
              <a:t>Each employee sued under Title VII alleging sexual discrimination </a:t>
            </a:r>
          </a:p>
          <a:p>
            <a:r>
              <a:rPr lang="en-US" dirty="0"/>
              <a:t>11</a:t>
            </a:r>
            <a:r>
              <a:rPr lang="en-US" baseline="30000" dirty="0"/>
              <a:t>th</a:t>
            </a:r>
            <a:r>
              <a:rPr lang="en-US" dirty="0"/>
              <a:t> Circuit: upheld Clayton County’s termination—Title VII not prohibitory </a:t>
            </a:r>
          </a:p>
          <a:p>
            <a:r>
              <a:rPr lang="en-US" dirty="0"/>
              <a:t>2</a:t>
            </a:r>
            <a:r>
              <a:rPr lang="en-US" baseline="30000" dirty="0"/>
              <a:t>nd</a:t>
            </a:r>
            <a:r>
              <a:rPr lang="en-US" dirty="0"/>
              <a:t> &amp; 6</a:t>
            </a:r>
            <a:r>
              <a:rPr lang="en-US" baseline="30000" dirty="0"/>
              <a:t>th</a:t>
            </a:r>
            <a:r>
              <a:rPr lang="en-US" dirty="0"/>
              <a:t> Circuits ruled in favor of employees </a:t>
            </a:r>
          </a:p>
          <a:p>
            <a:endParaRPr lang="en-US" dirty="0"/>
          </a:p>
          <a:p>
            <a:endParaRPr lang="en-US" dirty="0"/>
          </a:p>
        </p:txBody>
      </p:sp>
    </p:spTree>
    <p:extLst>
      <p:ext uri="{BB962C8B-B14F-4D97-AF65-F5344CB8AC3E}">
        <p14:creationId xmlns:p14="http://schemas.microsoft.com/office/powerpoint/2010/main" val="34648350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6D4EA-962D-647D-577F-207482577277}"/>
              </a:ext>
            </a:extLst>
          </p:cNvPr>
          <p:cNvSpPr>
            <a:spLocks noGrp="1"/>
          </p:cNvSpPr>
          <p:nvPr>
            <p:ph type="title"/>
          </p:nvPr>
        </p:nvSpPr>
        <p:spPr>
          <a:xfrm>
            <a:off x="163901" y="94891"/>
            <a:ext cx="11869947" cy="983411"/>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Bostock v. Clayton, Co. (‘20) </a:t>
            </a:r>
            <a:endParaRPr lang="en-US" sz="40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F37FC42-2036-80F1-BD85-F27B2CD54400}"/>
              </a:ext>
            </a:extLst>
          </p:cNvPr>
          <p:cNvSpPr>
            <a:spLocks noGrp="1"/>
          </p:cNvSpPr>
          <p:nvPr>
            <p:ph idx="1"/>
          </p:nvPr>
        </p:nvSpPr>
        <p:spPr>
          <a:xfrm>
            <a:off x="158152" y="1173192"/>
            <a:ext cx="11936082" cy="5589916"/>
          </a:xfrm>
        </p:spPr>
        <p:txBody>
          <a:bodyPr/>
          <a:lstStyle/>
          <a:p>
            <a:r>
              <a:rPr lang="en-US" dirty="0"/>
              <a:t>Title VII (1964): Unlawful for employer to fail or to refuse to hire or discharge or discriminate against a person based on race, sex, color, ethnicity, or national origin</a:t>
            </a:r>
          </a:p>
          <a:p>
            <a:r>
              <a:rPr lang="en-US" dirty="0"/>
              <a:t>Employers argue: intentional discrimination of employee based on being gay or transgender status not a basis for Title VII liability </a:t>
            </a:r>
          </a:p>
          <a:p>
            <a:r>
              <a:rPr lang="en-US" dirty="0"/>
              <a:t>S. </a:t>
            </a:r>
            <a:r>
              <a:rPr lang="en-US" dirty="0" err="1"/>
              <a:t>Crt</a:t>
            </a:r>
            <a:r>
              <a:rPr lang="en-US" dirty="0"/>
              <a:t>: Held an employer who fires an employee for being gay or transgender violates Tittle VII </a:t>
            </a:r>
          </a:p>
          <a:p>
            <a:r>
              <a:rPr lang="en-US" dirty="0"/>
              <a:t>Employer who intentionally discriminates against employees based on sex or transgender status engages in sex-based rules (policy) in violation of the law  </a:t>
            </a:r>
          </a:p>
          <a:p>
            <a:endParaRPr lang="en-US" dirty="0"/>
          </a:p>
          <a:p>
            <a:endParaRPr lang="en-US" dirty="0"/>
          </a:p>
        </p:txBody>
      </p:sp>
    </p:spTree>
    <p:extLst>
      <p:ext uri="{BB962C8B-B14F-4D97-AF65-F5344CB8AC3E}">
        <p14:creationId xmlns:p14="http://schemas.microsoft.com/office/powerpoint/2010/main" val="1594467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4D924-110F-C3E3-BF75-34FF8832EA68}"/>
              </a:ext>
            </a:extLst>
          </p:cNvPr>
          <p:cNvSpPr>
            <a:spLocks noGrp="1"/>
          </p:cNvSpPr>
          <p:nvPr>
            <p:ph type="title"/>
          </p:nvPr>
        </p:nvSpPr>
        <p:spPr>
          <a:xfrm>
            <a:off x="160421" y="80211"/>
            <a:ext cx="11911263" cy="994610"/>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Muldrow v. City of St. Louis, 601 U.S. __ (‘24)</a:t>
            </a:r>
          </a:p>
        </p:txBody>
      </p:sp>
      <p:sp>
        <p:nvSpPr>
          <p:cNvPr id="3" name="Content Placeholder 2">
            <a:extLst>
              <a:ext uri="{FF2B5EF4-FFF2-40B4-BE49-F238E27FC236}">
                <a16:creationId xmlns:a16="http://schemas.microsoft.com/office/drawing/2014/main" id="{9D739F53-6C44-A005-C86D-72010EA2E8A0}"/>
              </a:ext>
            </a:extLst>
          </p:cNvPr>
          <p:cNvSpPr>
            <a:spLocks noGrp="1"/>
          </p:cNvSpPr>
          <p:nvPr>
            <p:ph idx="1"/>
          </p:nvPr>
        </p:nvSpPr>
        <p:spPr>
          <a:xfrm>
            <a:off x="160421" y="1291389"/>
            <a:ext cx="11911262" cy="5486400"/>
          </a:xfrm>
        </p:spPr>
        <p:txBody>
          <a:bodyPr/>
          <a:lstStyle/>
          <a:p>
            <a:r>
              <a:rPr lang="en-US" dirty="0"/>
              <a:t>Sgt. Muldrow claimed employer transferred her from one job to another because she was a woman</a:t>
            </a:r>
          </a:p>
          <a:p>
            <a:r>
              <a:rPr lang="en-US" dirty="0"/>
              <a:t>Claim, discrimination based on sex and challenged the transfer under Title VII</a:t>
            </a:r>
          </a:p>
          <a:p>
            <a:r>
              <a:rPr lang="en-US" dirty="0"/>
              <a:t>Transfer implicated “terms and condition” of her employment</a:t>
            </a:r>
          </a:p>
          <a:p>
            <a:r>
              <a:rPr lang="en-US" dirty="0"/>
              <a:t>Eighth Circuit Appellate Court affirmed lower court’s holding of SJ for the City</a:t>
            </a:r>
          </a:p>
          <a:p>
            <a:r>
              <a:rPr lang="en-US" dirty="0"/>
              <a:t>Muldrow appealed and SCOTUS granted certiorari </a:t>
            </a:r>
          </a:p>
        </p:txBody>
      </p:sp>
    </p:spTree>
    <p:extLst>
      <p:ext uri="{BB962C8B-B14F-4D97-AF65-F5344CB8AC3E}">
        <p14:creationId xmlns:p14="http://schemas.microsoft.com/office/powerpoint/2010/main" val="6172039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23" y="76200"/>
            <a:ext cx="11938958" cy="609600"/>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Case Decisions Tell Us?</a:t>
            </a:r>
          </a:p>
        </p:txBody>
      </p:sp>
      <p:sp>
        <p:nvSpPr>
          <p:cNvPr id="3" name="Content Placeholder 2"/>
          <p:cNvSpPr>
            <a:spLocks noGrp="1"/>
          </p:cNvSpPr>
          <p:nvPr>
            <p:ph idx="1"/>
          </p:nvPr>
        </p:nvSpPr>
        <p:spPr>
          <a:xfrm>
            <a:off x="267419" y="819509"/>
            <a:ext cx="11809562" cy="5809891"/>
          </a:xfrm>
        </p:spPr>
        <p:txBody>
          <a:bodyPr>
            <a:normAutofit/>
          </a:bodyPr>
          <a:lstStyle/>
          <a:p>
            <a:pPr>
              <a:buClr>
                <a:srgbClr val="FF0000"/>
              </a:buClr>
              <a:buFont typeface="Wingdings" pitchFamily="2" charset="2"/>
              <a:buChar char="Ø"/>
            </a:pPr>
            <a:r>
              <a:rPr lang="en-US" dirty="0"/>
              <a:t>Keep P/P &amp; Rules current (avoid vagueness) </a:t>
            </a:r>
          </a:p>
          <a:p>
            <a:pPr>
              <a:buClr>
                <a:srgbClr val="FF0000"/>
              </a:buClr>
              <a:buFont typeface="Wingdings" pitchFamily="2" charset="2"/>
              <a:buChar char="Ø"/>
            </a:pPr>
            <a:r>
              <a:rPr lang="en-US" dirty="0"/>
              <a:t>Train all employees in policy &amp; expectations</a:t>
            </a:r>
          </a:p>
          <a:p>
            <a:pPr>
              <a:buClr>
                <a:srgbClr val="FF0000"/>
              </a:buClr>
              <a:buFont typeface="Wingdings" pitchFamily="2" charset="2"/>
              <a:buChar char="Ø"/>
            </a:pPr>
            <a:r>
              <a:rPr lang="en-US" dirty="0"/>
              <a:t>Train all supervisors, follow policies, &amp; enforce policies </a:t>
            </a:r>
          </a:p>
          <a:p>
            <a:pPr>
              <a:buClr>
                <a:srgbClr val="FF0000"/>
              </a:buClr>
              <a:buFont typeface="Wingdings" pitchFamily="2" charset="2"/>
              <a:buChar char="Ø"/>
            </a:pPr>
            <a:r>
              <a:rPr lang="en-US" dirty="0"/>
              <a:t>Zero tolerance for employee misconduct</a:t>
            </a:r>
          </a:p>
          <a:p>
            <a:pPr>
              <a:buClr>
                <a:srgbClr val="FF0000"/>
              </a:buClr>
              <a:buFont typeface="Wingdings" pitchFamily="2" charset="2"/>
              <a:buChar char="Ø"/>
            </a:pPr>
            <a:r>
              <a:rPr lang="en-US" dirty="0"/>
              <a:t>Enforce &amp; follow P/P &amp; Regs &amp; Accountability </a:t>
            </a:r>
          </a:p>
          <a:p>
            <a:pPr>
              <a:buClr>
                <a:srgbClr val="FF0000"/>
              </a:buClr>
              <a:buFont typeface="Wingdings" pitchFamily="2" charset="2"/>
              <a:buChar char="Ø"/>
            </a:pPr>
            <a:r>
              <a:rPr lang="en-US" dirty="0"/>
              <a:t>Avoid retaliation</a:t>
            </a:r>
          </a:p>
          <a:p>
            <a:pPr>
              <a:buClr>
                <a:srgbClr val="FF0000"/>
              </a:buClr>
              <a:buFont typeface="Wingdings" pitchFamily="2" charset="2"/>
              <a:buChar char="Ø"/>
            </a:pPr>
            <a:r>
              <a:rPr lang="en-US" dirty="0"/>
              <a:t>Regularly review employee performance </a:t>
            </a:r>
          </a:p>
          <a:p>
            <a:pPr>
              <a:buClr>
                <a:srgbClr val="FF0000"/>
              </a:buClr>
              <a:buFont typeface="Wingdings" pitchFamily="2" charset="2"/>
              <a:buChar char="Ø"/>
            </a:pPr>
            <a:r>
              <a:rPr lang="en-US" dirty="0"/>
              <a:t>Timely investigate complaints (Citizen &amp; officer)</a:t>
            </a:r>
          </a:p>
          <a:p>
            <a:pPr>
              <a:buClr>
                <a:srgbClr val="FF0000"/>
              </a:buClr>
              <a:buFont typeface="Wingdings" pitchFamily="2" charset="2"/>
              <a:buChar char="Ø"/>
            </a:pPr>
            <a:r>
              <a:rPr lang="en-US" dirty="0"/>
              <a:t>Pattern of failure to correct/discipline heightens liability</a:t>
            </a:r>
          </a:p>
          <a:p>
            <a:pPr>
              <a:buClr>
                <a:srgbClr val="FF0000"/>
              </a:buClr>
              <a:buFont typeface="Wingdings" pitchFamily="2" charset="2"/>
              <a:buChar char="Ø"/>
            </a:pPr>
            <a:r>
              <a:rPr lang="en-US" dirty="0"/>
              <a:t>Use corrective actions &amp; progressive discipline</a:t>
            </a:r>
          </a:p>
          <a:p>
            <a:pPr>
              <a:buClr>
                <a:srgbClr val="FF0000"/>
              </a:buClr>
              <a:buFont typeface="Wingdings" pitchFamily="2" charset="2"/>
              <a:buChar char="Ø"/>
            </a:pPr>
            <a:r>
              <a:rPr lang="en-US" b="1" i="1" u="sng" dirty="0">
                <a:solidFill>
                  <a:srgbClr val="C00000"/>
                </a:solidFill>
              </a:rPr>
              <a:t>Document; Document; Document; Document actions !</a:t>
            </a:r>
            <a:endParaRPr lang="en-US" dirty="0">
              <a:solidFill>
                <a:srgbClr val="C00000"/>
              </a:solidFill>
            </a:endParaRPr>
          </a:p>
          <a:p>
            <a:pPr marL="0" indent="0">
              <a:buClr>
                <a:srgbClr val="FF0000"/>
              </a:buClr>
              <a:buNone/>
            </a:pPr>
            <a:endParaRPr lang="en-US" dirty="0"/>
          </a:p>
          <a:p>
            <a:pPr>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1068925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90834"/>
            <a:ext cx="11827288" cy="859900"/>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Competency-Based Administration &amp; Leadership </a:t>
            </a:r>
          </a:p>
        </p:txBody>
      </p:sp>
      <p:sp>
        <p:nvSpPr>
          <p:cNvPr id="3" name="Content Placeholder 2"/>
          <p:cNvSpPr>
            <a:spLocks noGrp="1"/>
          </p:cNvSpPr>
          <p:nvPr>
            <p:ph idx="1"/>
          </p:nvPr>
        </p:nvSpPr>
        <p:spPr>
          <a:xfrm>
            <a:off x="116378" y="1017346"/>
            <a:ext cx="11960292" cy="5674399"/>
          </a:xfrm>
        </p:spPr>
        <p:txBody>
          <a:bodyPr>
            <a:normAutofit lnSpcReduction="10000"/>
          </a:bodyPr>
          <a:lstStyle/>
          <a:p>
            <a:r>
              <a:rPr lang="en-US" dirty="0"/>
              <a:t>Admin. Competencies</a:t>
            </a:r>
            <a:r>
              <a:rPr lang="en-US" dirty="0">
                <a:solidFill>
                  <a:srgbClr val="114EFB"/>
                </a:solidFill>
              </a:rPr>
              <a:t>: Planning; Organizing; Staffing; Directing; Coordinating; Budgeting; &amp; Reporting (Gulick &amp; </a:t>
            </a:r>
            <a:r>
              <a:rPr lang="en-US" dirty="0" err="1">
                <a:solidFill>
                  <a:srgbClr val="114EFB"/>
                </a:solidFill>
              </a:rPr>
              <a:t>Urwick</a:t>
            </a:r>
            <a:r>
              <a:rPr lang="en-US" dirty="0">
                <a:solidFill>
                  <a:srgbClr val="114EFB"/>
                </a:solidFill>
              </a:rPr>
              <a:t>, 1937)</a:t>
            </a:r>
          </a:p>
          <a:p>
            <a:r>
              <a:rPr lang="en-US" dirty="0"/>
              <a:t>Administrators exhibit Action-Oriented Leadership</a:t>
            </a:r>
          </a:p>
          <a:p>
            <a:r>
              <a:rPr lang="en-US" dirty="0"/>
              <a:t>Are forward thinking &amp; continually analyze organizational effectiveness</a:t>
            </a:r>
          </a:p>
          <a:p>
            <a:r>
              <a:rPr lang="en-US" dirty="0"/>
              <a:t>Promotes open channels of communication </a:t>
            </a:r>
          </a:p>
          <a:p>
            <a:r>
              <a:rPr lang="en-US" dirty="0"/>
              <a:t>Provides guidance to all personnel, keeps policies current &amp; knows strengths/weaknesses of employees</a:t>
            </a:r>
          </a:p>
          <a:p>
            <a:r>
              <a:rPr lang="en-US" dirty="0">
                <a:sym typeface="Wingdings" panose="05000000000000000000" pitchFamily="2" charset="2"/>
              </a:rPr>
              <a:t>Keeps current on job education and training (Legal &amp; Administrative practices)</a:t>
            </a:r>
            <a:endParaRPr lang="en-US" dirty="0"/>
          </a:p>
          <a:p>
            <a:r>
              <a:rPr lang="en-US" dirty="0"/>
              <a:t>Develops employees for each position &amp; provides supervision &amp; feedback</a:t>
            </a:r>
          </a:p>
          <a:p>
            <a:r>
              <a:rPr lang="en-US" dirty="0"/>
              <a:t>Keeps employees performance at high level &amp; accountable </a:t>
            </a:r>
          </a:p>
          <a:p>
            <a:r>
              <a:rPr lang="en-US" dirty="0"/>
              <a:t>Knowledgeable of legal responsibilities &amp; works to mitigate liability exposure</a:t>
            </a:r>
          </a:p>
          <a:p>
            <a:r>
              <a:rPr lang="en-US" dirty="0"/>
              <a:t>Incorporates Risk Management strategies &amp; data driven decision-making </a:t>
            </a:r>
          </a:p>
        </p:txBody>
      </p:sp>
    </p:spTree>
    <p:extLst>
      <p:ext uri="{BB962C8B-B14F-4D97-AF65-F5344CB8AC3E}">
        <p14:creationId xmlns:p14="http://schemas.microsoft.com/office/powerpoint/2010/main" val="8469585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8023" y="0"/>
            <a:ext cx="11766430" cy="6858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Discipline &amp; Discharge Process</a:t>
            </a:r>
          </a:p>
        </p:txBody>
      </p:sp>
      <p:sp>
        <p:nvSpPr>
          <p:cNvPr id="6" name="Content Placeholder 5"/>
          <p:cNvSpPr>
            <a:spLocks noGrp="1"/>
          </p:cNvSpPr>
          <p:nvPr>
            <p:ph idx="1"/>
          </p:nvPr>
        </p:nvSpPr>
        <p:spPr>
          <a:xfrm>
            <a:off x="138023" y="685800"/>
            <a:ext cx="11915954" cy="6019800"/>
          </a:xfrm>
        </p:spPr>
        <p:txBody>
          <a:bodyPr>
            <a:noAutofit/>
          </a:bodyPr>
          <a:lstStyle/>
          <a:p>
            <a:pPr marL="0" indent="0" algn="ctr">
              <a:buNone/>
            </a:pPr>
            <a:r>
              <a:rPr lang="en-US" dirty="0"/>
              <a:t>Policies</a:t>
            </a:r>
          </a:p>
          <a:p>
            <a:pPr marL="0" indent="0" algn="ctr">
              <a:buNone/>
            </a:pPr>
            <a:r>
              <a:rPr lang="en-US" dirty="0"/>
              <a:t>Train Supervisors &amp; Officers</a:t>
            </a:r>
          </a:p>
          <a:p>
            <a:pPr marL="0" indent="0" algn="ctr">
              <a:buNone/>
            </a:pPr>
            <a:r>
              <a:rPr lang="en-US" dirty="0"/>
              <a:t>Analyze Problem </a:t>
            </a:r>
          </a:p>
          <a:p>
            <a:pPr marL="0" indent="0" algn="ctr">
              <a:buNone/>
            </a:pPr>
            <a:r>
              <a:rPr lang="en-US" dirty="0"/>
              <a:t>Investigation</a:t>
            </a:r>
          </a:p>
          <a:p>
            <a:pPr marL="0" indent="0" algn="ctr">
              <a:buNone/>
            </a:pPr>
            <a:r>
              <a:rPr lang="en-US" dirty="0"/>
              <a:t>Secure Evidence</a:t>
            </a:r>
          </a:p>
          <a:p>
            <a:pPr marL="0" indent="0" algn="ctr">
              <a:buNone/>
            </a:pPr>
            <a:r>
              <a:rPr lang="en-US" dirty="0"/>
              <a:t>Witness Statements</a:t>
            </a:r>
          </a:p>
          <a:p>
            <a:pPr marL="0" indent="0" algn="ctr">
              <a:buNone/>
            </a:pPr>
            <a:r>
              <a:rPr lang="en-US" dirty="0"/>
              <a:t>Examine Prior Discipline for Similar Actions</a:t>
            </a:r>
          </a:p>
          <a:p>
            <a:pPr marL="0" indent="0" algn="ctr">
              <a:buNone/>
            </a:pPr>
            <a:r>
              <a:rPr lang="en-US" dirty="0"/>
              <a:t>Review Employee’s Past Work Record  </a:t>
            </a:r>
          </a:p>
          <a:p>
            <a:pPr marL="0" indent="0" algn="ctr">
              <a:buNone/>
            </a:pPr>
            <a:r>
              <a:rPr lang="en-US" dirty="0"/>
              <a:t>Employee Interview/Hearing</a:t>
            </a:r>
          </a:p>
          <a:p>
            <a:pPr marL="0" indent="0" algn="ctr">
              <a:buNone/>
            </a:pPr>
            <a:r>
              <a:rPr lang="en-US" dirty="0"/>
              <a:t>Determine Decision </a:t>
            </a:r>
          </a:p>
          <a:p>
            <a:pPr marL="0" indent="0" algn="ctr">
              <a:buNone/>
            </a:pPr>
            <a:r>
              <a:rPr lang="en-US" dirty="0"/>
              <a:t>Communicate Decision</a:t>
            </a:r>
          </a:p>
          <a:p>
            <a:pPr marL="0" indent="0" algn="ctr">
              <a:buNone/>
            </a:pPr>
            <a:r>
              <a:rPr lang="en-US" dirty="0">
                <a:solidFill>
                  <a:srgbClr val="FF0000"/>
                </a:solidFill>
              </a:rPr>
              <a:t>DOCUMENT !!</a:t>
            </a:r>
          </a:p>
        </p:txBody>
      </p:sp>
      <p:sp>
        <p:nvSpPr>
          <p:cNvPr id="7" name="Down Arrow 6"/>
          <p:cNvSpPr/>
          <p:nvPr/>
        </p:nvSpPr>
        <p:spPr>
          <a:xfrm>
            <a:off x="10403457" y="836761"/>
            <a:ext cx="291974" cy="546914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2872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33" y="152400"/>
            <a:ext cx="11783683" cy="838200"/>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Components of Standard Disciplinary Systems</a:t>
            </a:r>
          </a:p>
        </p:txBody>
      </p:sp>
      <p:sp>
        <p:nvSpPr>
          <p:cNvPr id="3" name="Content Placeholder 2"/>
          <p:cNvSpPr>
            <a:spLocks noGrp="1"/>
          </p:cNvSpPr>
          <p:nvPr>
            <p:ph idx="1"/>
          </p:nvPr>
        </p:nvSpPr>
        <p:spPr>
          <a:xfrm>
            <a:off x="207033" y="1121434"/>
            <a:ext cx="11783683" cy="5507965"/>
          </a:xfrm>
        </p:spPr>
        <p:txBody>
          <a:bodyPr>
            <a:normAutofit/>
          </a:bodyPr>
          <a:lstStyle/>
          <a:p>
            <a:pPr>
              <a:buClr>
                <a:srgbClr val="FF0000"/>
              </a:buClr>
              <a:buFont typeface="Wingdings" pitchFamily="2" charset="2"/>
              <a:buChar char="Ø"/>
            </a:pPr>
            <a:r>
              <a:rPr lang="en-US" dirty="0"/>
              <a:t>Generally based on progressive discipline</a:t>
            </a:r>
          </a:p>
          <a:p>
            <a:pPr>
              <a:buClr>
                <a:srgbClr val="FF0000"/>
              </a:buClr>
              <a:buFont typeface="Wingdings" pitchFamily="2" charset="2"/>
              <a:buChar char="Ø"/>
            </a:pPr>
            <a:r>
              <a:rPr lang="en-US" dirty="0"/>
              <a:t>Early Identification &amp; Intervention system</a:t>
            </a:r>
          </a:p>
          <a:p>
            <a:pPr>
              <a:buClr>
                <a:srgbClr val="FF0000"/>
              </a:buClr>
              <a:buFont typeface="Wingdings" pitchFamily="2" charset="2"/>
              <a:buChar char="Ø"/>
            </a:pPr>
            <a:r>
              <a:rPr lang="en-US" dirty="0"/>
              <a:t>Verbal warnings &amp; reprimands</a:t>
            </a:r>
          </a:p>
          <a:p>
            <a:pPr>
              <a:buClr>
                <a:srgbClr val="FF0000"/>
              </a:buClr>
              <a:buFont typeface="Wingdings" pitchFamily="2" charset="2"/>
              <a:buChar char="Ø"/>
            </a:pPr>
            <a:r>
              <a:rPr lang="en-US" dirty="0"/>
              <a:t>Written warnings &amp; reprimands</a:t>
            </a:r>
          </a:p>
          <a:p>
            <a:pPr>
              <a:buClr>
                <a:srgbClr val="FF0000"/>
              </a:buClr>
              <a:buFont typeface="Wingdings" pitchFamily="2" charset="2"/>
              <a:buChar char="Ø"/>
            </a:pPr>
            <a:r>
              <a:rPr lang="en-US" dirty="0"/>
              <a:t>CAP’s or PIP’s </a:t>
            </a:r>
          </a:p>
          <a:p>
            <a:pPr>
              <a:buClr>
                <a:srgbClr val="FF0000"/>
              </a:buClr>
              <a:buFont typeface="Wingdings" pitchFamily="2" charset="2"/>
              <a:buChar char="Ø"/>
            </a:pPr>
            <a:r>
              <a:rPr lang="en-US" dirty="0"/>
              <a:t>Retraining </a:t>
            </a:r>
          </a:p>
          <a:p>
            <a:pPr>
              <a:buClr>
                <a:srgbClr val="FF0000"/>
              </a:buClr>
              <a:buFont typeface="Wingdings" pitchFamily="2" charset="2"/>
              <a:buChar char="Ø"/>
            </a:pPr>
            <a:r>
              <a:rPr lang="en-US" dirty="0"/>
              <a:t>Investigations </a:t>
            </a:r>
          </a:p>
          <a:p>
            <a:pPr>
              <a:buClr>
                <a:srgbClr val="FF0000"/>
              </a:buClr>
              <a:buFont typeface="Wingdings" pitchFamily="2" charset="2"/>
              <a:buChar char="Ø"/>
            </a:pPr>
            <a:r>
              <a:rPr lang="en-US" dirty="0"/>
              <a:t>Suspensions</a:t>
            </a:r>
          </a:p>
          <a:p>
            <a:pPr>
              <a:buClr>
                <a:srgbClr val="FF0000"/>
              </a:buClr>
              <a:buFont typeface="Wingdings" pitchFamily="2" charset="2"/>
              <a:buChar char="Ø"/>
            </a:pPr>
            <a:r>
              <a:rPr lang="en-US" dirty="0"/>
              <a:t>Demotion</a:t>
            </a:r>
          </a:p>
          <a:p>
            <a:pPr>
              <a:buClr>
                <a:srgbClr val="FF0000"/>
              </a:buClr>
              <a:buFont typeface="Wingdings" pitchFamily="2" charset="2"/>
              <a:buChar char="Ø"/>
            </a:pPr>
            <a:r>
              <a:rPr lang="en-US" dirty="0"/>
              <a:t>Termination </a:t>
            </a:r>
          </a:p>
          <a:p>
            <a:pPr>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2481801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0769" y="152402"/>
            <a:ext cx="11826815" cy="685799"/>
          </a:xfrm>
        </p:spPr>
        <p:txBody>
          <a:bodyPr>
            <a:noAutofit/>
          </a:bodyPr>
          <a:lstStyle/>
          <a:p>
            <a:pPr algn="ctr">
              <a:defRPr/>
            </a:pPr>
            <a:r>
              <a:rPr lang="en-US" sz="4000" b="1" dirty="0">
                <a:solidFill>
                  <a:srgbClr val="FF0000"/>
                </a:solidFill>
                <a:effectLst>
                  <a:outerShdw blurRad="38100" dist="38100" dir="2700000" algn="tl">
                    <a:srgbClr val="000000">
                      <a:alpha val="43137"/>
                    </a:srgbClr>
                  </a:outerShdw>
                </a:effectLst>
              </a:rPr>
              <a:t>Strategies for Avoiding Wrongful Discharge (Risk Mgt.)</a:t>
            </a:r>
          </a:p>
        </p:txBody>
      </p:sp>
      <p:sp>
        <p:nvSpPr>
          <p:cNvPr id="5" name="Content Placeholder 4"/>
          <p:cNvSpPr>
            <a:spLocks noGrp="1"/>
          </p:cNvSpPr>
          <p:nvPr>
            <p:ph sz="half" idx="1"/>
          </p:nvPr>
        </p:nvSpPr>
        <p:spPr>
          <a:xfrm>
            <a:off x="120769" y="1078302"/>
            <a:ext cx="5175849" cy="5551098"/>
          </a:xfrm>
        </p:spPr>
        <p:txBody>
          <a:bodyPr>
            <a:normAutofit/>
          </a:bodyPr>
          <a:lstStyle/>
          <a:p>
            <a:pPr>
              <a:defRPr/>
            </a:pPr>
            <a:r>
              <a:rPr lang="en-US" dirty="0"/>
              <a:t>Employee handbooks</a:t>
            </a:r>
          </a:p>
          <a:p>
            <a:pPr>
              <a:defRPr/>
            </a:pPr>
            <a:r>
              <a:rPr lang="en-US" dirty="0"/>
              <a:t>Written discipline policy</a:t>
            </a:r>
          </a:p>
          <a:p>
            <a:pPr>
              <a:defRPr/>
            </a:pPr>
            <a:r>
              <a:rPr lang="en-US" dirty="0"/>
              <a:t>Written termination policy</a:t>
            </a:r>
          </a:p>
          <a:p>
            <a:pPr>
              <a:defRPr/>
            </a:pPr>
            <a:r>
              <a:rPr lang="en-US" dirty="0"/>
              <a:t>Progressive discipline system</a:t>
            </a:r>
          </a:p>
          <a:p>
            <a:pPr>
              <a:defRPr/>
            </a:pPr>
            <a:r>
              <a:rPr lang="en-US" dirty="0">
                <a:solidFill>
                  <a:srgbClr val="FF0000"/>
                </a:solidFill>
              </a:rPr>
              <a:t>Train all supervisors &amp; investigators</a:t>
            </a:r>
          </a:p>
          <a:p>
            <a:pPr>
              <a:defRPr/>
            </a:pPr>
            <a:r>
              <a:rPr lang="en-US" dirty="0"/>
              <a:t>Candid &amp; regular performance evaluations </a:t>
            </a:r>
          </a:p>
          <a:p>
            <a:pPr>
              <a:defRPr/>
            </a:pPr>
            <a:r>
              <a:rPr lang="en-US" dirty="0"/>
              <a:t>Effective supervision </a:t>
            </a:r>
          </a:p>
          <a:p>
            <a:pPr>
              <a:defRPr/>
            </a:pPr>
            <a:r>
              <a:rPr lang="en-US" dirty="0"/>
              <a:t>Documentation of remedial actions &amp; discipline</a:t>
            </a:r>
          </a:p>
          <a:p>
            <a:pPr marL="0" indent="0">
              <a:buNone/>
              <a:defRPr/>
            </a:pPr>
            <a:endParaRPr lang="en-US" dirty="0">
              <a:solidFill>
                <a:schemeClr val="bg1"/>
              </a:solidFill>
            </a:endParaRPr>
          </a:p>
        </p:txBody>
      </p:sp>
      <p:sp>
        <p:nvSpPr>
          <p:cNvPr id="6" name="Content Placeholder 5"/>
          <p:cNvSpPr>
            <a:spLocks noGrp="1"/>
          </p:cNvSpPr>
          <p:nvPr>
            <p:ph sz="half" idx="2"/>
          </p:nvPr>
        </p:nvSpPr>
        <p:spPr>
          <a:xfrm>
            <a:off x="7085164" y="1000664"/>
            <a:ext cx="4862420" cy="5704936"/>
          </a:xfrm>
        </p:spPr>
        <p:txBody>
          <a:bodyPr>
            <a:normAutofit/>
          </a:bodyPr>
          <a:lstStyle/>
          <a:p>
            <a:pPr>
              <a:defRPr/>
            </a:pPr>
            <a:r>
              <a:rPr lang="en-US" dirty="0"/>
              <a:t>Thoroughly investigate &amp; document</a:t>
            </a:r>
          </a:p>
          <a:p>
            <a:pPr>
              <a:defRPr/>
            </a:pPr>
            <a:r>
              <a:rPr lang="en-US" dirty="0"/>
              <a:t>Reasonable opportunity to meet expectations</a:t>
            </a:r>
          </a:p>
          <a:p>
            <a:pPr>
              <a:defRPr/>
            </a:pPr>
            <a:r>
              <a:rPr lang="en-US" dirty="0"/>
              <a:t>Suspend during investigation, if feasible</a:t>
            </a:r>
          </a:p>
          <a:p>
            <a:pPr>
              <a:defRPr/>
            </a:pPr>
            <a:r>
              <a:rPr lang="en-US" dirty="0"/>
              <a:t>2</a:t>
            </a:r>
            <a:r>
              <a:rPr lang="en-US" baseline="30000" dirty="0"/>
              <a:t>nd</a:t>
            </a:r>
            <a:r>
              <a:rPr lang="en-US" dirty="0"/>
              <a:t> reviewer of discharge decisions</a:t>
            </a:r>
          </a:p>
          <a:p>
            <a:pPr>
              <a:defRPr/>
            </a:pPr>
            <a:r>
              <a:rPr lang="en-US" dirty="0"/>
              <a:t>Document all complaints </a:t>
            </a:r>
          </a:p>
          <a:p>
            <a:pPr>
              <a:defRPr/>
            </a:pPr>
            <a:r>
              <a:rPr lang="en-US" dirty="0"/>
              <a:t>Allow to resign</a:t>
            </a:r>
          </a:p>
          <a:p>
            <a:pPr>
              <a:defRPr/>
            </a:pPr>
            <a:r>
              <a:rPr lang="en-US" dirty="0"/>
              <a:t>Document actions</a:t>
            </a:r>
          </a:p>
        </p:txBody>
      </p:sp>
    </p:spTree>
    <p:extLst>
      <p:ext uri="{BB962C8B-B14F-4D97-AF65-F5344CB8AC3E}">
        <p14:creationId xmlns:p14="http://schemas.microsoft.com/office/powerpoint/2010/main" val="11860108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136" y="152400"/>
            <a:ext cx="12019472" cy="9906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Employee Assistance Programs</a:t>
            </a:r>
          </a:p>
        </p:txBody>
      </p:sp>
      <p:sp>
        <p:nvSpPr>
          <p:cNvPr id="4" name="Content Placeholder 3"/>
          <p:cNvSpPr>
            <a:spLocks noGrp="1"/>
          </p:cNvSpPr>
          <p:nvPr>
            <p:ph idx="1"/>
          </p:nvPr>
        </p:nvSpPr>
        <p:spPr>
          <a:xfrm>
            <a:off x="181155" y="1500996"/>
            <a:ext cx="11714671" cy="5128404"/>
          </a:xfrm>
        </p:spPr>
        <p:txBody>
          <a:bodyPr/>
          <a:lstStyle/>
          <a:p>
            <a:pPr>
              <a:buClr>
                <a:srgbClr val="FF0000"/>
              </a:buClr>
              <a:buFont typeface="Wingdings" pitchFamily="2" charset="2"/>
              <a:buChar char="Ø"/>
            </a:pPr>
            <a:r>
              <a:rPr lang="en-US" dirty="0"/>
              <a:t>Health resources</a:t>
            </a:r>
          </a:p>
          <a:p>
            <a:pPr>
              <a:buClr>
                <a:srgbClr val="FF0000"/>
              </a:buClr>
              <a:buFont typeface="Wingdings" pitchFamily="2" charset="2"/>
              <a:buChar char="Ø"/>
            </a:pPr>
            <a:r>
              <a:rPr lang="en-US" dirty="0"/>
              <a:t>Substance abuse</a:t>
            </a:r>
          </a:p>
          <a:p>
            <a:pPr>
              <a:buClr>
                <a:srgbClr val="FF0000"/>
              </a:buClr>
              <a:buFont typeface="Wingdings" pitchFamily="2" charset="2"/>
              <a:buChar char="Ø"/>
            </a:pPr>
            <a:r>
              <a:rPr lang="en-US" dirty="0"/>
              <a:t>Psychological services </a:t>
            </a:r>
          </a:p>
          <a:p>
            <a:pPr>
              <a:buClr>
                <a:srgbClr val="FF0000"/>
              </a:buClr>
              <a:buFont typeface="Wingdings" pitchFamily="2" charset="2"/>
              <a:buChar char="Ø"/>
            </a:pPr>
            <a:r>
              <a:rPr lang="en-US" dirty="0"/>
              <a:t>Work-Life consultation</a:t>
            </a:r>
          </a:p>
          <a:p>
            <a:pPr>
              <a:buClr>
                <a:srgbClr val="FF0000"/>
              </a:buClr>
              <a:buFont typeface="Wingdings" pitchFamily="2" charset="2"/>
              <a:buChar char="Ø"/>
            </a:pPr>
            <a:r>
              <a:rPr lang="en-US" dirty="0"/>
              <a:t>Veteran Administration</a:t>
            </a:r>
          </a:p>
          <a:p>
            <a:pPr>
              <a:buClr>
                <a:srgbClr val="FF0000"/>
              </a:buClr>
              <a:buFont typeface="Wingdings" pitchFamily="2" charset="2"/>
              <a:buChar char="Ø"/>
            </a:pPr>
            <a:r>
              <a:rPr lang="en-US" dirty="0"/>
              <a:t>Mediation programs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780" y="2321943"/>
            <a:ext cx="3285065" cy="4307457"/>
          </a:xfrm>
          <a:prstGeom prst="rect">
            <a:avLst/>
          </a:prstGeom>
        </p:spPr>
      </p:pic>
    </p:spTree>
    <p:extLst>
      <p:ext uri="{BB962C8B-B14F-4D97-AF65-F5344CB8AC3E}">
        <p14:creationId xmlns:p14="http://schemas.microsoft.com/office/powerpoint/2010/main" val="34446182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57" y="76200"/>
            <a:ext cx="11714671" cy="6858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Corrective Action Plans/Performance Improvement Plans</a:t>
            </a:r>
          </a:p>
        </p:txBody>
      </p:sp>
      <p:sp>
        <p:nvSpPr>
          <p:cNvPr id="3" name="Content Placeholder 2"/>
          <p:cNvSpPr>
            <a:spLocks noGrp="1"/>
          </p:cNvSpPr>
          <p:nvPr>
            <p:ph idx="1"/>
          </p:nvPr>
        </p:nvSpPr>
        <p:spPr>
          <a:xfrm>
            <a:off x="284671" y="983410"/>
            <a:ext cx="11714671" cy="5727941"/>
          </a:xfrm>
        </p:spPr>
        <p:txBody>
          <a:bodyPr>
            <a:normAutofit/>
          </a:bodyPr>
          <a:lstStyle/>
          <a:p>
            <a:r>
              <a:rPr lang="en-US" dirty="0"/>
              <a:t>State performance to be improved; be specific and cite examples,</a:t>
            </a:r>
          </a:p>
          <a:p>
            <a:r>
              <a:rPr lang="en-US" dirty="0"/>
              <a:t>State the level of work performance expectation and that it must be performed on a consistent basis, </a:t>
            </a:r>
          </a:p>
          <a:p>
            <a:r>
              <a:rPr lang="en-US" dirty="0"/>
              <a:t>Identify and specify the support and resources you will provide to assist the employee,</a:t>
            </a:r>
          </a:p>
          <a:p>
            <a:r>
              <a:rPr lang="en-US" dirty="0"/>
              <a:t>Specify the employee’s responsibility correcting behavior </a:t>
            </a:r>
          </a:p>
          <a:p>
            <a:r>
              <a:rPr lang="en-US" dirty="0"/>
              <a:t>Communicate your plan for providing feedback to the employee. Specify meeting times, with whom and how often. </a:t>
            </a:r>
          </a:p>
          <a:p>
            <a:r>
              <a:rPr lang="en-US" dirty="0"/>
              <a:t>Specify the measurements you will consider in evaluating progress, </a:t>
            </a:r>
          </a:p>
          <a:p>
            <a:r>
              <a:rPr lang="en-US" dirty="0"/>
              <a:t>Specify possible consequences if performance standards are not met, employee signature, &amp; follow-up by sup.</a:t>
            </a:r>
          </a:p>
          <a:p>
            <a:pPr marL="0" indent="0">
              <a:buClr>
                <a:srgbClr val="FF0000"/>
              </a:buClr>
              <a:buNone/>
            </a:pPr>
            <a:endParaRPr lang="en-US" dirty="0">
              <a:solidFill>
                <a:srgbClr val="FFFF00"/>
              </a:solidFill>
            </a:endParaRPr>
          </a:p>
        </p:txBody>
      </p:sp>
    </p:spTree>
    <p:extLst>
      <p:ext uri="{BB962C8B-B14F-4D97-AF65-F5344CB8AC3E}">
        <p14:creationId xmlns:p14="http://schemas.microsoft.com/office/powerpoint/2010/main" val="9127829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23" y="152400"/>
            <a:ext cx="11869948" cy="685800"/>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Alternative Discipline Process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8792" y="1130060"/>
            <a:ext cx="11869948" cy="5575539"/>
          </a:xfrm>
        </p:spPr>
        <p:txBody>
          <a:bodyPr>
            <a:normAutofit/>
          </a:bodyPr>
          <a:lstStyle/>
          <a:p>
            <a:pPr>
              <a:buClr>
                <a:srgbClr val="FF0000"/>
              </a:buClr>
              <a:buFont typeface="Wingdings" pitchFamily="2" charset="2"/>
              <a:buChar char="Ø"/>
            </a:pPr>
            <a:r>
              <a:rPr lang="en-US" dirty="0"/>
              <a:t>Peer Review</a:t>
            </a:r>
          </a:p>
          <a:p>
            <a:pPr lvl="1">
              <a:buClr>
                <a:srgbClr val="FF0000"/>
              </a:buClr>
              <a:buFont typeface="Wingdings" pitchFamily="2" charset="2"/>
              <a:buChar char="Ø"/>
            </a:pPr>
            <a:r>
              <a:rPr lang="en-US" sz="2800" dirty="0"/>
              <a:t>A form of an early intervention </a:t>
            </a:r>
          </a:p>
          <a:p>
            <a:pPr lvl="1">
              <a:buClr>
                <a:srgbClr val="FF0000"/>
              </a:buClr>
              <a:buFont typeface="Wingdings" pitchFamily="2" charset="2"/>
              <a:buChar char="Ø"/>
            </a:pPr>
            <a:r>
              <a:rPr lang="en-US" sz="2800" dirty="0"/>
              <a:t>Veteran officers review officer conduct or performance</a:t>
            </a:r>
          </a:p>
          <a:p>
            <a:pPr lvl="1">
              <a:buClr>
                <a:srgbClr val="FF0000"/>
              </a:buClr>
              <a:buFont typeface="Wingdings" pitchFamily="2" charset="2"/>
              <a:buChar char="Ø"/>
            </a:pPr>
            <a:r>
              <a:rPr lang="en-US" sz="2800" dirty="0"/>
              <a:t>Complaints, use of force, verbal abuse, arrests, arrests, injuries, vehicle accidents</a:t>
            </a:r>
          </a:p>
          <a:p>
            <a:pPr lvl="1">
              <a:buClr>
                <a:srgbClr val="FF0000"/>
              </a:buClr>
              <a:buFont typeface="Wingdings" pitchFamily="2" charset="2"/>
              <a:buChar char="Ø"/>
            </a:pPr>
            <a:r>
              <a:rPr lang="en-US" sz="2800" dirty="0"/>
              <a:t>Put conduct in perspective of the team, unit, shift, agency, community, &amp; profession</a:t>
            </a:r>
          </a:p>
          <a:p>
            <a:pPr lvl="1">
              <a:buClr>
                <a:srgbClr val="FF0000"/>
              </a:buClr>
              <a:buFont typeface="Wingdings" pitchFamily="2" charset="2"/>
              <a:buChar char="Ø"/>
            </a:pPr>
            <a:r>
              <a:rPr lang="en-US" sz="2800" dirty="0"/>
              <a:t>Considers the circumstances </a:t>
            </a:r>
          </a:p>
          <a:p>
            <a:pPr lvl="1">
              <a:buClr>
                <a:srgbClr val="FF0000"/>
              </a:buClr>
              <a:buFont typeface="Wingdings" pitchFamily="2" charset="2"/>
              <a:buChar char="Ø"/>
            </a:pPr>
            <a:r>
              <a:rPr lang="en-US" sz="2800" dirty="0"/>
              <a:t>Recommend corrective action</a:t>
            </a:r>
          </a:p>
          <a:p>
            <a:pPr lvl="1">
              <a:buClr>
                <a:srgbClr val="FF0000"/>
              </a:buClr>
              <a:buFont typeface="Wingdings" pitchFamily="2" charset="2"/>
              <a:buChar char="Ø"/>
            </a:pPr>
            <a:r>
              <a:rPr lang="en-US" sz="2800" dirty="0"/>
              <a:t>Peer influence to encourage and reinforce positive behavior</a:t>
            </a:r>
          </a:p>
        </p:txBody>
      </p:sp>
    </p:spTree>
    <p:extLst>
      <p:ext uri="{BB962C8B-B14F-4D97-AF65-F5344CB8AC3E}">
        <p14:creationId xmlns:p14="http://schemas.microsoft.com/office/powerpoint/2010/main" val="40952960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B96E-6908-34C9-6909-7179059F706E}"/>
              </a:ext>
            </a:extLst>
          </p:cNvPr>
          <p:cNvSpPr>
            <a:spLocks noGrp="1"/>
          </p:cNvSpPr>
          <p:nvPr>
            <p:ph type="title"/>
          </p:nvPr>
        </p:nvSpPr>
        <p:spPr>
          <a:xfrm>
            <a:off x="207034" y="86265"/>
            <a:ext cx="11878574" cy="9144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Early Identification &amp; Intervention System </a:t>
            </a:r>
          </a:p>
        </p:txBody>
      </p:sp>
      <p:sp>
        <p:nvSpPr>
          <p:cNvPr id="3" name="Content Placeholder 2">
            <a:extLst>
              <a:ext uri="{FF2B5EF4-FFF2-40B4-BE49-F238E27FC236}">
                <a16:creationId xmlns:a16="http://schemas.microsoft.com/office/drawing/2014/main" id="{89A90C15-3973-9506-DA85-AB87A17862BF}"/>
              </a:ext>
            </a:extLst>
          </p:cNvPr>
          <p:cNvSpPr>
            <a:spLocks noGrp="1"/>
          </p:cNvSpPr>
          <p:nvPr>
            <p:ph idx="1"/>
          </p:nvPr>
        </p:nvSpPr>
        <p:spPr>
          <a:xfrm>
            <a:off x="207034" y="1293962"/>
            <a:ext cx="11878574" cy="5391510"/>
          </a:xfrm>
        </p:spPr>
        <p:txBody>
          <a:bodyPr>
            <a:normAutofit lnSpcReduction="10000"/>
          </a:bodyPr>
          <a:lstStyle/>
          <a:p>
            <a:r>
              <a:rPr lang="en-US" dirty="0"/>
              <a:t>Is a process to identify early marginal employee performance</a:t>
            </a:r>
          </a:p>
          <a:p>
            <a:r>
              <a:rPr lang="en-US" dirty="0"/>
              <a:t>A supervisory alert for early intervention to correct performance/behaviors</a:t>
            </a:r>
          </a:p>
          <a:p>
            <a:r>
              <a:rPr lang="en-US" dirty="0"/>
              <a:t>A computer-based management tool responsive to employee work performance</a:t>
            </a:r>
          </a:p>
          <a:p>
            <a:r>
              <a:rPr lang="en-US" dirty="0"/>
              <a:t>Responds to performance indicators </a:t>
            </a:r>
          </a:p>
          <a:p>
            <a:r>
              <a:rPr lang="en-US" dirty="0"/>
              <a:t>Intercedes prior to major disciplinary process</a:t>
            </a:r>
          </a:p>
          <a:p>
            <a:r>
              <a:rPr lang="en-US" dirty="0"/>
              <a:t>Focus on work performance </a:t>
            </a:r>
          </a:p>
          <a:p>
            <a:r>
              <a:rPr lang="en-US" dirty="0"/>
              <a:t>Identification coupled with remedial actions </a:t>
            </a:r>
          </a:p>
          <a:p>
            <a:r>
              <a:rPr lang="en-US" dirty="0"/>
              <a:t>Maximizes organizational resources to assist employees </a:t>
            </a:r>
          </a:p>
          <a:p>
            <a:r>
              <a:rPr lang="en-US" dirty="0"/>
              <a:t>Enhances accountability and employee success </a:t>
            </a:r>
          </a:p>
          <a:p>
            <a:r>
              <a:rPr lang="en-US" dirty="0"/>
              <a:t>Underscores responsive supervision measures </a:t>
            </a:r>
          </a:p>
          <a:p>
            <a:pPr marL="0" indent="0">
              <a:buNone/>
            </a:pPr>
            <a:endParaRPr lang="en-US" dirty="0"/>
          </a:p>
        </p:txBody>
      </p:sp>
      <p:pic>
        <p:nvPicPr>
          <p:cNvPr id="4" name="Picture 3">
            <a:extLst>
              <a:ext uri="{FF2B5EF4-FFF2-40B4-BE49-F238E27FC236}">
                <a16:creationId xmlns:a16="http://schemas.microsoft.com/office/drawing/2014/main" id="{D57631F0-EB56-5DE7-FD54-77B1C5845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9442" y="4149306"/>
            <a:ext cx="2536166" cy="2536166"/>
          </a:xfrm>
          <a:prstGeom prst="rect">
            <a:avLst/>
          </a:prstGeom>
        </p:spPr>
      </p:pic>
    </p:spTree>
    <p:extLst>
      <p:ext uri="{BB962C8B-B14F-4D97-AF65-F5344CB8AC3E}">
        <p14:creationId xmlns:p14="http://schemas.microsoft.com/office/powerpoint/2010/main" val="40288007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E0DE8C-FC5F-BDFB-BD92-70BB2757A604}"/>
              </a:ext>
            </a:extLst>
          </p:cNvPr>
          <p:cNvSpPr>
            <a:spLocks noGrp="1"/>
          </p:cNvSpPr>
          <p:nvPr>
            <p:ph type="title"/>
          </p:nvPr>
        </p:nvSpPr>
        <p:spPr>
          <a:xfrm>
            <a:off x="155275" y="155275"/>
            <a:ext cx="11921706" cy="70736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EIIS--Performance Indicators </a:t>
            </a:r>
          </a:p>
        </p:txBody>
      </p:sp>
      <p:sp>
        <p:nvSpPr>
          <p:cNvPr id="5" name="Content Placeholder 4">
            <a:extLst>
              <a:ext uri="{FF2B5EF4-FFF2-40B4-BE49-F238E27FC236}">
                <a16:creationId xmlns:a16="http://schemas.microsoft.com/office/drawing/2014/main" id="{E409F046-C345-061B-F22A-B846D2965387}"/>
              </a:ext>
            </a:extLst>
          </p:cNvPr>
          <p:cNvSpPr>
            <a:spLocks noGrp="1"/>
          </p:cNvSpPr>
          <p:nvPr>
            <p:ph sz="half" idx="1"/>
          </p:nvPr>
        </p:nvSpPr>
        <p:spPr>
          <a:xfrm>
            <a:off x="155275" y="1000665"/>
            <a:ext cx="6003985" cy="5702060"/>
          </a:xfrm>
        </p:spPr>
        <p:txBody>
          <a:bodyPr>
            <a:normAutofit fontScale="92500" lnSpcReduction="20000"/>
          </a:bodyPr>
          <a:lstStyle/>
          <a:p>
            <a:r>
              <a:rPr lang="en-US" dirty="0"/>
              <a:t>Citizen/detainee complaints</a:t>
            </a:r>
          </a:p>
          <a:p>
            <a:r>
              <a:rPr lang="en-US" dirty="0"/>
              <a:t>Citizen injuries from force </a:t>
            </a:r>
          </a:p>
          <a:p>
            <a:r>
              <a:rPr lang="en-US" dirty="0"/>
              <a:t>Abuse of sick leave</a:t>
            </a:r>
          </a:p>
          <a:p>
            <a:r>
              <a:rPr lang="en-US" dirty="0"/>
              <a:t>Reports  BWC</a:t>
            </a:r>
          </a:p>
          <a:p>
            <a:r>
              <a:rPr lang="en-US" dirty="0"/>
              <a:t>Employee comments</a:t>
            </a:r>
          </a:p>
          <a:p>
            <a:r>
              <a:rPr lang="en-US" dirty="0"/>
              <a:t>Other supervisor feedback </a:t>
            </a:r>
          </a:p>
          <a:p>
            <a:r>
              <a:rPr lang="en-US" dirty="0"/>
              <a:t>Complaints from court </a:t>
            </a:r>
          </a:p>
          <a:p>
            <a:r>
              <a:rPr lang="en-US" dirty="0"/>
              <a:t>Arrests/Daily activities</a:t>
            </a:r>
          </a:p>
          <a:p>
            <a:r>
              <a:rPr lang="en-US" dirty="0"/>
              <a:t>Accidents</a:t>
            </a:r>
          </a:p>
          <a:p>
            <a:r>
              <a:rPr lang="en-US" dirty="0"/>
              <a:t>Vehicle collisions</a:t>
            </a:r>
          </a:p>
          <a:p>
            <a:r>
              <a:rPr lang="en-US" dirty="0"/>
              <a:t>Minor policy violations</a:t>
            </a:r>
          </a:p>
          <a:p>
            <a:r>
              <a:rPr lang="en-US" dirty="0"/>
              <a:t>Change in work habits </a:t>
            </a:r>
          </a:p>
          <a:p>
            <a:r>
              <a:rPr lang="en-US" dirty="0"/>
              <a:t>Field observations </a:t>
            </a:r>
          </a:p>
          <a:p>
            <a:r>
              <a:rPr lang="en-US" dirty="0"/>
              <a:t>Use of force incidents</a:t>
            </a:r>
          </a:p>
        </p:txBody>
      </p:sp>
      <p:sp>
        <p:nvSpPr>
          <p:cNvPr id="6" name="Content Placeholder 5">
            <a:extLst>
              <a:ext uri="{FF2B5EF4-FFF2-40B4-BE49-F238E27FC236}">
                <a16:creationId xmlns:a16="http://schemas.microsoft.com/office/drawing/2014/main" id="{FACE9D67-41FD-F5B0-31D0-11818C2DE502}"/>
              </a:ext>
            </a:extLst>
          </p:cNvPr>
          <p:cNvSpPr>
            <a:spLocks noGrp="1"/>
          </p:cNvSpPr>
          <p:nvPr>
            <p:ph sz="half" idx="2"/>
          </p:nvPr>
        </p:nvSpPr>
        <p:spPr>
          <a:xfrm>
            <a:off x="6478438" y="1000665"/>
            <a:ext cx="5598543" cy="5702060"/>
          </a:xfrm>
        </p:spPr>
        <p:txBody>
          <a:bodyPr>
            <a:normAutofit fontScale="92500" lnSpcReduction="20000"/>
          </a:bodyPr>
          <a:lstStyle/>
          <a:p>
            <a:r>
              <a:rPr lang="en-US" dirty="0"/>
              <a:t>Post-incident reviews</a:t>
            </a:r>
          </a:p>
          <a:p>
            <a:r>
              <a:rPr lang="en-US" dirty="0"/>
              <a:t>Failure to appear court </a:t>
            </a:r>
          </a:p>
          <a:p>
            <a:r>
              <a:rPr lang="en-US" dirty="0"/>
              <a:t>Internal affairs</a:t>
            </a:r>
          </a:p>
          <a:p>
            <a:r>
              <a:rPr lang="en-US" dirty="0"/>
              <a:t>Missed training</a:t>
            </a:r>
          </a:p>
          <a:p>
            <a:r>
              <a:rPr lang="en-US" dirty="0"/>
              <a:t>Instructor feedback </a:t>
            </a:r>
          </a:p>
          <a:p>
            <a:r>
              <a:rPr lang="en-US" dirty="0"/>
              <a:t>Radio communications</a:t>
            </a:r>
          </a:p>
          <a:p>
            <a:r>
              <a:rPr lang="en-US" dirty="0"/>
              <a:t>Use/misuse of technology </a:t>
            </a:r>
          </a:p>
          <a:p>
            <a:r>
              <a:rPr lang="en-US" dirty="0"/>
              <a:t>Use/misuse of equipment </a:t>
            </a:r>
          </a:p>
          <a:p>
            <a:r>
              <a:rPr lang="en-US" dirty="0"/>
              <a:t>Marginal performance </a:t>
            </a:r>
          </a:p>
          <a:p>
            <a:r>
              <a:rPr lang="en-US" dirty="0"/>
              <a:t>FTO evaluations </a:t>
            </a:r>
          </a:p>
          <a:p>
            <a:r>
              <a:rPr lang="en-US" dirty="0"/>
              <a:t>Performance evaluations </a:t>
            </a:r>
          </a:p>
          <a:p>
            <a:r>
              <a:rPr lang="en-US" dirty="0"/>
              <a:t>Awards &amp; commendations </a:t>
            </a:r>
          </a:p>
          <a:p>
            <a:r>
              <a:rPr lang="en-US" dirty="0"/>
              <a:t>Recognition </a:t>
            </a:r>
          </a:p>
          <a:p>
            <a:endParaRPr lang="en-US" dirty="0"/>
          </a:p>
        </p:txBody>
      </p:sp>
    </p:spTree>
    <p:extLst>
      <p:ext uri="{BB962C8B-B14F-4D97-AF65-F5344CB8AC3E}">
        <p14:creationId xmlns:p14="http://schemas.microsoft.com/office/powerpoint/2010/main" val="675501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CE22A1-DE7D-B5BF-F801-7829935297A8}"/>
              </a:ext>
            </a:extLst>
          </p:cNvPr>
          <p:cNvSpPr>
            <a:spLocks noGrp="1"/>
          </p:cNvSpPr>
          <p:nvPr>
            <p:ph type="title"/>
          </p:nvPr>
        </p:nvSpPr>
        <p:spPr>
          <a:xfrm>
            <a:off x="120770" y="146650"/>
            <a:ext cx="11964838" cy="828136"/>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EIIS--Intervention</a:t>
            </a:r>
          </a:p>
        </p:txBody>
      </p:sp>
      <p:sp>
        <p:nvSpPr>
          <p:cNvPr id="6" name="Content Placeholder 5">
            <a:extLst>
              <a:ext uri="{FF2B5EF4-FFF2-40B4-BE49-F238E27FC236}">
                <a16:creationId xmlns:a16="http://schemas.microsoft.com/office/drawing/2014/main" id="{39BACEB6-A59B-6849-62B5-7B9D0671FF50}"/>
              </a:ext>
            </a:extLst>
          </p:cNvPr>
          <p:cNvSpPr>
            <a:spLocks noGrp="1"/>
          </p:cNvSpPr>
          <p:nvPr>
            <p:ph idx="1"/>
          </p:nvPr>
        </p:nvSpPr>
        <p:spPr>
          <a:xfrm>
            <a:off x="181155" y="974786"/>
            <a:ext cx="11890075" cy="5736565"/>
          </a:xfrm>
        </p:spPr>
        <p:txBody>
          <a:bodyPr/>
          <a:lstStyle/>
          <a:p>
            <a:r>
              <a:rPr lang="en-US" dirty="0"/>
              <a:t>As patterns develop, respond based on nature/severity of the issue</a:t>
            </a:r>
          </a:p>
          <a:p>
            <a:r>
              <a:rPr lang="en-US" dirty="0"/>
              <a:t>Follow agency policy and notify immediate supervisor </a:t>
            </a:r>
          </a:p>
          <a:p>
            <a:r>
              <a:rPr lang="en-US" dirty="0"/>
              <a:t>Possible intervention options:</a:t>
            </a:r>
          </a:p>
          <a:p>
            <a:pPr lvl="1"/>
            <a:r>
              <a:rPr lang="en-US" dirty="0"/>
              <a:t>Policy review</a:t>
            </a:r>
          </a:p>
          <a:p>
            <a:pPr lvl="1"/>
            <a:r>
              <a:rPr lang="en-US" dirty="0"/>
              <a:t>Coaching/Mentoring </a:t>
            </a:r>
          </a:p>
          <a:p>
            <a:pPr lvl="1"/>
            <a:r>
              <a:rPr lang="en-US" dirty="0"/>
              <a:t>Referral HR, EAP</a:t>
            </a:r>
          </a:p>
          <a:p>
            <a:pPr lvl="1"/>
            <a:r>
              <a:rPr lang="en-US" dirty="0"/>
              <a:t>Peer remediation</a:t>
            </a:r>
          </a:p>
          <a:p>
            <a:pPr lvl="1"/>
            <a:r>
              <a:rPr lang="en-US" dirty="0"/>
              <a:t>Re-Training</a:t>
            </a:r>
          </a:p>
          <a:p>
            <a:pPr lvl="1"/>
            <a:r>
              <a:rPr lang="en-US" dirty="0"/>
              <a:t>Chaplin</a:t>
            </a:r>
          </a:p>
          <a:p>
            <a:pPr lvl="1"/>
            <a:r>
              <a:rPr lang="en-US" dirty="0"/>
              <a:t>CAP or PIP</a:t>
            </a:r>
            <a:r>
              <a:rPr lang="en-US" dirty="0">
                <a:sym typeface="Wingdings" panose="05000000000000000000" pitchFamily="2" charset="2"/>
              </a:rPr>
              <a:t> 90-180 days monitoring with immediate supervisor</a:t>
            </a:r>
          </a:p>
          <a:p>
            <a:pPr lvl="1"/>
            <a:r>
              <a:rPr lang="en-US" dirty="0">
                <a:sym typeface="Wingdings" panose="05000000000000000000" pitchFamily="2" charset="2"/>
              </a:rPr>
              <a:t>Re-assignment or Transfer</a:t>
            </a:r>
          </a:p>
          <a:p>
            <a:pPr marL="457200" lvl="1" indent="0">
              <a:buNone/>
            </a:pPr>
            <a:endParaRPr lang="en-US" dirty="0">
              <a:sym typeface="Wingdings" panose="05000000000000000000" pitchFamily="2" charset="2"/>
            </a:endParaRPr>
          </a:p>
          <a:p>
            <a:pPr marL="457200" lvl="1" indent="0">
              <a:buNone/>
            </a:pPr>
            <a:r>
              <a:rPr lang="en-US" dirty="0">
                <a:sym typeface="Wingdings" panose="05000000000000000000" pitchFamily="2" charset="2"/>
              </a:rPr>
              <a:t>Documentation </a:t>
            </a:r>
            <a:endParaRPr lang="en-US" dirty="0"/>
          </a:p>
        </p:txBody>
      </p:sp>
    </p:spTree>
    <p:extLst>
      <p:ext uri="{BB962C8B-B14F-4D97-AF65-F5344CB8AC3E}">
        <p14:creationId xmlns:p14="http://schemas.microsoft.com/office/powerpoint/2010/main" val="88087107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184150" y="109537"/>
            <a:ext cx="11925300" cy="6682838"/>
          </a:xfrm>
          <a:prstGeom prst="rect">
            <a:avLst/>
          </a:prstGeom>
        </p:spPr>
      </p:pic>
      <p:sp>
        <p:nvSpPr>
          <p:cNvPr id="92162" name="Title 1"/>
          <p:cNvSpPr>
            <a:spLocks noGrp="1"/>
          </p:cNvSpPr>
          <p:nvPr>
            <p:ph type="title"/>
          </p:nvPr>
        </p:nvSpPr>
        <p:spPr>
          <a:xfrm>
            <a:off x="4419600" y="381000"/>
            <a:ext cx="6248400" cy="1295400"/>
          </a:xfrm>
          <a:noFill/>
        </p:spPr>
        <p:txBody>
          <a:bodyPr/>
          <a:lstStyle/>
          <a:p>
            <a:r>
              <a:rPr lang="en-US" sz="4000" b="1" dirty="0"/>
              <a:t>   </a:t>
            </a:r>
            <a:br>
              <a:rPr lang="en-US" sz="4000" b="1" dirty="0"/>
            </a:br>
            <a:endParaRPr lang="en-US" sz="4000" b="1" dirty="0"/>
          </a:p>
        </p:txBody>
      </p:sp>
      <p:sp>
        <p:nvSpPr>
          <p:cNvPr id="92163" name="Content Placeholder 2"/>
          <p:cNvSpPr>
            <a:spLocks noGrp="1"/>
          </p:cNvSpPr>
          <p:nvPr>
            <p:ph idx="1"/>
          </p:nvPr>
        </p:nvSpPr>
        <p:spPr>
          <a:xfrm rot="21184841">
            <a:off x="2971800" y="3429000"/>
            <a:ext cx="6629400" cy="838200"/>
          </a:xfrm>
          <a:solidFill>
            <a:schemeClr val="bg1">
              <a:alpha val="75000"/>
            </a:schemeClr>
          </a:solidFill>
        </p:spPr>
        <p:txBody>
          <a:bodyPr/>
          <a:lstStyle/>
          <a:p>
            <a:pPr marL="0" indent="0">
              <a:buNone/>
            </a:pPr>
            <a:r>
              <a:rPr lang="en-US" sz="4000" b="1" dirty="0">
                <a:solidFill>
                  <a:srgbClr val="FF0000"/>
                </a:solidFill>
              </a:rPr>
              <a:t>How are your LEOs trained?</a:t>
            </a:r>
          </a:p>
        </p:txBody>
      </p:sp>
    </p:spTree>
    <p:extLst>
      <p:ext uri="{BB962C8B-B14F-4D97-AF65-F5344CB8AC3E}">
        <p14:creationId xmlns:p14="http://schemas.microsoft.com/office/powerpoint/2010/main" val="1742053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BE37-1D47-4787-AF15-B378AC545FAD}"/>
              </a:ext>
            </a:extLst>
          </p:cNvPr>
          <p:cNvSpPr>
            <a:spLocks noGrp="1"/>
          </p:cNvSpPr>
          <p:nvPr>
            <p:ph type="title"/>
          </p:nvPr>
        </p:nvSpPr>
        <p:spPr>
          <a:xfrm>
            <a:off x="129396" y="84222"/>
            <a:ext cx="11921706" cy="637674"/>
          </a:xfrm>
        </p:spPr>
        <p:txBody>
          <a:bodyPr>
            <a:normAutofit fontScale="90000"/>
          </a:bodyPr>
          <a:lstStyle/>
          <a:p>
            <a:pPr algn="ctr"/>
            <a:r>
              <a:rPr lang="en-US" sz="4400" b="1" dirty="0">
                <a:solidFill>
                  <a:srgbClr val="FF0000"/>
                </a:solidFill>
                <a:effectLst>
                  <a:outerShdw blurRad="38100" dist="38100" dir="2700000" algn="tl">
                    <a:srgbClr val="000000">
                      <a:alpha val="43137"/>
                    </a:srgbClr>
                  </a:outerShdw>
                </a:effectLst>
              </a:rPr>
              <a:t>Risk Management </a:t>
            </a:r>
            <a:r>
              <a:rPr lang="en-US" b="1" dirty="0">
                <a:solidFill>
                  <a:srgbClr val="FF0000"/>
                </a:solidFill>
                <a:effectLst>
                  <a:outerShdw blurRad="38100" dist="38100" dir="2700000" algn="tl">
                    <a:srgbClr val="000000">
                      <a:alpha val="43137"/>
                    </a:srgbClr>
                  </a:outerShdw>
                </a:effectLst>
              </a:rPr>
              <a:t>Mindset </a:t>
            </a:r>
            <a:endParaRPr lang="en-US" dirty="0"/>
          </a:p>
        </p:txBody>
      </p:sp>
      <p:sp>
        <p:nvSpPr>
          <p:cNvPr id="3" name="Content Placeholder 2">
            <a:extLst>
              <a:ext uri="{FF2B5EF4-FFF2-40B4-BE49-F238E27FC236}">
                <a16:creationId xmlns:a16="http://schemas.microsoft.com/office/drawing/2014/main" id="{6BDB582B-5EE2-498F-964B-B89DFB9C1524}"/>
              </a:ext>
            </a:extLst>
          </p:cNvPr>
          <p:cNvSpPr>
            <a:spLocks noGrp="1"/>
          </p:cNvSpPr>
          <p:nvPr>
            <p:ph idx="1"/>
          </p:nvPr>
        </p:nvSpPr>
        <p:spPr>
          <a:xfrm>
            <a:off x="129396" y="844519"/>
            <a:ext cx="11921706" cy="5929259"/>
          </a:xfrm>
        </p:spPr>
        <p:txBody>
          <a:bodyPr>
            <a:normAutofit lnSpcReduction="10000"/>
          </a:bodyPr>
          <a:lstStyle/>
          <a:p>
            <a:r>
              <a:rPr lang="en-US" dirty="0"/>
              <a:t>Ongoing process to assess risk exposure by: </a:t>
            </a:r>
          </a:p>
          <a:p>
            <a:pPr lvl="1"/>
            <a:r>
              <a:rPr lang="en-US" dirty="0"/>
              <a:t>ID/Analyzing: incidents; events; hazards, &amp; practices</a:t>
            </a:r>
          </a:p>
          <a:p>
            <a:pPr lvl="1"/>
            <a:r>
              <a:rPr lang="en-US" dirty="0"/>
              <a:t>Assessing losses </a:t>
            </a:r>
          </a:p>
          <a:p>
            <a:pPr lvl="1"/>
            <a:r>
              <a:rPr lang="en-US" dirty="0"/>
              <a:t>Assessing CFS &amp; Activity logs</a:t>
            </a:r>
          </a:p>
          <a:p>
            <a:pPr lvl="1"/>
            <a:r>
              <a:rPr lang="en-US" dirty="0"/>
              <a:t>Assessing special operations &amp; De-briefing </a:t>
            </a:r>
          </a:p>
          <a:p>
            <a:pPr lvl="1"/>
            <a:r>
              <a:rPr lang="en-US" dirty="0"/>
              <a:t>Performing audits and inspections </a:t>
            </a:r>
          </a:p>
          <a:p>
            <a:pPr lvl="1"/>
            <a:r>
              <a:rPr lang="en-US" dirty="0"/>
              <a:t>Assessing laws; standards; complaints; budget; &amp; resources</a:t>
            </a:r>
          </a:p>
          <a:p>
            <a:pPr lvl="1"/>
            <a:r>
              <a:rPr lang="en-US" dirty="0"/>
              <a:t>Assessing litigation trends &amp; payouts  </a:t>
            </a:r>
          </a:p>
          <a:p>
            <a:pPr lvl="1"/>
            <a:r>
              <a:rPr lang="en-US" dirty="0"/>
              <a:t>Assessing scientific &amp; field research</a:t>
            </a:r>
          </a:p>
          <a:p>
            <a:pPr lvl="1"/>
            <a:r>
              <a:rPr lang="en-US" dirty="0"/>
              <a:t>Assessing evidence-based practices</a:t>
            </a:r>
          </a:p>
          <a:p>
            <a:pPr lvl="1"/>
            <a:r>
              <a:rPr lang="en-US" dirty="0"/>
              <a:t>Assessing by Frequency, Severity, &amp; Criticality index</a:t>
            </a:r>
          </a:p>
          <a:p>
            <a:pPr lvl="1"/>
            <a:r>
              <a:rPr lang="en-US" dirty="0"/>
              <a:t>Assessing predictability &amp; foreseeability </a:t>
            </a:r>
          </a:p>
          <a:p>
            <a:pPr lvl="1"/>
            <a:r>
              <a:rPr lang="en-US" dirty="0"/>
              <a:t>LF/HS; MF/MS; &amp; LF/LS </a:t>
            </a:r>
            <a:r>
              <a:rPr lang="en-US" dirty="0">
                <a:sym typeface="Wingdings" panose="05000000000000000000" pitchFamily="2" charset="2"/>
              </a:rPr>
              <a:t></a:t>
            </a:r>
            <a:r>
              <a:rPr lang="en-US" dirty="0"/>
              <a:t> impacts decision making </a:t>
            </a:r>
          </a:p>
          <a:p>
            <a:pPr lvl="1"/>
            <a:r>
              <a:rPr lang="en-US" dirty="0"/>
              <a:t>Prioritizing risks</a:t>
            </a:r>
          </a:p>
          <a:p>
            <a:pPr lvl="1"/>
            <a:r>
              <a:rPr lang="en-US" dirty="0"/>
              <a:t>Develop, implement, &amp; monitor risk control strategies </a:t>
            </a:r>
          </a:p>
          <a:p>
            <a:pPr marL="457200" lvl="1" indent="0">
              <a:buNone/>
            </a:pPr>
            <a:endParaRPr lang="en-US" dirty="0"/>
          </a:p>
          <a:p>
            <a:pPr marL="0" indent="0">
              <a:buNone/>
            </a:pPr>
            <a:endParaRPr lang="en-US" b="1" dirty="0">
              <a:solidFill>
                <a:srgbClr val="EB15BD"/>
              </a:solidFill>
              <a:effectLst>
                <a:outerShdw blurRad="38100" dist="38100" dir="2700000" algn="tl">
                  <a:srgbClr val="000000">
                    <a:alpha val="43137"/>
                  </a:srgbClr>
                </a:outerShdw>
              </a:effectLst>
            </a:endParaRPr>
          </a:p>
          <a:p>
            <a:endParaRPr lang="en-US" dirty="0"/>
          </a:p>
        </p:txBody>
      </p:sp>
      <p:pic>
        <p:nvPicPr>
          <p:cNvPr id="4" name="Picture 3">
            <a:extLst>
              <a:ext uri="{FF2B5EF4-FFF2-40B4-BE49-F238E27FC236}">
                <a16:creationId xmlns:a16="http://schemas.microsoft.com/office/drawing/2014/main" id="{5D2A1664-47BE-49A9-B1E7-1EDD2B3FD6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11"/>
          <a:stretch/>
        </p:blipFill>
        <p:spPr bwMode="auto">
          <a:xfrm>
            <a:off x="8712363" y="844519"/>
            <a:ext cx="3382459" cy="291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635BA634-9C73-40D5-B5CC-852744D19AD6}"/>
              </a:ext>
            </a:extLst>
          </p:cNvPr>
          <p:cNvSpPr txBox="1">
            <a:spLocks/>
          </p:cNvSpPr>
          <p:nvPr/>
        </p:nvSpPr>
        <p:spPr>
          <a:xfrm rot="21270231">
            <a:off x="8921908" y="1126121"/>
            <a:ext cx="3029191" cy="11090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FFFF00"/>
                </a:solidFill>
                <a:effectLst>
                  <a:outerShdw blurRad="38100" dist="38100" dir="2700000" algn="tl">
                    <a:srgbClr val="000000">
                      <a:alpha val="43137"/>
                    </a:srgbClr>
                  </a:outerShdw>
                </a:effectLst>
              </a:rPr>
              <a:t>Risk Manage</a:t>
            </a:r>
            <a:r>
              <a:rPr lang="en-US" sz="2400" b="1" i="1" dirty="0">
                <a:solidFill>
                  <a:srgbClr val="FFFF00"/>
                </a:solidFill>
                <a:effectLst>
                  <a:outerShdw blurRad="38100" dist="38100" dir="2700000" algn="tl">
                    <a:srgbClr val="000000">
                      <a:alpha val="43137"/>
                    </a:srgbClr>
                  </a:outerShdw>
                </a:effectLst>
              </a:rPr>
              <a:t>m</a:t>
            </a:r>
            <a:r>
              <a:rPr lang="en-US" sz="2400" b="1" dirty="0">
                <a:solidFill>
                  <a:srgbClr val="FFFF00"/>
                </a:solidFill>
                <a:effectLst>
                  <a:outerShdw blurRad="38100" dist="38100" dir="2700000" algn="tl">
                    <a:srgbClr val="000000">
                      <a:alpha val="43137"/>
                    </a:srgbClr>
                  </a:outerShdw>
                </a:effectLst>
              </a:rPr>
              <a:t>ent Assessment:</a:t>
            </a:r>
            <a:br>
              <a:rPr lang="en-US" sz="2400" b="1" dirty="0">
                <a:solidFill>
                  <a:srgbClr val="FFFF00"/>
                </a:solidFill>
                <a:effectLst>
                  <a:outerShdw blurRad="38100" dist="38100" dir="2700000" algn="tl">
                    <a:srgbClr val="000000">
                      <a:alpha val="43137"/>
                    </a:srgbClr>
                  </a:outerShdw>
                </a:effectLst>
              </a:rPr>
            </a:br>
            <a:r>
              <a:rPr lang="en-US" sz="2400" b="1" dirty="0">
                <a:solidFill>
                  <a:srgbClr val="FFFF00"/>
                </a:solidFill>
                <a:effectLst>
                  <a:outerShdw blurRad="38100" dist="38100" dir="2700000" algn="tl">
                    <a:srgbClr val="000000">
                      <a:alpha val="43137"/>
                    </a:srgbClr>
                  </a:outerShdw>
                </a:effectLst>
              </a:rPr>
              <a:t>Mitigating the LE Tsunami</a:t>
            </a:r>
          </a:p>
        </p:txBody>
      </p:sp>
      <p:pic>
        <p:nvPicPr>
          <p:cNvPr id="8" name="Picture 7">
            <a:extLst>
              <a:ext uri="{FF2B5EF4-FFF2-40B4-BE49-F238E27FC236}">
                <a16:creationId xmlns:a16="http://schemas.microsoft.com/office/drawing/2014/main" id="{40D45ACE-AF25-70A5-3762-11E5CE09A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7989" y="4097546"/>
            <a:ext cx="3551209" cy="2760454"/>
          </a:xfrm>
          <a:prstGeom prst="rect">
            <a:avLst/>
          </a:prstGeom>
        </p:spPr>
      </p:pic>
    </p:spTree>
    <p:extLst>
      <p:ext uri="{BB962C8B-B14F-4D97-AF65-F5344CB8AC3E}">
        <p14:creationId xmlns:p14="http://schemas.microsoft.com/office/powerpoint/2010/main" val="34869454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5368" y="218003"/>
            <a:ext cx="11714205" cy="732731"/>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SCOTUS—Training</a:t>
            </a:r>
            <a:r>
              <a:rPr lang="en-US" b="1" dirty="0">
                <a:solidFill>
                  <a:srgbClr val="C00000"/>
                </a:solidFill>
                <a:effectLst>
                  <a:outerShdw blurRad="38100" dist="38100" dir="2700000" algn="tl">
                    <a:srgbClr val="000000">
                      <a:alpha val="43137"/>
                    </a:srgbClr>
                  </a:outerShdw>
                </a:effectLst>
              </a:rPr>
              <a:t> </a:t>
            </a:r>
          </a:p>
        </p:txBody>
      </p:sp>
      <p:sp>
        <p:nvSpPr>
          <p:cNvPr id="4" name="Content Placeholder 3"/>
          <p:cNvSpPr>
            <a:spLocks noGrp="1"/>
          </p:cNvSpPr>
          <p:nvPr>
            <p:ph idx="1"/>
          </p:nvPr>
        </p:nvSpPr>
        <p:spPr>
          <a:xfrm>
            <a:off x="145368" y="1156626"/>
            <a:ext cx="11826611" cy="5589231"/>
          </a:xfrm>
        </p:spPr>
        <p:txBody>
          <a:bodyPr/>
          <a:lstStyle/>
          <a:p>
            <a:r>
              <a:rPr lang="en-US" sz="3200" i="1" dirty="0"/>
              <a:t>Canton v. Harris </a:t>
            </a:r>
            <a:r>
              <a:rPr lang="en-US" sz="3200" dirty="0"/>
              <a:t>(1989) &amp; </a:t>
            </a:r>
            <a:r>
              <a:rPr lang="en-US" sz="3200" i="1" dirty="0"/>
              <a:t>Connick v. Thompson</a:t>
            </a:r>
            <a:r>
              <a:rPr lang="en-US" sz="3200" dirty="0"/>
              <a:t> (2011)</a:t>
            </a:r>
            <a:r>
              <a:rPr lang="en-US" dirty="0"/>
              <a:t>:</a:t>
            </a:r>
          </a:p>
          <a:p>
            <a:pPr lvl="1"/>
            <a:r>
              <a:rPr lang="en-US" sz="2800" b="1" dirty="0">
                <a:solidFill>
                  <a:srgbClr val="C00000"/>
                </a:solidFill>
                <a:effectLst>
                  <a:outerShdw blurRad="38100" dist="38100" dir="2700000" algn="tl">
                    <a:srgbClr val="000000">
                      <a:alpha val="43137"/>
                    </a:srgbClr>
                  </a:outerShdw>
                </a:effectLst>
              </a:rPr>
              <a:t>Deliberate Indifference Standard</a:t>
            </a:r>
            <a:r>
              <a:rPr lang="en-US" sz="2800" dirty="0">
                <a:solidFill>
                  <a:srgbClr val="C00000"/>
                </a:solidFill>
              </a:rPr>
              <a:t>  </a:t>
            </a:r>
          </a:p>
          <a:p>
            <a:pPr lvl="1"/>
            <a:r>
              <a:rPr lang="en-US" sz="2800" dirty="0"/>
              <a:t>Affirmative duty to train</a:t>
            </a:r>
          </a:p>
          <a:p>
            <a:pPr lvl="1"/>
            <a:r>
              <a:rPr lang="en-US" sz="2800" dirty="0"/>
              <a:t>Linked to practice, policy, and custom of the agency</a:t>
            </a:r>
            <a:r>
              <a:rPr lang="en-US" sz="2800" dirty="0">
                <a:sym typeface="Wingdings" panose="05000000000000000000" pitchFamily="2" charset="2"/>
              </a:rPr>
              <a:t> choosing not to train </a:t>
            </a:r>
            <a:endParaRPr lang="en-US" sz="2800" dirty="0"/>
          </a:p>
          <a:p>
            <a:pPr lvl="1"/>
            <a:r>
              <a:rPr lang="en-US" sz="2800" dirty="0"/>
              <a:t>Liability</a:t>
            </a:r>
            <a:r>
              <a:rPr lang="en-US" sz="2800" dirty="0">
                <a:sym typeface="Wingdings" panose="05000000000000000000" pitchFamily="2" charset="2"/>
              </a:rPr>
              <a:t> on notice of a pattern of constitutional violations linked to faulty training</a:t>
            </a:r>
            <a:endParaRPr lang="en-US" sz="2800" dirty="0"/>
          </a:p>
          <a:p>
            <a:pPr lvl="1"/>
            <a:r>
              <a:rPr lang="en-US" sz="2800" dirty="0"/>
              <a:t>Must provide training on a </a:t>
            </a:r>
            <a:r>
              <a:rPr lang="en-US" sz="2800" b="1" dirty="0">
                <a:solidFill>
                  <a:srgbClr val="C00000"/>
                </a:solidFill>
                <a:effectLst>
                  <a:outerShdw blurRad="38100" dist="38100" dir="2700000" algn="tl">
                    <a:srgbClr val="000000">
                      <a:alpha val="43137"/>
                    </a:srgbClr>
                  </a:outerShdw>
                </a:effectLst>
              </a:rPr>
              <a:t>regular basis </a:t>
            </a:r>
            <a:r>
              <a:rPr lang="en-US" sz="2800" dirty="0"/>
              <a:t>(Issue of Frequency)</a:t>
            </a:r>
          </a:p>
          <a:p>
            <a:pPr lvl="1"/>
            <a:r>
              <a:rPr lang="en-US" sz="2800" b="1" dirty="0">
                <a:solidFill>
                  <a:srgbClr val="0000FF"/>
                </a:solidFill>
                <a:effectLst>
                  <a:outerShdw blurRad="38100" dist="38100" dir="2700000" algn="tl">
                    <a:srgbClr val="000000">
                      <a:alpha val="43137"/>
                    </a:srgbClr>
                  </a:outerShdw>
                </a:effectLst>
              </a:rPr>
              <a:t>Focus of training</a:t>
            </a:r>
            <a:r>
              <a:rPr lang="en-US" sz="2800" b="1" dirty="0">
                <a:solidFill>
                  <a:srgbClr val="0000FF"/>
                </a:solidFill>
                <a:effectLst>
                  <a:outerShdw blurRad="38100" dist="38100" dir="2700000" algn="tl">
                    <a:srgbClr val="000000">
                      <a:alpha val="43137"/>
                    </a:srgbClr>
                  </a:outerShdw>
                </a:effectLst>
                <a:sym typeface="Wingdings" panose="05000000000000000000" pitchFamily="2" charset="2"/>
              </a:rPr>
              <a:t></a:t>
            </a:r>
            <a:r>
              <a:rPr lang="en-US" sz="2800" b="1" dirty="0">
                <a:effectLst>
                  <a:outerShdw blurRad="38100" dist="38100" dir="2700000" algn="tl">
                    <a:srgbClr val="000000">
                      <a:alpha val="43137"/>
                    </a:srgbClr>
                  </a:outerShdw>
                </a:effectLst>
                <a:sym typeface="Wingdings" panose="05000000000000000000" pitchFamily="2" charset="2"/>
              </a:rPr>
              <a:t> </a:t>
            </a:r>
            <a:r>
              <a:rPr lang="en-US" sz="2800" dirty="0">
                <a:sym typeface="Wingdings" panose="05000000000000000000" pitchFamily="2" charset="2"/>
              </a:rPr>
              <a:t>C</a:t>
            </a:r>
            <a:r>
              <a:rPr lang="en-US" sz="2800" dirty="0"/>
              <a:t>ommensurate to </a:t>
            </a:r>
            <a:r>
              <a:rPr lang="en-US" sz="2800" b="1" dirty="0">
                <a:solidFill>
                  <a:srgbClr val="C00000"/>
                </a:solidFill>
                <a:effectLst>
                  <a:outerShdw blurRad="38100" dist="38100" dir="2700000" algn="tl">
                    <a:srgbClr val="000000">
                      <a:alpha val="43137"/>
                    </a:srgbClr>
                  </a:outerShdw>
                </a:effectLst>
              </a:rPr>
              <a:t>“recurring job tasks” </a:t>
            </a:r>
            <a:r>
              <a:rPr lang="en-US" sz="2800" dirty="0"/>
              <a:t>of officers</a:t>
            </a:r>
          </a:p>
          <a:p>
            <a:pPr lvl="1"/>
            <a:r>
              <a:rPr lang="en-US" sz="2800" b="1" dirty="0">
                <a:solidFill>
                  <a:srgbClr val="0033CC"/>
                </a:solidFill>
                <a:effectLst>
                  <a:outerShdw blurRad="38100" dist="38100" dir="2700000" algn="tl">
                    <a:srgbClr val="000000">
                      <a:alpha val="43137"/>
                    </a:srgbClr>
                  </a:outerShdw>
                </a:effectLst>
                <a:sym typeface="Wingdings" panose="05000000000000000000" pitchFamily="2" charset="2"/>
              </a:rPr>
              <a:t>Focus of training Realistic training </a:t>
            </a:r>
          </a:p>
          <a:p>
            <a:pPr lvl="1"/>
            <a:r>
              <a:rPr lang="en-US" sz="2800" b="1" dirty="0">
                <a:solidFill>
                  <a:srgbClr val="0033CC"/>
                </a:solidFill>
                <a:effectLst>
                  <a:outerShdw blurRad="38100" dist="38100" dir="2700000" algn="tl">
                    <a:srgbClr val="000000">
                      <a:alpha val="43137"/>
                    </a:srgbClr>
                  </a:outerShdw>
                </a:effectLst>
                <a:sym typeface="Wingdings" panose="05000000000000000000" pitchFamily="2" charset="2"/>
              </a:rPr>
              <a:t>Training need only be adequate </a:t>
            </a:r>
            <a:endParaRPr lang="en-US" sz="2800" dirty="0"/>
          </a:p>
          <a:p>
            <a:pPr lvl="1"/>
            <a:r>
              <a:rPr lang="en-US" sz="2800" dirty="0">
                <a:sym typeface="Wingdings" panose="05000000000000000000" pitchFamily="2" charset="2"/>
              </a:rPr>
              <a:t>Single incident does not “generally support liability”</a:t>
            </a:r>
          </a:p>
          <a:p>
            <a:pPr lvl="1"/>
            <a:endParaRPr lang="en-US" dirty="0"/>
          </a:p>
          <a:p>
            <a:pPr marL="457200" lvl="1" indent="0">
              <a:buNone/>
            </a:pPr>
            <a:endParaRPr lang="en-US" dirty="0"/>
          </a:p>
          <a:p>
            <a:pPr lvl="1"/>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402729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B3313-EBC2-9131-8330-7E429262F15E}"/>
              </a:ext>
            </a:extLst>
          </p:cNvPr>
          <p:cNvSpPr>
            <a:spLocks noGrp="1"/>
          </p:cNvSpPr>
          <p:nvPr>
            <p:ph type="title"/>
          </p:nvPr>
        </p:nvSpPr>
        <p:spPr>
          <a:xfrm>
            <a:off x="102637" y="139960"/>
            <a:ext cx="12008498" cy="75578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Failure to Train Questions</a:t>
            </a:r>
          </a:p>
        </p:txBody>
      </p:sp>
      <p:sp>
        <p:nvSpPr>
          <p:cNvPr id="3" name="Content Placeholder 2">
            <a:extLst>
              <a:ext uri="{FF2B5EF4-FFF2-40B4-BE49-F238E27FC236}">
                <a16:creationId xmlns:a16="http://schemas.microsoft.com/office/drawing/2014/main" id="{1BA36E42-7FAE-E445-F3F8-12772948A317}"/>
              </a:ext>
            </a:extLst>
          </p:cNvPr>
          <p:cNvSpPr>
            <a:spLocks noGrp="1"/>
          </p:cNvSpPr>
          <p:nvPr>
            <p:ph idx="1"/>
          </p:nvPr>
        </p:nvSpPr>
        <p:spPr>
          <a:xfrm>
            <a:off x="102637" y="895740"/>
            <a:ext cx="11943183" cy="5822301"/>
          </a:xfrm>
        </p:spPr>
        <p:txBody>
          <a:bodyPr>
            <a:normAutofit lnSpcReduction="10000"/>
          </a:bodyPr>
          <a:lstStyle/>
          <a:p>
            <a:r>
              <a:rPr lang="en-US" dirty="0"/>
              <a:t>Deliberate or conscious choice not to train?</a:t>
            </a:r>
          </a:p>
          <a:p>
            <a:r>
              <a:rPr lang="en-US" dirty="0"/>
              <a:t>A causal connection between failure to train &amp; constitutional rights violation?</a:t>
            </a:r>
          </a:p>
          <a:p>
            <a:r>
              <a:rPr lang="en-US" dirty="0"/>
              <a:t>Are there past </a:t>
            </a:r>
            <a:r>
              <a:rPr lang="en-US" b="1" u="sng" dirty="0">
                <a:solidFill>
                  <a:srgbClr val="FF0066"/>
                </a:solidFill>
                <a:effectLst>
                  <a:outerShdw blurRad="38100" dist="38100" dir="2700000" algn="tl">
                    <a:srgbClr val="000000">
                      <a:alpha val="43137"/>
                    </a:srgbClr>
                  </a:outerShdw>
                </a:effectLst>
              </a:rPr>
              <a:t>incidents/pattern</a:t>
            </a:r>
            <a:r>
              <a:rPr lang="en-US" dirty="0"/>
              <a:t>, which placed Chief on notice more training needed?</a:t>
            </a:r>
          </a:p>
          <a:p>
            <a:r>
              <a:rPr lang="en-US" dirty="0"/>
              <a:t>An obvious need for more or different training exist? </a:t>
            </a:r>
          </a:p>
          <a:p>
            <a:r>
              <a:rPr lang="en-US" dirty="0"/>
              <a:t>Lack of training linked to the CRV?; Training deficiency cause CRV?</a:t>
            </a:r>
          </a:p>
          <a:p>
            <a:r>
              <a:rPr lang="en-US" dirty="0"/>
              <a:t>Was training adequate to assigned tasks &amp; provided on an ongoing basis? </a:t>
            </a:r>
          </a:p>
          <a:p>
            <a:pPr lvl="1"/>
            <a:r>
              <a:rPr lang="en-US" dirty="0"/>
              <a:t>What does training record show?</a:t>
            </a:r>
          </a:p>
          <a:p>
            <a:r>
              <a:rPr lang="en-US" dirty="0"/>
              <a:t>Training prepare LEO to respond to varying circumstances?</a:t>
            </a:r>
          </a:p>
          <a:p>
            <a:r>
              <a:rPr lang="en-US" dirty="0"/>
              <a:t>Evidence demonstrate LEOs adequately trained?</a:t>
            </a:r>
          </a:p>
          <a:p>
            <a:r>
              <a:rPr lang="en-US" dirty="0"/>
              <a:t>LEO act within policy &amp; training?</a:t>
            </a:r>
          </a:p>
          <a:p>
            <a:r>
              <a:rPr lang="en-US" dirty="0"/>
              <a:t>Did a failure to train amount to deliberate indifference? </a:t>
            </a:r>
          </a:p>
          <a:p>
            <a:endParaRPr lang="en-US" dirty="0"/>
          </a:p>
          <a:p>
            <a:endParaRPr lang="en-US" dirty="0"/>
          </a:p>
        </p:txBody>
      </p:sp>
    </p:spTree>
    <p:extLst>
      <p:ext uri="{BB962C8B-B14F-4D97-AF65-F5344CB8AC3E}">
        <p14:creationId xmlns:p14="http://schemas.microsoft.com/office/powerpoint/2010/main" val="20925778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9pPr>
          </a:lstStyle>
          <a:p>
            <a:pPr eaLnBrk="1" hangingPunct="1"/>
            <a:fld id="{5E9E843B-B520-49EF-B346-585F3B24FE08}" type="slidenum">
              <a:rPr lang="en-US" altLang="en-US" sz="1200">
                <a:solidFill>
                  <a:srgbClr val="898989"/>
                </a:solidFill>
              </a:rPr>
              <a:pPr eaLnBrk="1" hangingPunct="1"/>
              <a:t>132</a:t>
            </a:fld>
            <a:endParaRPr lang="en-US" altLang="en-US" sz="1200">
              <a:solidFill>
                <a:srgbClr val="898989"/>
              </a:solidFill>
            </a:endParaRPr>
          </a:p>
        </p:txBody>
      </p:sp>
      <p:sp>
        <p:nvSpPr>
          <p:cNvPr id="67587" name="Content Placeholder 6"/>
          <p:cNvSpPr>
            <a:spLocks noGrp="1"/>
          </p:cNvSpPr>
          <p:nvPr>
            <p:ph idx="4294967295"/>
          </p:nvPr>
        </p:nvSpPr>
        <p:spPr>
          <a:xfrm>
            <a:off x="72283" y="906463"/>
            <a:ext cx="11818834" cy="5883274"/>
          </a:xfrm>
        </p:spPr>
        <p:txBody>
          <a:bodyPr/>
          <a:lstStyle/>
          <a:p>
            <a:pPr marL="0" algn="ctr">
              <a:lnSpc>
                <a:spcPct val="115000"/>
              </a:lnSpc>
              <a:spcBef>
                <a:spcPct val="0"/>
              </a:spcBef>
              <a:spcAft>
                <a:spcPts val="1000"/>
              </a:spcAft>
            </a:pPr>
            <a:endParaRPr lang="en-US" altLang="en-US" dirty="0">
              <a:ea typeface="Calibri" panose="020F0502020204030204" pitchFamily="34" charset="0"/>
              <a:cs typeface="Times New Roman" panose="02020603050405020304" pitchFamily="18" charset="0"/>
            </a:endParaRPr>
          </a:p>
        </p:txBody>
      </p:sp>
      <p:sp>
        <p:nvSpPr>
          <p:cNvPr id="9" name="Text Box 1"/>
          <p:cNvSpPr txBox="1"/>
          <p:nvPr/>
        </p:nvSpPr>
        <p:spPr>
          <a:xfrm>
            <a:off x="5429250" y="342901"/>
            <a:ext cx="1276350" cy="3143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Aft>
                <a:spcPts val="1000"/>
              </a:spcAft>
              <a:defRPr/>
            </a:pPr>
            <a:r>
              <a:rPr lang="en-US" sz="1200" b="1" dirty="0">
                <a:ea typeface="Calibri"/>
                <a:cs typeface="Times New Roman"/>
              </a:rPr>
              <a:t>Chief of Police</a:t>
            </a:r>
            <a:endParaRPr lang="en-US" sz="1100" dirty="0">
              <a:ea typeface="Calibri"/>
              <a:cs typeface="Times New Roman"/>
            </a:endParaRPr>
          </a:p>
        </p:txBody>
      </p:sp>
      <p:sp>
        <p:nvSpPr>
          <p:cNvPr id="10" name="Text Box 2"/>
          <p:cNvSpPr txBox="1"/>
          <p:nvPr/>
        </p:nvSpPr>
        <p:spPr>
          <a:xfrm>
            <a:off x="3352801" y="962025"/>
            <a:ext cx="1095375" cy="3048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1000"/>
              </a:spcAft>
              <a:defRPr/>
            </a:pPr>
            <a:r>
              <a:rPr lang="en-US" sz="1100" b="1" dirty="0">
                <a:solidFill>
                  <a:srgbClr val="FF0000"/>
                </a:solidFill>
                <a:ea typeface="Calibri"/>
                <a:cs typeface="Times New Roman"/>
              </a:rPr>
              <a:t>Deputy Chief</a:t>
            </a:r>
            <a:endParaRPr lang="en-US" sz="1100" dirty="0">
              <a:ea typeface="Calibri"/>
              <a:cs typeface="Times New Roman"/>
            </a:endParaRPr>
          </a:p>
        </p:txBody>
      </p:sp>
      <p:sp>
        <p:nvSpPr>
          <p:cNvPr id="67590" name="Text Box 3"/>
          <p:cNvSpPr txBox="1">
            <a:spLocks noChangeArrowheads="1"/>
          </p:cNvSpPr>
          <p:nvPr/>
        </p:nvSpPr>
        <p:spPr bwMode="auto">
          <a:xfrm>
            <a:off x="7924801" y="962025"/>
            <a:ext cx="1133475" cy="3048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solidFill>
                  <a:srgbClr val="FF0000"/>
                </a:solidFill>
                <a:ea typeface="Calibri" panose="020F0502020204030204" pitchFamily="34" charset="0"/>
                <a:cs typeface="Times New Roman" panose="02020603050405020304" pitchFamily="18" charset="0"/>
              </a:rPr>
              <a:t>Deputy Chief</a:t>
            </a:r>
            <a:endParaRPr lang="en-US" altLang="en-US" sz="1100">
              <a:ea typeface="Calibri" panose="020F0502020204030204" pitchFamily="34" charset="0"/>
              <a:cs typeface="Times New Roman" panose="02020603050405020304" pitchFamily="18" charset="0"/>
            </a:endParaRPr>
          </a:p>
        </p:txBody>
      </p:sp>
      <p:sp>
        <p:nvSpPr>
          <p:cNvPr id="12" name="Text Box 4"/>
          <p:cNvSpPr txBox="1"/>
          <p:nvPr/>
        </p:nvSpPr>
        <p:spPr>
          <a:xfrm>
            <a:off x="2533650" y="1628775"/>
            <a:ext cx="819150" cy="45720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defRPr/>
            </a:pPr>
            <a:r>
              <a:rPr lang="en-US" sz="1100" b="1" dirty="0">
                <a:ea typeface="Calibri"/>
                <a:cs typeface="Times New Roman"/>
              </a:rPr>
              <a:t>Planning	</a:t>
            </a:r>
            <a:endParaRPr lang="en-US" sz="1100" dirty="0">
              <a:ea typeface="Calibri"/>
              <a:cs typeface="Times New Roman"/>
            </a:endParaRPr>
          </a:p>
        </p:txBody>
      </p:sp>
      <p:sp>
        <p:nvSpPr>
          <p:cNvPr id="67592" name="Text Box 5"/>
          <p:cNvSpPr txBox="1">
            <a:spLocks noChangeArrowheads="1"/>
          </p:cNvSpPr>
          <p:nvPr/>
        </p:nvSpPr>
        <p:spPr bwMode="auto">
          <a:xfrm>
            <a:off x="3505201" y="1619251"/>
            <a:ext cx="809625" cy="5048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Night Command</a:t>
            </a:r>
            <a:endParaRPr lang="en-US" altLang="en-US" sz="1100">
              <a:ea typeface="Calibri" panose="020F0502020204030204" pitchFamily="34" charset="0"/>
              <a:cs typeface="Times New Roman" panose="02020603050405020304" pitchFamily="18" charset="0"/>
            </a:endParaRPr>
          </a:p>
        </p:txBody>
      </p:sp>
      <p:sp>
        <p:nvSpPr>
          <p:cNvPr id="67593" name="Text Box 6"/>
          <p:cNvSpPr txBox="1">
            <a:spLocks noChangeArrowheads="1"/>
          </p:cNvSpPr>
          <p:nvPr/>
        </p:nvSpPr>
        <p:spPr bwMode="auto">
          <a:xfrm>
            <a:off x="4552950" y="1619251"/>
            <a:ext cx="704850" cy="4667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Crime Analysis</a:t>
            </a:r>
            <a:endParaRPr lang="en-US" altLang="en-US" sz="1100">
              <a:ea typeface="Calibri" panose="020F0502020204030204" pitchFamily="34" charset="0"/>
              <a:cs typeface="Times New Roman" panose="02020603050405020304" pitchFamily="18" charset="0"/>
            </a:endParaRPr>
          </a:p>
        </p:txBody>
      </p:sp>
      <p:sp>
        <p:nvSpPr>
          <p:cNvPr id="67594" name="Text Box 7"/>
          <p:cNvSpPr txBox="1">
            <a:spLocks noChangeArrowheads="1"/>
          </p:cNvSpPr>
          <p:nvPr/>
        </p:nvSpPr>
        <p:spPr bwMode="auto">
          <a:xfrm>
            <a:off x="6810375" y="1657351"/>
            <a:ext cx="990600" cy="4286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Professional Standards</a:t>
            </a:r>
            <a:endParaRPr lang="en-US" altLang="en-US" sz="1100">
              <a:ea typeface="Calibri" panose="020F0502020204030204" pitchFamily="34" charset="0"/>
              <a:cs typeface="Times New Roman" panose="02020603050405020304" pitchFamily="18" charset="0"/>
            </a:endParaRPr>
          </a:p>
        </p:txBody>
      </p:sp>
      <p:sp>
        <p:nvSpPr>
          <p:cNvPr id="67595" name="Text Box 8"/>
          <p:cNvSpPr txBox="1">
            <a:spLocks noChangeArrowheads="1"/>
          </p:cNvSpPr>
          <p:nvPr/>
        </p:nvSpPr>
        <p:spPr bwMode="auto">
          <a:xfrm>
            <a:off x="8086725" y="1628776"/>
            <a:ext cx="704850" cy="4286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Public Affairs</a:t>
            </a:r>
            <a:endParaRPr lang="en-US" altLang="en-US" sz="1100">
              <a:ea typeface="Calibri" panose="020F0502020204030204" pitchFamily="34" charset="0"/>
              <a:cs typeface="Times New Roman" panose="02020603050405020304" pitchFamily="18" charset="0"/>
            </a:endParaRPr>
          </a:p>
        </p:txBody>
      </p:sp>
      <p:sp>
        <p:nvSpPr>
          <p:cNvPr id="67596" name="Text Box 9"/>
          <p:cNvSpPr txBox="1">
            <a:spLocks noChangeArrowheads="1"/>
          </p:cNvSpPr>
          <p:nvPr/>
        </p:nvSpPr>
        <p:spPr bwMode="auto">
          <a:xfrm>
            <a:off x="9058275" y="1619251"/>
            <a:ext cx="704850" cy="4286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Legal Services</a:t>
            </a:r>
            <a:endParaRPr lang="en-US" altLang="en-US" sz="1100">
              <a:ea typeface="Calibri" panose="020F0502020204030204" pitchFamily="34" charset="0"/>
              <a:cs typeface="Times New Roman" panose="02020603050405020304" pitchFamily="18" charset="0"/>
            </a:endParaRPr>
          </a:p>
        </p:txBody>
      </p:sp>
      <p:cxnSp>
        <p:nvCxnSpPr>
          <p:cNvPr id="18" name="Straight Connector 17"/>
          <p:cNvCxnSpPr/>
          <p:nvPr/>
        </p:nvCxnSpPr>
        <p:spPr>
          <a:xfrm flipH="1">
            <a:off x="5962651" y="657226"/>
            <a:ext cx="9525" cy="23526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448176" y="1114425"/>
            <a:ext cx="153352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81700" y="1114425"/>
            <a:ext cx="19431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86200" y="1266825"/>
            <a:ext cx="0" cy="2286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09876" y="1495425"/>
            <a:ext cx="218122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809875" y="1495425"/>
            <a:ext cx="0" cy="1333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91100" y="1495426"/>
            <a:ext cx="0" cy="1238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86200" y="1495426"/>
            <a:ext cx="0" cy="1238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01050" y="1266825"/>
            <a:ext cx="0" cy="2286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200900" y="1495425"/>
            <a:ext cx="120015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01051" y="1495425"/>
            <a:ext cx="100012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00900" y="1495426"/>
            <a:ext cx="0" cy="1619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01050" y="1428750"/>
            <a:ext cx="0" cy="190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401175" y="1495425"/>
            <a:ext cx="0" cy="13335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 Box 27"/>
          <p:cNvSpPr txBox="1"/>
          <p:nvPr/>
        </p:nvSpPr>
        <p:spPr>
          <a:xfrm>
            <a:off x="7200900" y="2228851"/>
            <a:ext cx="838200"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Aft>
                <a:spcPts val="1000"/>
              </a:spcAft>
              <a:defRPr/>
            </a:pPr>
            <a:r>
              <a:rPr lang="en-US" sz="1100" b="1" dirty="0">
                <a:ea typeface="Calibri"/>
                <a:cs typeface="Times New Roman"/>
              </a:rPr>
              <a:t>IA</a:t>
            </a:r>
            <a:endParaRPr lang="en-US" sz="1100" dirty="0">
              <a:ea typeface="Calibri"/>
              <a:cs typeface="Times New Roman"/>
            </a:endParaRPr>
          </a:p>
        </p:txBody>
      </p:sp>
      <p:sp>
        <p:nvSpPr>
          <p:cNvPr id="67612" name="Text Box 28"/>
          <p:cNvSpPr txBox="1">
            <a:spLocks noChangeArrowheads="1"/>
          </p:cNvSpPr>
          <p:nvPr/>
        </p:nvSpPr>
        <p:spPr bwMode="auto">
          <a:xfrm>
            <a:off x="7200900" y="2657476"/>
            <a:ext cx="933450" cy="2762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Inspections</a:t>
            </a:r>
            <a:endParaRPr lang="en-US" altLang="en-US" sz="1100">
              <a:ea typeface="Calibri" panose="020F0502020204030204" pitchFamily="34" charset="0"/>
              <a:cs typeface="Times New Roman" panose="02020603050405020304" pitchFamily="18" charset="0"/>
            </a:endParaRPr>
          </a:p>
        </p:txBody>
      </p:sp>
      <p:cxnSp>
        <p:nvCxnSpPr>
          <p:cNvPr id="34" name="Straight Connector 33"/>
          <p:cNvCxnSpPr/>
          <p:nvPr/>
        </p:nvCxnSpPr>
        <p:spPr>
          <a:xfrm>
            <a:off x="7105650" y="2085975"/>
            <a:ext cx="0" cy="7239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05650" y="2390775"/>
            <a:ext cx="9525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05650" y="2809875"/>
            <a:ext cx="9525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505200" y="3000376"/>
            <a:ext cx="2476500" cy="95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62651" y="3009900"/>
            <a:ext cx="3800475"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9" name="Text Box 34"/>
          <p:cNvSpPr txBox="1"/>
          <p:nvPr/>
        </p:nvSpPr>
        <p:spPr>
          <a:xfrm>
            <a:off x="6638926" y="3162301"/>
            <a:ext cx="1495425" cy="295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Aft>
                <a:spcPts val="1000"/>
              </a:spcAft>
              <a:defRPr/>
            </a:pPr>
            <a:r>
              <a:rPr lang="en-US" sz="1100" b="1" dirty="0">
                <a:solidFill>
                  <a:srgbClr val="FF0000"/>
                </a:solidFill>
                <a:ea typeface="Calibri"/>
                <a:cs typeface="Times New Roman"/>
              </a:rPr>
              <a:t>Investigative Ops</a:t>
            </a:r>
            <a:endParaRPr lang="en-US" sz="1100" dirty="0">
              <a:ea typeface="Calibri"/>
              <a:cs typeface="Times New Roman"/>
            </a:endParaRPr>
          </a:p>
        </p:txBody>
      </p:sp>
      <p:sp>
        <p:nvSpPr>
          <p:cNvPr id="67619" name="Text Box 35"/>
          <p:cNvSpPr txBox="1">
            <a:spLocks noChangeArrowheads="1"/>
          </p:cNvSpPr>
          <p:nvPr/>
        </p:nvSpPr>
        <p:spPr bwMode="auto">
          <a:xfrm>
            <a:off x="2819401" y="3162301"/>
            <a:ext cx="1495425" cy="29527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solidFill>
                  <a:srgbClr val="FF0000"/>
                </a:solidFill>
                <a:ea typeface="Calibri" panose="020F0502020204030204" pitchFamily="34" charset="0"/>
                <a:cs typeface="Times New Roman" panose="02020603050405020304" pitchFamily="18" charset="0"/>
              </a:rPr>
              <a:t>Strategic Operations</a:t>
            </a:r>
            <a:endParaRPr lang="en-US" altLang="en-US" sz="1100">
              <a:ea typeface="Calibri" panose="020F0502020204030204" pitchFamily="34" charset="0"/>
              <a:cs typeface="Times New Roman" panose="02020603050405020304" pitchFamily="18" charset="0"/>
            </a:endParaRPr>
          </a:p>
        </p:txBody>
      </p:sp>
      <p:sp>
        <p:nvSpPr>
          <p:cNvPr id="67620" name="Text Box 36"/>
          <p:cNvSpPr txBox="1">
            <a:spLocks noChangeArrowheads="1"/>
          </p:cNvSpPr>
          <p:nvPr/>
        </p:nvSpPr>
        <p:spPr bwMode="auto">
          <a:xfrm>
            <a:off x="9134476" y="3162301"/>
            <a:ext cx="1495425" cy="29527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solidFill>
                  <a:srgbClr val="FF0000"/>
                </a:solidFill>
                <a:ea typeface="Calibri" panose="020F0502020204030204" pitchFamily="34" charset="0"/>
                <a:cs typeface="Times New Roman" panose="02020603050405020304" pitchFamily="18" charset="0"/>
              </a:rPr>
              <a:t>Field Operations</a:t>
            </a:r>
            <a:endParaRPr lang="en-US" altLang="en-US" sz="1100">
              <a:ea typeface="Calibri" panose="020F0502020204030204" pitchFamily="34" charset="0"/>
              <a:cs typeface="Times New Roman" panose="02020603050405020304" pitchFamily="18" charset="0"/>
            </a:endParaRPr>
          </a:p>
        </p:txBody>
      </p:sp>
      <p:sp>
        <p:nvSpPr>
          <p:cNvPr id="42" name="Text Box 37"/>
          <p:cNvSpPr txBox="1"/>
          <p:nvPr/>
        </p:nvSpPr>
        <p:spPr>
          <a:xfrm>
            <a:off x="1828801" y="3695701"/>
            <a:ext cx="1095375" cy="5048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a:lstStyle/>
          <a:p>
            <a:pPr>
              <a:lnSpc>
                <a:spcPct val="115000"/>
              </a:lnSpc>
              <a:spcAft>
                <a:spcPts val="1000"/>
              </a:spcAft>
              <a:defRPr/>
            </a:pPr>
            <a:r>
              <a:rPr lang="en-US" sz="1100" b="1" dirty="0">
                <a:ea typeface="Calibri"/>
                <a:cs typeface="Times New Roman"/>
              </a:rPr>
              <a:t>Emergency Response Unit</a:t>
            </a:r>
            <a:endParaRPr lang="en-US" sz="1100" dirty="0">
              <a:ea typeface="Calibri"/>
              <a:cs typeface="Times New Roman"/>
            </a:endParaRPr>
          </a:p>
        </p:txBody>
      </p:sp>
      <p:sp>
        <p:nvSpPr>
          <p:cNvPr id="67622" name="Text Box 38"/>
          <p:cNvSpPr txBox="1">
            <a:spLocks noChangeArrowheads="1"/>
          </p:cNvSpPr>
          <p:nvPr/>
        </p:nvSpPr>
        <p:spPr bwMode="auto">
          <a:xfrm>
            <a:off x="1914525" y="4343400"/>
            <a:ext cx="1009650" cy="2857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Crime Intell</a:t>
            </a:r>
            <a:endParaRPr lang="en-US" altLang="en-US" sz="1100">
              <a:ea typeface="Calibri" panose="020F0502020204030204" pitchFamily="34" charset="0"/>
              <a:cs typeface="Times New Roman" panose="02020603050405020304" pitchFamily="18" charset="0"/>
            </a:endParaRPr>
          </a:p>
        </p:txBody>
      </p:sp>
      <p:sp>
        <p:nvSpPr>
          <p:cNvPr id="67623" name="Text Box 39"/>
          <p:cNvSpPr txBox="1">
            <a:spLocks noChangeArrowheads="1"/>
          </p:cNvSpPr>
          <p:nvPr/>
        </p:nvSpPr>
        <p:spPr bwMode="auto">
          <a:xfrm>
            <a:off x="1914525" y="4781550"/>
            <a:ext cx="1009650" cy="2667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Special Ops</a:t>
            </a:r>
            <a:endParaRPr lang="en-US" altLang="en-US" sz="1100">
              <a:ea typeface="Calibri" panose="020F0502020204030204" pitchFamily="34" charset="0"/>
              <a:cs typeface="Times New Roman" panose="02020603050405020304" pitchFamily="18" charset="0"/>
            </a:endParaRPr>
          </a:p>
        </p:txBody>
      </p:sp>
      <p:sp>
        <p:nvSpPr>
          <p:cNvPr id="67624" name="Text Box 40"/>
          <p:cNvSpPr txBox="1">
            <a:spLocks noChangeArrowheads="1"/>
          </p:cNvSpPr>
          <p:nvPr/>
        </p:nvSpPr>
        <p:spPr bwMode="auto">
          <a:xfrm>
            <a:off x="1914525" y="5210176"/>
            <a:ext cx="1009650" cy="2762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Tactical Ops </a:t>
            </a:r>
            <a:endParaRPr lang="en-US" altLang="en-US" sz="1100">
              <a:ea typeface="Calibri" panose="020F0502020204030204" pitchFamily="34" charset="0"/>
              <a:cs typeface="Times New Roman" panose="02020603050405020304" pitchFamily="18" charset="0"/>
            </a:endParaRPr>
          </a:p>
        </p:txBody>
      </p:sp>
      <p:sp>
        <p:nvSpPr>
          <p:cNvPr id="67625" name="Text Box 41"/>
          <p:cNvSpPr txBox="1">
            <a:spLocks noChangeArrowheads="1"/>
          </p:cNvSpPr>
          <p:nvPr/>
        </p:nvSpPr>
        <p:spPr bwMode="auto">
          <a:xfrm>
            <a:off x="1914525" y="5629276"/>
            <a:ext cx="1009650" cy="44767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Emergency Comm/Mgt.</a:t>
            </a:r>
            <a:endParaRPr lang="en-US" altLang="en-US" sz="1100">
              <a:ea typeface="Calibri" panose="020F0502020204030204" pitchFamily="34" charset="0"/>
              <a:cs typeface="Times New Roman" panose="02020603050405020304" pitchFamily="18" charset="0"/>
            </a:endParaRPr>
          </a:p>
        </p:txBody>
      </p:sp>
      <p:sp>
        <p:nvSpPr>
          <p:cNvPr id="67626" name="Text Box 43"/>
          <p:cNvSpPr txBox="1">
            <a:spLocks noChangeArrowheads="1"/>
          </p:cNvSpPr>
          <p:nvPr/>
        </p:nvSpPr>
        <p:spPr bwMode="auto">
          <a:xfrm>
            <a:off x="1914525" y="6210301"/>
            <a:ext cx="1009650" cy="25717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Canine Unit </a:t>
            </a:r>
            <a:endParaRPr lang="en-US" altLang="en-US" sz="1100">
              <a:ea typeface="Calibri" panose="020F0502020204030204" pitchFamily="34" charset="0"/>
              <a:cs typeface="Times New Roman" panose="02020603050405020304" pitchFamily="18" charset="0"/>
            </a:endParaRPr>
          </a:p>
        </p:txBody>
      </p:sp>
      <p:sp>
        <p:nvSpPr>
          <p:cNvPr id="67627" name="Text Box 44"/>
          <p:cNvSpPr txBox="1">
            <a:spLocks noChangeArrowheads="1"/>
          </p:cNvSpPr>
          <p:nvPr/>
        </p:nvSpPr>
        <p:spPr bwMode="auto">
          <a:xfrm>
            <a:off x="3095625" y="3695701"/>
            <a:ext cx="1028700" cy="5048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Professional Development </a:t>
            </a:r>
            <a:endParaRPr lang="en-US" altLang="en-US" sz="1100">
              <a:ea typeface="Calibri" panose="020F0502020204030204" pitchFamily="34" charset="0"/>
              <a:cs typeface="Times New Roman" panose="02020603050405020304" pitchFamily="18" charset="0"/>
            </a:endParaRPr>
          </a:p>
        </p:txBody>
      </p:sp>
      <p:sp>
        <p:nvSpPr>
          <p:cNvPr id="67628" name="Text Box 45"/>
          <p:cNvSpPr txBox="1">
            <a:spLocks noChangeArrowheads="1"/>
          </p:cNvSpPr>
          <p:nvPr/>
        </p:nvSpPr>
        <p:spPr bwMode="auto">
          <a:xfrm>
            <a:off x="3095625" y="4333875"/>
            <a:ext cx="1028700" cy="3048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Psych Services</a:t>
            </a:r>
            <a:endParaRPr lang="en-US" altLang="en-US" sz="1100">
              <a:ea typeface="Calibri" panose="020F0502020204030204" pitchFamily="34" charset="0"/>
              <a:cs typeface="Times New Roman" panose="02020603050405020304" pitchFamily="18" charset="0"/>
            </a:endParaRPr>
          </a:p>
        </p:txBody>
      </p:sp>
      <p:sp>
        <p:nvSpPr>
          <p:cNvPr id="67629" name="Text Box 46"/>
          <p:cNvSpPr txBox="1">
            <a:spLocks noChangeArrowheads="1"/>
          </p:cNvSpPr>
          <p:nvPr/>
        </p:nvSpPr>
        <p:spPr bwMode="auto">
          <a:xfrm>
            <a:off x="3095625" y="4800600"/>
            <a:ext cx="1028700" cy="2476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Training</a:t>
            </a:r>
            <a:endParaRPr lang="en-US" altLang="en-US" sz="1100">
              <a:ea typeface="Calibri" panose="020F0502020204030204" pitchFamily="34" charset="0"/>
              <a:cs typeface="Times New Roman" panose="02020603050405020304" pitchFamily="18" charset="0"/>
            </a:endParaRPr>
          </a:p>
        </p:txBody>
      </p:sp>
      <p:sp>
        <p:nvSpPr>
          <p:cNvPr id="67630" name="Text Box 47"/>
          <p:cNvSpPr txBox="1">
            <a:spLocks noChangeArrowheads="1"/>
          </p:cNvSpPr>
          <p:nvPr/>
        </p:nvSpPr>
        <p:spPr bwMode="auto">
          <a:xfrm>
            <a:off x="3114676" y="5162551"/>
            <a:ext cx="962025" cy="4667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Employee Services</a:t>
            </a:r>
            <a:endParaRPr lang="en-US" altLang="en-US" sz="1100">
              <a:ea typeface="Calibri" panose="020F0502020204030204" pitchFamily="34" charset="0"/>
              <a:cs typeface="Times New Roman" panose="02020603050405020304" pitchFamily="18" charset="0"/>
            </a:endParaRPr>
          </a:p>
        </p:txBody>
      </p:sp>
      <p:sp>
        <p:nvSpPr>
          <p:cNvPr id="67631" name="Text Box 48"/>
          <p:cNvSpPr txBox="1">
            <a:spLocks noChangeArrowheads="1"/>
          </p:cNvSpPr>
          <p:nvPr/>
        </p:nvSpPr>
        <p:spPr bwMode="auto">
          <a:xfrm>
            <a:off x="4314825" y="3714750"/>
            <a:ext cx="1047750" cy="4381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dirty="0">
                <a:ea typeface="Calibri" panose="020F0502020204030204" pitchFamily="34" charset="0"/>
                <a:cs typeface="Times New Roman" panose="02020603050405020304" pitchFamily="18" charset="0"/>
              </a:rPr>
              <a:t>Staff Services Command</a:t>
            </a:r>
            <a:endParaRPr lang="en-US" altLang="en-US" sz="1100" dirty="0">
              <a:ea typeface="Calibri" panose="020F0502020204030204" pitchFamily="34" charset="0"/>
              <a:cs typeface="Times New Roman" panose="02020603050405020304" pitchFamily="18" charset="0"/>
            </a:endParaRPr>
          </a:p>
        </p:txBody>
      </p:sp>
      <p:sp>
        <p:nvSpPr>
          <p:cNvPr id="67632" name="Text Box 49"/>
          <p:cNvSpPr txBox="1">
            <a:spLocks noChangeArrowheads="1"/>
          </p:cNvSpPr>
          <p:nvPr/>
        </p:nvSpPr>
        <p:spPr bwMode="auto">
          <a:xfrm>
            <a:off x="4381501" y="4267200"/>
            <a:ext cx="981075" cy="3619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Jail</a:t>
            </a:r>
            <a:endParaRPr lang="en-US" altLang="en-US" sz="1100">
              <a:ea typeface="Calibri" panose="020F0502020204030204" pitchFamily="34" charset="0"/>
              <a:cs typeface="Times New Roman" panose="02020603050405020304" pitchFamily="18" charset="0"/>
            </a:endParaRPr>
          </a:p>
        </p:txBody>
      </p:sp>
      <p:sp>
        <p:nvSpPr>
          <p:cNvPr id="67633" name="Text Box 50"/>
          <p:cNvSpPr txBox="1">
            <a:spLocks noChangeArrowheads="1"/>
          </p:cNvSpPr>
          <p:nvPr/>
        </p:nvSpPr>
        <p:spPr bwMode="auto">
          <a:xfrm>
            <a:off x="4381501" y="4733925"/>
            <a:ext cx="981075" cy="3619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Records</a:t>
            </a:r>
            <a:endParaRPr lang="en-US" altLang="en-US" sz="1100">
              <a:ea typeface="Calibri" panose="020F0502020204030204" pitchFamily="34" charset="0"/>
              <a:cs typeface="Times New Roman" panose="02020603050405020304" pitchFamily="18" charset="0"/>
            </a:endParaRPr>
          </a:p>
        </p:txBody>
      </p:sp>
      <p:sp>
        <p:nvSpPr>
          <p:cNvPr id="67634" name="Text Box 51"/>
          <p:cNvSpPr txBox="1">
            <a:spLocks noChangeArrowheads="1"/>
          </p:cNvSpPr>
          <p:nvPr/>
        </p:nvSpPr>
        <p:spPr bwMode="auto">
          <a:xfrm>
            <a:off x="4381501" y="5210175"/>
            <a:ext cx="981075" cy="4762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Technology Services</a:t>
            </a:r>
            <a:endParaRPr lang="en-US" altLang="en-US" sz="1100">
              <a:ea typeface="Calibri" panose="020F0502020204030204" pitchFamily="34" charset="0"/>
              <a:cs typeface="Times New Roman" panose="02020603050405020304" pitchFamily="18" charset="0"/>
            </a:endParaRPr>
          </a:p>
        </p:txBody>
      </p:sp>
      <p:sp>
        <p:nvSpPr>
          <p:cNvPr id="67635" name="Text Box 52"/>
          <p:cNvSpPr txBox="1">
            <a:spLocks noChangeArrowheads="1"/>
          </p:cNvSpPr>
          <p:nvPr/>
        </p:nvSpPr>
        <p:spPr bwMode="auto">
          <a:xfrm>
            <a:off x="5705476" y="3695701"/>
            <a:ext cx="1000125" cy="5048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Special Investigation</a:t>
            </a:r>
            <a:endParaRPr lang="en-US" altLang="en-US" sz="1100">
              <a:ea typeface="Calibri" panose="020F0502020204030204" pitchFamily="34" charset="0"/>
              <a:cs typeface="Times New Roman" panose="02020603050405020304" pitchFamily="18" charset="0"/>
            </a:endParaRPr>
          </a:p>
        </p:txBody>
      </p:sp>
      <p:sp>
        <p:nvSpPr>
          <p:cNvPr id="67636" name="Text Box 53"/>
          <p:cNvSpPr txBox="1">
            <a:spLocks noChangeArrowheads="1"/>
          </p:cNvSpPr>
          <p:nvPr/>
        </p:nvSpPr>
        <p:spPr bwMode="auto">
          <a:xfrm>
            <a:off x="9505951" y="3733800"/>
            <a:ext cx="1000125" cy="3619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Patrol</a:t>
            </a:r>
            <a:endParaRPr lang="en-US" altLang="en-US" sz="1100">
              <a:ea typeface="Calibri" panose="020F0502020204030204" pitchFamily="34" charset="0"/>
              <a:cs typeface="Times New Roman" panose="02020603050405020304" pitchFamily="18" charset="0"/>
            </a:endParaRPr>
          </a:p>
        </p:txBody>
      </p:sp>
      <p:sp>
        <p:nvSpPr>
          <p:cNvPr id="67637" name="Text Box 54"/>
          <p:cNvSpPr txBox="1">
            <a:spLocks noChangeArrowheads="1"/>
          </p:cNvSpPr>
          <p:nvPr/>
        </p:nvSpPr>
        <p:spPr bwMode="auto">
          <a:xfrm>
            <a:off x="9505951" y="4248150"/>
            <a:ext cx="1000125" cy="5334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Traffic Enforcement</a:t>
            </a:r>
            <a:endParaRPr lang="en-US" altLang="en-US" sz="1100">
              <a:ea typeface="Calibri" panose="020F0502020204030204" pitchFamily="34" charset="0"/>
              <a:cs typeface="Times New Roman" panose="02020603050405020304" pitchFamily="18" charset="0"/>
            </a:endParaRPr>
          </a:p>
        </p:txBody>
      </p:sp>
      <p:sp>
        <p:nvSpPr>
          <p:cNvPr id="67638" name="Text Box 55"/>
          <p:cNvSpPr txBox="1">
            <a:spLocks noChangeArrowheads="1"/>
          </p:cNvSpPr>
          <p:nvPr/>
        </p:nvSpPr>
        <p:spPr bwMode="auto">
          <a:xfrm>
            <a:off x="9505951" y="4962526"/>
            <a:ext cx="1000125" cy="44767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Mental Health</a:t>
            </a:r>
            <a:endParaRPr lang="en-US" altLang="en-US" sz="1100">
              <a:ea typeface="Calibri" panose="020F0502020204030204" pitchFamily="34" charset="0"/>
              <a:cs typeface="Times New Roman" panose="02020603050405020304" pitchFamily="18" charset="0"/>
            </a:endParaRPr>
          </a:p>
        </p:txBody>
      </p:sp>
      <p:sp>
        <p:nvSpPr>
          <p:cNvPr id="67639" name="Text Box 56"/>
          <p:cNvSpPr txBox="1">
            <a:spLocks noChangeArrowheads="1"/>
          </p:cNvSpPr>
          <p:nvPr/>
        </p:nvSpPr>
        <p:spPr bwMode="auto">
          <a:xfrm>
            <a:off x="6819901" y="3695701"/>
            <a:ext cx="981075" cy="5048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Criminal Investigation</a:t>
            </a:r>
            <a:endParaRPr lang="en-US" altLang="en-US" sz="1100">
              <a:ea typeface="Calibri" panose="020F0502020204030204" pitchFamily="34" charset="0"/>
              <a:cs typeface="Times New Roman" panose="02020603050405020304" pitchFamily="18" charset="0"/>
            </a:endParaRPr>
          </a:p>
        </p:txBody>
      </p:sp>
      <p:sp>
        <p:nvSpPr>
          <p:cNvPr id="67640" name="Text Box 57"/>
          <p:cNvSpPr txBox="1">
            <a:spLocks noChangeArrowheads="1"/>
          </p:cNvSpPr>
          <p:nvPr/>
        </p:nvSpPr>
        <p:spPr bwMode="auto">
          <a:xfrm>
            <a:off x="8086726" y="3695700"/>
            <a:ext cx="809625" cy="5143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Forensic Services</a:t>
            </a:r>
            <a:endParaRPr lang="en-US" altLang="en-US" sz="1100">
              <a:ea typeface="Calibri" panose="020F0502020204030204" pitchFamily="34" charset="0"/>
              <a:cs typeface="Times New Roman" panose="02020603050405020304" pitchFamily="18" charset="0"/>
            </a:endParaRPr>
          </a:p>
        </p:txBody>
      </p:sp>
      <p:sp>
        <p:nvSpPr>
          <p:cNvPr id="67641" name="Text Box 58"/>
          <p:cNvSpPr txBox="1">
            <a:spLocks noChangeArrowheads="1"/>
          </p:cNvSpPr>
          <p:nvPr/>
        </p:nvSpPr>
        <p:spPr bwMode="auto">
          <a:xfrm>
            <a:off x="5705475" y="4400551"/>
            <a:ext cx="933450" cy="2381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Auto Theft</a:t>
            </a:r>
            <a:endParaRPr lang="en-US" altLang="en-US" sz="1100">
              <a:ea typeface="Calibri" panose="020F0502020204030204" pitchFamily="34" charset="0"/>
              <a:cs typeface="Times New Roman" panose="02020603050405020304" pitchFamily="18" charset="0"/>
            </a:endParaRPr>
          </a:p>
        </p:txBody>
      </p:sp>
      <p:sp>
        <p:nvSpPr>
          <p:cNvPr id="67642" name="Text Box 59"/>
          <p:cNvSpPr txBox="1">
            <a:spLocks noChangeArrowheads="1"/>
          </p:cNvSpPr>
          <p:nvPr/>
        </p:nvSpPr>
        <p:spPr bwMode="auto">
          <a:xfrm>
            <a:off x="5705475" y="4895850"/>
            <a:ext cx="933450" cy="2667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Gang</a:t>
            </a:r>
            <a:endParaRPr lang="en-US" altLang="en-US" sz="1100">
              <a:ea typeface="Calibri" panose="020F0502020204030204" pitchFamily="34" charset="0"/>
              <a:cs typeface="Times New Roman" panose="02020603050405020304" pitchFamily="18" charset="0"/>
            </a:endParaRPr>
          </a:p>
        </p:txBody>
      </p:sp>
      <p:sp>
        <p:nvSpPr>
          <p:cNvPr id="67643" name="Text Box 60"/>
          <p:cNvSpPr txBox="1">
            <a:spLocks noChangeArrowheads="1"/>
          </p:cNvSpPr>
          <p:nvPr/>
        </p:nvSpPr>
        <p:spPr bwMode="auto">
          <a:xfrm>
            <a:off x="5705475" y="5410201"/>
            <a:ext cx="933450" cy="2762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Narcotics</a:t>
            </a:r>
            <a:endParaRPr lang="en-US" altLang="en-US" sz="1100">
              <a:ea typeface="Calibri" panose="020F0502020204030204" pitchFamily="34" charset="0"/>
              <a:cs typeface="Times New Roman" panose="02020603050405020304" pitchFamily="18" charset="0"/>
            </a:endParaRPr>
          </a:p>
        </p:txBody>
      </p:sp>
      <p:sp>
        <p:nvSpPr>
          <p:cNvPr id="67644" name="Text Box 61"/>
          <p:cNvSpPr txBox="1">
            <a:spLocks noChangeArrowheads="1"/>
          </p:cNvSpPr>
          <p:nvPr/>
        </p:nvSpPr>
        <p:spPr bwMode="auto">
          <a:xfrm>
            <a:off x="5705475" y="5857876"/>
            <a:ext cx="933450" cy="4286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Vehicular Crime</a:t>
            </a:r>
            <a:endParaRPr lang="en-US" altLang="en-US" sz="1100">
              <a:ea typeface="Calibri" panose="020F0502020204030204" pitchFamily="34" charset="0"/>
              <a:cs typeface="Times New Roman" panose="02020603050405020304" pitchFamily="18" charset="0"/>
            </a:endParaRPr>
          </a:p>
        </p:txBody>
      </p:sp>
      <p:sp>
        <p:nvSpPr>
          <p:cNvPr id="67645" name="Text Box 62"/>
          <p:cNvSpPr txBox="1">
            <a:spLocks noChangeArrowheads="1"/>
          </p:cNvSpPr>
          <p:nvPr/>
        </p:nvSpPr>
        <p:spPr bwMode="auto">
          <a:xfrm>
            <a:off x="5705475" y="6467476"/>
            <a:ext cx="1162050" cy="25717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Vice/Sp. Crimes</a:t>
            </a:r>
            <a:endParaRPr lang="en-US" altLang="en-US" sz="1100">
              <a:ea typeface="Calibri" panose="020F0502020204030204" pitchFamily="34" charset="0"/>
              <a:cs typeface="Times New Roman" panose="02020603050405020304" pitchFamily="18" charset="0"/>
            </a:endParaRPr>
          </a:p>
        </p:txBody>
      </p:sp>
      <p:sp>
        <p:nvSpPr>
          <p:cNvPr id="67646" name="Text Box 64"/>
          <p:cNvSpPr txBox="1">
            <a:spLocks noChangeArrowheads="1"/>
          </p:cNvSpPr>
          <p:nvPr/>
        </p:nvSpPr>
        <p:spPr bwMode="auto">
          <a:xfrm>
            <a:off x="7972425" y="4371975"/>
            <a:ext cx="1085850" cy="2667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Crime Lab</a:t>
            </a:r>
            <a:endParaRPr lang="en-US" altLang="en-US" sz="1100">
              <a:ea typeface="Calibri" panose="020F0502020204030204" pitchFamily="34" charset="0"/>
              <a:cs typeface="Times New Roman" panose="02020603050405020304" pitchFamily="18" charset="0"/>
            </a:endParaRPr>
          </a:p>
        </p:txBody>
      </p:sp>
      <p:sp>
        <p:nvSpPr>
          <p:cNvPr id="67647" name="Text Box 65"/>
          <p:cNvSpPr txBox="1">
            <a:spLocks noChangeArrowheads="1"/>
          </p:cNvSpPr>
          <p:nvPr/>
        </p:nvSpPr>
        <p:spPr bwMode="auto">
          <a:xfrm>
            <a:off x="7972425" y="4876800"/>
            <a:ext cx="1085850" cy="2857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Identification</a:t>
            </a:r>
            <a:endParaRPr lang="en-US" altLang="en-US" sz="1100">
              <a:ea typeface="Calibri" panose="020F0502020204030204" pitchFamily="34" charset="0"/>
              <a:cs typeface="Times New Roman" panose="02020603050405020304" pitchFamily="18" charset="0"/>
            </a:endParaRPr>
          </a:p>
        </p:txBody>
      </p:sp>
      <p:sp>
        <p:nvSpPr>
          <p:cNvPr id="67648" name="Text Box 66"/>
          <p:cNvSpPr txBox="1">
            <a:spLocks noChangeArrowheads="1"/>
          </p:cNvSpPr>
          <p:nvPr/>
        </p:nvSpPr>
        <p:spPr bwMode="auto">
          <a:xfrm>
            <a:off x="7972425" y="5410201"/>
            <a:ext cx="1085850" cy="2762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Property</a:t>
            </a:r>
            <a:endParaRPr lang="en-US" altLang="en-US" sz="1100">
              <a:ea typeface="Calibri" panose="020F0502020204030204" pitchFamily="34" charset="0"/>
              <a:cs typeface="Times New Roman" panose="02020603050405020304" pitchFamily="18" charset="0"/>
            </a:endParaRPr>
          </a:p>
        </p:txBody>
      </p:sp>
      <p:sp>
        <p:nvSpPr>
          <p:cNvPr id="67649" name="Text Box 67"/>
          <p:cNvSpPr txBox="1">
            <a:spLocks noChangeArrowheads="1"/>
          </p:cNvSpPr>
          <p:nvPr/>
        </p:nvSpPr>
        <p:spPr bwMode="auto">
          <a:xfrm>
            <a:off x="6819901" y="4371975"/>
            <a:ext cx="981075" cy="2667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Homicide</a:t>
            </a:r>
            <a:endParaRPr lang="en-US" altLang="en-US" sz="1100">
              <a:ea typeface="Calibri" panose="020F0502020204030204" pitchFamily="34" charset="0"/>
              <a:cs typeface="Times New Roman" panose="02020603050405020304" pitchFamily="18" charset="0"/>
            </a:endParaRPr>
          </a:p>
        </p:txBody>
      </p:sp>
      <p:sp>
        <p:nvSpPr>
          <p:cNvPr id="67650" name="Text Box 68"/>
          <p:cNvSpPr txBox="1">
            <a:spLocks noChangeArrowheads="1"/>
          </p:cNvSpPr>
          <p:nvPr/>
        </p:nvSpPr>
        <p:spPr bwMode="auto">
          <a:xfrm>
            <a:off x="6867526" y="4895850"/>
            <a:ext cx="1000125" cy="26670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Burglar Theft</a:t>
            </a:r>
            <a:endParaRPr lang="en-US" altLang="en-US" sz="1100">
              <a:ea typeface="Calibri" panose="020F0502020204030204" pitchFamily="34" charset="0"/>
              <a:cs typeface="Times New Roman" panose="02020603050405020304" pitchFamily="18" charset="0"/>
            </a:endParaRPr>
          </a:p>
        </p:txBody>
      </p:sp>
      <p:sp>
        <p:nvSpPr>
          <p:cNvPr id="67651" name="Text Box 69"/>
          <p:cNvSpPr txBox="1">
            <a:spLocks noChangeArrowheads="1"/>
          </p:cNvSpPr>
          <p:nvPr/>
        </p:nvSpPr>
        <p:spPr bwMode="auto">
          <a:xfrm>
            <a:off x="7000875" y="5410201"/>
            <a:ext cx="800100" cy="276225"/>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Juvenile </a:t>
            </a:r>
            <a:endParaRPr lang="en-US" altLang="en-US" sz="1100">
              <a:ea typeface="Calibri" panose="020F0502020204030204" pitchFamily="34" charset="0"/>
              <a:cs typeface="Times New Roman" panose="02020603050405020304" pitchFamily="18" charset="0"/>
            </a:endParaRPr>
          </a:p>
        </p:txBody>
      </p:sp>
      <p:sp>
        <p:nvSpPr>
          <p:cNvPr id="67652" name="Text Box 70"/>
          <p:cNvSpPr txBox="1">
            <a:spLocks noChangeArrowheads="1"/>
          </p:cNvSpPr>
          <p:nvPr/>
        </p:nvSpPr>
        <p:spPr bwMode="auto">
          <a:xfrm>
            <a:off x="7029450" y="5924550"/>
            <a:ext cx="833438" cy="285750"/>
          </a:xfrm>
          <a:prstGeom prst="rect">
            <a:avLst/>
          </a:prstGeom>
          <a:solidFill>
            <a:srgbClr val="FFFFFF"/>
          </a:solidFill>
          <a:ln w="6350">
            <a:solidFill>
              <a:srgbClr val="000000"/>
            </a:solidFill>
            <a:miter lim="800000"/>
            <a:headEnd/>
            <a:tailEnd/>
          </a:ln>
        </p:spPr>
        <p:txBody>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15000"/>
              </a:lnSpc>
              <a:spcBef>
                <a:spcPct val="0"/>
              </a:spcBef>
              <a:spcAft>
                <a:spcPts val="1000"/>
              </a:spcAft>
              <a:buNone/>
            </a:pPr>
            <a:r>
              <a:rPr lang="en-US" altLang="en-US" sz="1100" b="1">
                <a:ea typeface="Calibri" panose="020F0502020204030204" pitchFamily="34" charset="0"/>
                <a:cs typeface="Times New Roman" panose="02020603050405020304" pitchFamily="18" charset="0"/>
              </a:rPr>
              <a:t>Robbery</a:t>
            </a:r>
            <a:endParaRPr lang="en-US" altLang="en-US" sz="1100">
              <a:ea typeface="Calibri" panose="020F0502020204030204" pitchFamily="34" charset="0"/>
              <a:cs typeface="Times New Roman" panose="02020603050405020304" pitchFamily="18" charset="0"/>
            </a:endParaRPr>
          </a:p>
        </p:txBody>
      </p:sp>
      <p:cxnSp>
        <p:nvCxnSpPr>
          <p:cNvPr id="75" name="Straight Connector 74"/>
          <p:cNvCxnSpPr/>
          <p:nvPr/>
        </p:nvCxnSpPr>
        <p:spPr>
          <a:xfrm>
            <a:off x="9763125" y="3009900"/>
            <a:ext cx="0" cy="152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7334250" y="3009900"/>
            <a:ext cx="0" cy="152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505200" y="3009900"/>
            <a:ext cx="0" cy="152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438525" y="3457575"/>
            <a:ext cx="0" cy="1524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2400301" y="3609975"/>
            <a:ext cx="103822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38525" y="3609975"/>
            <a:ext cx="13716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400300" y="3609976"/>
            <a:ext cx="0" cy="857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438525" y="3609976"/>
            <a:ext cx="0" cy="857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810125" y="3609976"/>
            <a:ext cx="0" cy="1047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400300" y="4210050"/>
            <a:ext cx="0" cy="1333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400300" y="4638676"/>
            <a:ext cx="0" cy="1428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400300" y="5048251"/>
            <a:ext cx="0" cy="1619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400300" y="5486401"/>
            <a:ext cx="0" cy="1428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400300" y="6076950"/>
            <a:ext cx="0" cy="1333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581400" y="4200525"/>
            <a:ext cx="0" cy="1333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581400" y="4629150"/>
            <a:ext cx="0" cy="171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581400" y="5048250"/>
            <a:ext cx="0" cy="1143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10125" y="4152900"/>
            <a:ext cx="0" cy="1143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810125" y="4638675"/>
            <a:ext cx="0" cy="952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810125" y="5095875"/>
            <a:ext cx="0" cy="1143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162675" y="4210050"/>
            <a:ext cx="0" cy="1905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162675" y="4638676"/>
            <a:ext cx="0" cy="2571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162675" y="5162550"/>
            <a:ext cx="0" cy="2476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162675" y="5686425"/>
            <a:ext cx="0" cy="171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162675" y="6286501"/>
            <a:ext cx="0" cy="1809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162675" y="6724650"/>
            <a:ext cx="0" cy="171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7334250" y="4200525"/>
            <a:ext cx="0" cy="1714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334250" y="4638676"/>
            <a:ext cx="0" cy="2571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334250" y="5162550"/>
            <a:ext cx="0" cy="2476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7334250" y="5686426"/>
            <a:ext cx="0" cy="2381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496300" y="4210051"/>
            <a:ext cx="0" cy="1619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496300" y="4638675"/>
            <a:ext cx="0" cy="2476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496300" y="5162550"/>
            <a:ext cx="0" cy="2476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9982200" y="4095751"/>
            <a:ext cx="0" cy="1619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0039350" y="4781551"/>
            <a:ext cx="0" cy="1809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7381875" y="3457576"/>
            <a:ext cx="0" cy="1047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162675" y="3562350"/>
            <a:ext cx="121920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381876" y="3562350"/>
            <a:ext cx="1114425"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496300" y="3562350"/>
            <a:ext cx="0" cy="1333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381875" y="3562351"/>
            <a:ext cx="0" cy="1428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162675" y="3562351"/>
            <a:ext cx="0" cy="14287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9982200" y="3457576"/>
            <a:ext cx="0" cy="27622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67695" name="Rectangle 109"/>
          <p:cNvSpPr>
            <a:spLocks noChangeArrowheads="1"/>
          </p:cNvSpPr>
          <p:nvPr/>
        </p:nvSpPr>
        <p:spPr bwMode="auto">
          <a:xfrm>
            <a:off x="1524000" y="-33010"/>
            <a:ext cx="4523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Char char="n"/>
            </a:pPr>
            <a:endParaRPr lang="en-US" altLang="en-US" sz="2800">
              <a:latin typeface="Tahoma" panose="020B0604030504040204" pitchFamily="34" charset="0"/>
            </a:endParaRPr>
          </a:p>
        </p:txBody>
      </p:sp>
    </p:spTree>
    <p:extLst>
      <p:ext uri="{BB962C8B-B14F-4D97-AF65-F5344CB8AC3E}">
        <p14:creationId xmlns:p14="http://schemas.microsoft.com/office/powerpoint/2010/main" val="28526231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5647-7BF3-D797-B6A8-C6CE11A516E2}"/>
              </a:ext>
            </a:extLst>
          </p:cNvPr>
          <p:cNvSpPr>
            <a:spLocks noGrp="1"/>
          </p:cNvSpPr>
          <p:nvPr>
            <p:ph type="title"/>
          </p:nvPr>
        </p:nvSpPr>
        <p:spPr>
          <a:xfrm>
            <a:off x="181155" y="120770"/>
            <a:ext cx="11913079" cy="77637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General Training Issues</a:t>
            </a:r>
          </a:p>
        </p:txBody>
      </p:sp>
      <p:sp>
        <p:nvSpPr>
          <p:cNvPr id="3" name="Content Placeholder 2">
            <a:extLst>
              <a:ext uri="{FF2B5EF4-FFF2-40B4-BE49-F238E27FC236}">
                <a16:creationId xmlns:a16="http://schemas.microsoft.com/office/drawing/2014/main" id="{2098AE9C-F885-5FFB-6168-7EE15ED569E4}"/>
              </a:ext>
            </a:extLst>
          </p:cNvPr>
          <p:cNvSpPr>
            <a:spLocks noGrp="1"/>
          </p:cNvSpPr>
          <p:nvPr>
            <p:ph idx="1"/>
          </p:nvPr>
        </p:nvSpPr>
        <p:spPr>
          <a:xfrm>
            <a:off x="97766" y="1052423"/>
            <a:ext cx="11913078" cy="5684806"/>
          </a:xfrm>
        </p:spPr>
        <p:txBody>
          <a:bodyPr>
            <a:normAutofit/>
          </a:bodyPr>
          <a:lstStyle/>
          <a:p>
            <a:r>
              <a:rPr lang="en-US" dirty="0"/>
              <a:t>What training is required/needed?</a:t>
            </a:r>
          </a:p>
          <a:p>
            <a:r>
              <a:rPr lang="en-US" dirty="0"/>
              <a:t>Job duties of the LEO?</a:t>
            </a:r>
          </a:p>
          <a:p>
            <a:r>
              <a:rPr lang="en-US" dirty="0"/>
              <a:t>Subject matter addressed? </a:t>
            </a:r>
          </a:p>
          <a:p>
            <a:pPr lvl="1"/>
            <a:r>
              <a:rPr lang="en-US" dirty="0"/>
              <a:t>Specific or relevant to subject?</a:t>
            </a:r>
          </a:p>
          <a:p>
            <a:pPr lvl="1"/>
            <a:r>
              <a:rPr lang="en-US" dirty="0"/>
              <a:t>Recurrent situations addressed?</a:t>
            </a:r>
          </a:p>
          <a:p>
            <a:r>
              <a:rPr lang="en-US" dirty="0"/>
              <a:t>Training meet state standards?</a:t>
            </a:r>
          </a:p>
          <a:p>
            <a:r>
              <a:rPr lang="en-US" dirty="0"/>
              <a:t>Manufactures guidelines? </a:t>
            </a:r>
          </a:p>
          <a:p>
            <a:r>
              <a:rPr lang="en-US" dirty="0"/>
              <a:t>Hours of training?</a:t>
            </a:r>
          </a:p>
          <a:p>
            <a:r>
              <a:rPr lang="en-US" dirty="0"/>
              <a:t>Record of documented training? </a:t>
            </a:r>
          </a:p>
          <a:p>
            <a:r>
              <a:rPr lang="en-US" dirty="0"/>
              <a:t>Field performance match agency policy &amp; training</a:t>
            </a:r>
            <a:r>
              <a:rPr lang="en-US" dirty="0">
                <a:sym typeface="Wingdings" panose="05000000000000000000" pitchFamily="2" charset="2"/>
              </a:rPr>
              <a:t> Supervisor evaluate?</a:t>
            </a:r>
          </a:p>
          <a:p>
            <a:r>
              <a:rPr lang="en-US" dirty="0">
                <a:sym typeface="Wingdings" panose="05000000000000000000" pitchFamily="2" charset="2"/>
              </a:rPr>
              <a:t>Constitutional violation?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88956840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19635" y="133350"/>
            <a:ext cx="11752729" cy="831850"/>
          </a:xfrm>
        </p:spPr>
        <p:txBody>
          <a:bodyPr rtlCol="0">
            <a:normAutofit/>
          </a:bodyPr>
          <a:lstStyle/>
          <a:p>
            <a:pPr algn="ctr">
              <a:defRPr/>
            </a:pPr>
            <a:r>
              <a:rPr lang="en-US" sz="4000" b="1" dirty="0">
                <a:solidFill>
                  <a:srgbClr val="C00000"/>
                </a:solidFill>
                <a:effectLst>
                  <a:outerShdw blurRad="38100" dist="38100" dir="2700000" algn="tl">
                    <a:srgbClr val="000000">
                      <a:alpha val="43137"/>
                    </a:srgbClr>
                  </a:outerShdw>
                </a:effectLst>
              </a:rPr>
              <a:t>Training Implications</a:t>
            </a:r>
          </a:p>
        </p:txBody>
      </p:sp>
      <p:sp>
        <p:nvSpPr>
          <p:cNvPr id="109571" name="Rectangle 3"/>
          <p:cNvSpPr>
            <a:spLocks noGrp="1" noChangeArrowheads="1"/>
          </p:cNvSpPr>
          <p:nvPr>
            <p:ph idx="1"/>
          </p:nvPr>
        </p:nvSpPr>
        <p:spPr>
          <a:xfrm>
            <a:off x="121298" y="965201"/>
            <a:ext cx="11960284" cy="5759450"/>
          </a:xfrm>
        </p:spPr>
        <p:txBody>
          <a:bodyPr/>
          <a:lstStyle/>
          <a:p>
            <a:pPr eaLnBrk="1" hangingPunct="1">
              <a:defRPr/>
            </a:pPr>
            <a:r>
              <a:rPr lang="en-US" dirty="0"/>
              <a:t>Goal is realism in training:</a:t>
            </a:r>
          </a:p>
          <a:p>
            <a:pPr lvl="1" eaLnBrk="1" hangingPunct="1">
              <a:buFont typeface="Wingdings" pitchFamily="2" charset="2"/>
              <a:buChar char="ü"/>
              <a:defRPr/>
            </a:pPr>
            <a:r>
              <a:rPr lang="en-US" dirty="0"/>
              <a:t>	(Ratey,’01): Contextual conditioning-max learning</a:t>
            </a:r>
          </a:p>
          <a:p>
            <a:pPr lvl="1" eaLnBrk="1" hangingPunct="1">
              <a:buFont typeface="Wingdings" pitchFamily="2" charset="2"/>
              <a:buChar char="ü"/>
              <a:defRPr/>
            </a:pPr>
            <a:r>
              <a:rPr lang="en-US" dirty="0"/>
              <a:t> 	Reality-based (</a:t>
            </a:r>
            <a:r>
              <a:rPr lang="en-US" i="1" dirty="0"/>
              <a:t>City of Canton v. Harris</a:t>
            </a:r>
            <a:r>
              <a:rPr lang="en-US" dirty="0"/>
              <a:t>, ‘89)	</a:t>
            </a:r>
          </a:p>
          <a:p>
            <a:pPr marL="0" lvl="1" indent="0">
              <a:buNone/>
              <a:defRPr/>
            </a:pPr>
            <a:r>
              <a:rPr lang="en-US" i="1" dirty="0"/>
              <a:t>	</a:t>
            </a:r>
            <a:r>
              <a:rPr lang="en-US" i="1" dirty="0" err="1"/>
              <a:t>Zuchel</a:t>
            </a:r>
            <a:r>
              <a:rPr lang="en-US" i="1" dirty="0"/>
              <a:t> v. City &amp; Co. of Denver, Co</a:t>
            </a:r>
            <a:r>
              <a:rPr lang="en-US" dirty="0"/>
              <a:t> (1993) $330,000</a:t>
            </a:r>
          </a:p>
          <a:p>
            <a:r>
              <a:rPr lang="en-US" dirty="0"/>
              <a:t>How</a:t>
            </a:r>
            <a:r>
              <a:rPr lang="en-US" dirty="0">
                <a:solidFill>
                  <a:srgbClr val="FFFF00"/>
                </a:solidFill>
              </a:rPr>
              <a:t> </a:t>
            </a:r>
            <a:r>
              <a:rPr lang="en-US" i="1" u="sng" dirty="0">
                <a:solidFill>
                  <a:srgbClr val="C00000"/>
                </a:solidFill>
              </a:rPr>
              <a:t>“REAL” </a:t>
            </a:r>
            <a:r>
              <a:rPr lang="en-US" dirty="0"/>
              <a:t>is your training?</a:t>
            </a:r>
          </a:p>
          <a:p>
            <a:r>
              <a:rPr lang="en-US" b="1" i="1" dirty="0"/>
              <a:t>Unrealistic Training Leads to Unrealistic Performance!!</a:t>
            </a:r>
            <a:endParaRPr lang="en-US" b="1" i="1" dirty="0">
              <a:solidFill>
                <a:srgbClr val="FF0000"/>
              </a:solidFill>
            </a:endParaRPr>
          </a:p>
          <a:p>
            <a:pPr marL="457200" lvl="1" indent="-457200">
              <a:buFont typeface="Wingdings" pitchFamily="2" charset="2"/>
              <a:buChar char="Ø"/>
              <a:defRPr/>
            </a:pPr>
            <a:r>
              <a:rPr lang="en-US" b="1" i="1" dirty="0">
                <a:solidFill>
                  <a:srgbClr val="C00000"/>
                </a:solidFill>
              </a:rPr>
              <a:t>Objective is to build officer expertise, keep them in the mode of training </a:t>
            </a:r>
          </a:p>
          <a:p>
            <a:pPr eaLnBrk="1" hangingPunct="1">
              <a:defRPr/>
            </a:pPr>
            <a:r>
              <a:rPr lang="en-US" dirty="0"/>
              <a:t>Use of force training should present students with confrontation problems to solve</a:t>
            </a:r>
          </a:p>
          <a:p>
            <a:pPr eaLnBrk="1" hangingPunct="1">
              <a:defRPr/>
            </a:pPr>
            <a:r>
              <a:rPr lang="en-US" dirty="0"/>
              <a:t>Scenario-based training </a:t>
            </a:r>
          </a:p>
          <a:p>
            <a:pPr eaLnBrk="1" hangingPunct="1">
              <a:defRPr/>
            </a:pPr>
            <a:r>
              <a:rPr lang="en-US" dirty="0"/>
              <a:t>Assists in developing experience by giving </a:t>
            </a:r>
            <a:r>
              <a:rPr lang="en-US" dirty="0">
                <a:solidFill>
                  <a:srgbClr val="C00000"/>
                </a:solidFill>
              </a:rPr>
              <a:t>“</a:t>
            </a:r>
            <a:r>
              <a:rPr lang="en-US" b="1" i="1" dirty="0">
                <a:solidFill>
                  <a:srgbClr val="C00000"/>
                </a:solidFill>
              </a:rPr>
              <a:t>brain upgrades</a:t>
            </a:r>
            <a:r>
              <a:rPr lang="en-US" dirty="0">
                <a:solidFill>
                  <a:srgbClr val="C00000"/>
                </a:solidFill>
              </a:rPr>
              <a:t>”</a:t>
            </a:r>
          </a:p>
          <a:p>
            <a:pPr eaLnBrk="1" hangingPunct="1">
              <a:buFont typeface="Wingdings" pitchFamily="2" charset="2"/>
              <a:buNone/>
              <a:defRPr/>
            </a:pPr>
            <a:endParaRPr lang="en-US" dirty="0">
              <a:solidFill>
                <a:srgbClr val="FFFF00"/>
              </a:solidFill>
            </a:endParaRPr>
          </a:p>
        </p:txBody>
      </p:sp>
    </p:spTree>
    <p:extLst>
      <p:ext uri="{BB962C8B-B14F-4D97-AF65-F5344CB8AC3E}">
        <p14:creationId xmlns:p14="http://schemas.microsoft.com/office/powerpoint/2010/main" val="1191536818"/>
      </p:ext>
    </p:extLst>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2796C-8376-4304-A2D9-86BC624F030F}"/>
              </a:ext>
            </a:extLst>
          </p:cNvPr>
          <p:cNvSpPr>
            <a:spLocks noGrp="1"/>
          </p:cNvSpPr>
          <p:nvPr>
            <p:ph type="title"/>
          </p:nvPr>
        </p:nvSpPr>
        <p:spPr>
          <a:xfrm>
            <a:off x="172528" y="139280"/>
            <a:ext cx="11921706" cy="696398"/>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Competency-Based Training </a:t>
            </a:r>
          </a:p>
        </p:txBody>
      </p:sp>
      <p:sp>
        <p:nvSpPr>
          <p:cNvPr id="7" name="Content Placeholder 6">
            <a:extLst>
              <a:ext uri="{FF2B5EF4-FFF2-40B4-BE49-F238E27FC236}">
                <a16:creationId xmlns:a16="http://schemas.microsoft.com/office/drawing/2014/main" id="{D7EFFC01-9318-4CFA-9496-EE34634A3DAB}"/>
              </a:ext>
            </a:extLst>
          </p:cNvPr>
          <p:cNvSpPr>
            <a:spLocks noGrp="1"/>
          </p:cNvSpPr>
          <p:nvPr>
            <p:ph idx="1"/>
          </p:nvPr>
        </p:nvSpPr>
        <p:spPr>
          <a:xfrm>
            <a:off x="172528" y="932568"/>
            <a:ext cx="11846944" cy="5843682"/>
          </a:xfrm>
        </p:spPr>
        <p:txBody>
          <a:bodyPr>
            <a:normAutofit lnSpcReduction="10000"/>
          </a:bodyPr>
          <a:lstStyle/>
          <a:p>
            <a:pPr>
              <a:buClr>
                <a:srgbClr val="C00000"/>
              </a:buClr>
              <a:buFont typeface="Arial" charset="0"/>
              <a:buChar char="•"/>
              <a:defRPr/>
            </a:pPr>
            <a:r>
              <a:rPr lang="en-US" altLang="en-US" dirty="0"/>
              <a:t>Combination of training design &amp; instructional methods to enhance:</a:t>
            </a:r>
          </a:p>
          <a:p>
            <a:pPr lvl="1">
              <a:buClr>
                <a:srgbClr val="C00000"/>
              </a:buClr>
              <a:buFont typeface="Arial" charset="0"/>
              <a:buChar char="•"/>
              <a:defRPr/>
            </a:pPr>
            <a:r>
              <a:rPr lang="en-US" altLang="en-US" dirty="0"/>
              <a:t>Knowledge; Comprehension; Skills; Proficiency; Application; &amp; Assessment  </a:t>
            </a:r>
          </a:p>
          <a:p>
            <a:pPr>
              <a:buClr>
                <a:srgbClr val="C00000"/>
              </a:buClr>
              <a:buFont typeface="Arial" charset="0"/>
              <a:buChar char="•"/>
              <a:defRPr/>
            </a:pPr>
            <a:r>
              <a:rPr lang="en-US" altLang="en-US" dirty="0"/>
              <a:t>How is LEO competency evidenced? </a:t>
            </a:r>
          </a:p>
          <a:p>
            <a:pPr>
              <a:buClr>
                <a:srgbClr val="C00000"/>
              </a:buClr>
              <a:buFont typeface="Arial" charset="0"/>
              <a:buChar char="•"/>
              <a:defRPr/>
            </a:pPr>
            <a:r>
              <a:rPr lang="en-US" altLang="en-US" dirty="0"/>
              <a:t>Officers competent in P/Ps?</a:t>
            </a:r>
          </a:p>
          <a:p>
            <a:pPr>
              <a:buClr>
                <a:srgbClr val="C00000"/>
              </a:buClr>
              <a:buFont typeface="Arial" charset="0"/>
              <a:buChar char="•"/>
              <a:defRPr/>
            </a:pPr>
            <a:r>
              <a:rPr lang="en-US" altLang="en-US" dirty="0"/>
              <a:t>Receive ongoing training annually?</a:t>
            </a:r>
          </a:p>
          <a:p>
            <a:pPr>
              <a:buClr>
                <a:srgbClr val="C00000"/>
              </a:buClr>
              <a:buFont typeface="Arial" charset="0"/>
              <a:buChar char="•"/>
              <a:defRPr/>
            </a:pPr>
            <a:r>
              <a:rPr lang="en-US" altLang="en-US" dirty="0"/>
              <a:t>Legal/Liability Updates? </a:t>
            </a:r>
          </a:p>
          <a:p>
            <a:pPr>
              <a:buClr>
                <a:srgbClr val="C00000"/>
              </a:buClr>
              <a:buFont typeface="Arial" charset="0"/>
              <a:buChar char="•"/>
              <a:defRPr/>
            </a:pPr>
            <a:r>
              <a:rPr lang="en-US" altLang="en-US" dirty="0"/>
              <a:t>Officers/supervisors current in training for their job assignment?</a:t>
            </a:r>
          </a:p>
          <a:p>
            <a:pPr>
              <a:buClr>
                <a:srgbClr val="C00000"/>
              </a:buClr>
              <a:buFont typeface="Arial" charset="0"/>
              <a:buChar char="•"/>
              <a:defRPr/>
            </a:pPr>
            <a:r>
              <a:rPr lang="en-US" altLang="en-US" dirty="0"/>
              <a:t>Competent on job tasks &amp; skills? </a:t>
            </a:r>
          </a:p>
          <a:p>
            <a:pPr>
              <a:buClr>
                <a:srgbClr val="C00000"/>
              </a:buClr>
              <a:buFont typeface="Arial" charset="0"/>
              <a:buChar char="•"/>
              <a:defRPr/>
            </a:pPr>
            <a:r>
              <a:rPr lang="en-US" altLang="en-US" dirty="0"/>
              <a:t>Competent with force techniques, equipment, weapons, &amp; restraints </a:t>
            </a:r>
          </a:p>
          <a:p>
            <a:pPr>
              <a:buClr>
                <a:srgbClr val="C00000"/>
              </a:buClr>
              <a:buFont typeface="Arial" charset="0"/>
              <a:buChar char="•"/>
              <a:defRPr/>
            </a:pPr>
            <a:r>
              <a:rPr lang="en-US" altLang="en-US" dirty="0"/>
              <a:t>Demonstrate comprehension of policy &amp; training in the field? </a:t>
            </a:r>
          </a:p>
          <a:p>
            <a:pPr>
              <a:buClr>
                <a:srgbClr val="C00000"/>
              </a:buClr>
              <a:buFont typeface="Arial" charset="0"/>
              <a:buChar char="•"/>
              <a:defRPr/>
            </a:pPr>
            <a:r>
              <a:rPr lang="en-US" altLang="en-US" dirty="0"/>
              <a:t>Justifiable decision making  </a:t>
            </a:r>
          </a:p>
          <a:p>
            <a:pPr>
              <a:buClr>
                <a:srgbClr val="C00000"/>
              </a:buClr>
              <a:buFont typeface="Arial" charset="0"/>
              <a:buChar char="•"/>
              <a:defRPr/>
            </a:pPr>
            <a:r>
              <a:rPr lang="en-US" altLang="en-US" dirty="0"/>
              <a:t>Realistic training </a:t>
            </a:r>
          </a:p>
          <a:p>
            <a:pPr>
              <a:buFont typeface="Arial" charset="0"/>
              <a:buChar char="•"/>
              <a:defRPr/>
            </a:pPr>
            <a:endParaRPr lang="en-US" altLang="en-US" dirty="0"/>
          </a:p>
          <a:p>
            <a:endParaRPr lang="en-US" dirty="0"/>
          </a:p>
        </p:txBody>
      </p:sp>
    </p:spTree>
    <p:extLst>
      <p:ext uri="{BB962C8B-B14F-4D97-AF65-F5344CB8AC3E}">
        <p14:creationId xmlns:p14="http://schemas.microsoft.com/office/powerpoint/2010/main" val="9221456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81" y="122665"/>
            <a:ext cx="11912837" cy="755402"/>
          </a:xfrm>
        </p:spPr>
        <p:txBody>
          <a:bodyPr>
            <a:normAutofit/>
          </a:bodyPr>
          <a:lstStyle/>
          <a:p>
            <a:pPr algn="ctr"/>
            <a:r>
              <a:rPr lang="en-US" altLang="en-US" sz="4000" b="1" dirty="0">
                <a:solidFill>
                  <a:srgbClr val="C00000"/>
                </a:solidFill>
                <a:effectLst>
                  <a:outerShdw blurRad="38100" dist="38100" dir="2700000" algn="tl">
                    <a:srgbClr val="000000">
                      <a:alpha val="43137"/>
                    </a:srgbClr>
                  </a:outerShdw>
                </a:effectLst>
              </a:rPr>
              <a:t>Managing The Training Unit</a:t>
            </a:r>
            <a:endParaRPr lang="en-US" sz="40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3763" y="932567"/>
            <a:ext cx="11844472" cy="5802769"/>
          </a:xfrm>
        </p:spPr>
        <p:txBody>
          <a:bodyPr>
            <a:normAutofit lnSpcReduction="10000"/>
          </a:bodyPr>
          <a:lstStyle/>
          <a:p>
            <a:pPr>
              <a:buClr>
                <a:srgbClr val="C00000"/>
              </a:buClr>
            </a:pPr>
            <a:r>
              <a:rPr lang="en-US" dirty="0"/>
              <a:t>Training Policy/Plan: regular basis</a:t>
            </a:r>
            <a:r>
              <a:rPr lang="en-US" dirty="0">
                <a:sym typeface="Wingdings" panose="05000000000000000000" pitchFamily="2" charset="2"/>
              </a:rPr>
              <a:t> commensurate to recurring job tasks </a:t>
            </a:r>
          </a:p>
          <a:p>
            <a:pPr lvl="1">
              <a:buClr>
                <a:srgbClr val="C00000"/>
              </a:buClr>
            </a:pPr>
            <a:r>
              <a:rPr lang="en-US" dirty="0">
                <a:sym typeface="Wingdings" panose="05000000000000000000" pitchFamily="2" charset="2"/>
              </a:rPr>
              <a:t>What is your training standard?</a:t>
            </a:r>
          </a:p>
          <a:p>
            <a:pPr lvl="1">
              <a:buClr>
                <a:srgbClr val="C00000"/>
              </a:buClr>
            </a:pPr>
            <a:r>
              <a:rPr lang="en-US" dirty="0">
                <a:sym typeface="Wingdings" panose="05000000000000000000" pitchFamily="2" charset="2"/>
              </a:rPr>
              <a:t>Do field incident outcomes match policy &amp; training provided?</a:t>
            </a:r>
            <a:endParaRPr lang="en-US" dirty="0"/>
          </a:p>
          <a:p>
            <a:pPr>
              <a:buClr>
                <a:srgbClr val="C00000"/>
              </a:buClr>
            </a:pPr>
            <a:r>
              <a:rPr lang="en-US" dirty="0"/>
              <a:t>Training supervisor/coordinator</a:t>
            </a:r>
          </a:p>
          <a:p>
            <a:pPr>
              <a:buClr>
                <a:srgbClr val="C00000"/>
              </a:buClr>
            </a:pPr>
            <a:r>
              <a:rPr lang="en-US" dirty="0"/>
              <a:t>Training needs assessment:</a:t>
            </a:r>
          </a:p>
          <a:p>
            <a:pPr lvl="1">
              <a:buClr>
                <a:srgbClr val="C00000"/>
              </a:buClr>
            </a:pPr>
            <a:r>
              <a:rPr lang="en-US" dirty="0"/>
              <a:t>Case law decisions: SCOTUS; Appellate Courts; State law</a:t>
            </a:r>
          </a:p>
          <a:p>
            <a:pPr lvl="1">
              <a:buClr>
                <a:srgbClr val="C00000"/>
              </a:buClr>
            </a:pPr>
            <a:r>
              <a:rPr lang="en-US" dirty="0"/>
              <a:t>State Legislation &amp; State requirements</a:t>
            </a:r>
          </a:p>
          <a:p>
            <a:pPr lvl="1">
              <a:buClr>
                <a:srgbClr val="C00000"/>
              </a:buClr>
            </a:pPr>
            <a:r>
              <a:rPr lang="en-US" dirty="0"/>
              <a:t>Field observations by supervisor </a:t>
            </a:r>
          </a:p>
          <a:p>
            <a:pPr lvl="1">
              <a:buClr>
                <a:srgbClr val="C00000"/>
              </a:buClr>
            </a:pPr>
            <a:r>
              <a:rPr lang="en-US" dirty="0"/>
              <a:t>Audit records </a:t>
            </a:r>
          </a:p>
          <a:p>
            <a:pPr lvl="1">
              <a:buClr>
                <a:srgbClr val="C00000"/>
              </a:buClr>
            </a:pPr>
            <a:r>
              <a:rPr lang="en-US" dirty="0"/>
              <a:t>Review: reports, incidents, videos, investigations, complaints, &amp; workman comp. </a:t>
            </a:r>
          </a:p>
          <a:p>
            <a:pPr lvl="1">
              <a:buClr>
                <a:srgbClr val="C00000"/>
              </a:buClr>
            </a:pPr>
            <a:r>
              <a:rPr lang="en-US" dirty="0"/>
              <a:t>Review LEO evaluations </a:t>
            </a:r>
          </a:p>
          <a:p>
            <a:pPr lvl="1">
              <a:buClr>
                <a:srgbClr val="C00000"/>
              </a:buClr>
            </a:pPr>
            <a:r>
              <a:rPr lang="en-US" dirty="0"/>
              <a:t>Interview LEOs </a:t>
            </a:r>
          </a:p>
          <a:p>
            <a:pPr lvl="1">
              <a:buClr>
                <a:srgbClr val="C00000"/>
              </a:buClr>
            </a:pPr>
            <a:r>
              <a:rPr lang="en-US" dirty="0"/>
              <a:t>Emerging areas/issues/trends </a:t>
            </a:r>
          </a:p>
          <a:p>
            <a:pPr lvl="1">
              <a:buClr>
                <a:srgbClr val="C00000"/>
              </a:buClr>
            </a:pPr>
            <a:r>
              <a:rPr lang="en-US" dirty="0"/>
              <a:t>Equipment needs </a:t>
            </a:r>
          </a:p>
          <a:p>
            <a:pPr lvl="1">
              <a:buClr>
                <a:srgbClr val="C00000"/>
              </a:buClr>
            </a:pPr>
            <a:r>
              <a:rPr lang="en-US" dirty="0"/>
              <a:t>High Liability &amp; High Profile issues </a:t>
            </a:r>
          </a:p>
          <a:p>
            <a:endParaRPr lang="en-US" dirty="0"/>
          </a:p>
          <a:p>
            <a:endParaRPr lang="en-US" dirty="0"/>
          </a:p>
          <a:p>
            <a:endParaRPr lang="en-US" dirty="0"/>
          </a:p>
        </p:txBody>
      </p:sp>
    </p:spTree>
    <p:extLst>
      <p:ext uri="{BB962C8B-B14F-4D97-AF65-F5344CB8AC3E}">
        <p14:creationId xmlns:p14="http://schemas.microsoft.com/office/powerpoint/2010/main" val="26479535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2C8D-2B26-404F-9683-6FDE9E4DE474}"/>
              </a:ext>
            </a:extLst>
          </p:cNvPr>
          <p:cNvSpPr>
            <a:spLocks noGrp="1"/>
          </p:cNvSpPr>
          <p:nvPr>
            <p:ph type="title"/>
          </p:nvPr>
        </p:nvSpPr>
        <p:spPr>
          <a:xfrm>
            <a:off x="169653" y="127169"/>
            <a:ext cx="11711491" cy="926932"/>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Brown v. Chapman, 814 F. 3d 447 (6</a:t>
            </a:r>
            <a:r>
              <a:rPr lang="en-US" sz="4000" b="1" baseline="30000" dirty="0">
                <a:solidFill>
                  <a:srgbClr val="C00000"/>
                </a:solidFill>
                <a:effectLst>
                  <a:outerShdw blurRad="38100" dist="38100" dir="2700000" algn="tl">
                    <a:srgbClr val="000000">
                      <a:alpha val="43137"/>
                    </a:srgbClr>
                  </a:outerShdw>
                </a:effectLst>
              </a:rPr>
              <a:t>th</a:t>
            </a:r>
            <a:r>
              <a:rPr lang="en-US" sz="4000" b="1" dirty="0">
                <a:solidFill>
                  <a:srgbClr val="C00000"/>
                </a:solidFill>
                <a:effectLst>
                  <a:outerShdw blurRad="38100" dist="38100" dir="2700000" algn="tl">
                    <a:srgbClr val="000000">
                      <a:alpha val="43137"/>
                    </a:srgbClr>
                  </a:outerShdw>
                </a:effectLst>
              </a:rPr>
              <a:t> Cir. 2016)</a:t>
            </a:r>
          </a:p>
        </p:txBody>
      </p:sp>
      <p:sp>
        <p:nvSpPr>
          <p:cNvPr id="3" name="Content Placeholder 2">
            <a:extLst>
              <a:ext uri="{FF2B5EF4-FFF2-40B4-BE49-F238E27FC236}">
                <a16:creationId xmlns:a16="http://schemas.microsoft.com/office/drawing/2014/main" id="{A42B0E10-3A1A-44FF-ABCF-A4338CD9109A}"/>
              </a:ext>
            </a:extLst>
          </p:cNvPr>
          <p:cNvSpPr>
            <a:spLocks noGrp="1"/>
          </p:cNvSpPr>
          <p:nvPr>
            <p:ph idx="1"/>
          </p:nvPr>
        </p:nvSpPr>
        <p:spPr>
          <a:xfrm>
            <a:off x="169653" y="1242835"/>
            <a:ext cx="11852694" cy="5650301"/>
          </a:xfrm>
        </p:spPr>
        <p:txBody>
          <a:bodyPr>
            <a:normAutofit/>
          </a:bodyPr>
          <a:lstStyle/>
          <a:p>
            <a:pPr>
              <a:buClr>
                <a:srgbClr val="C00000"/>
              </a:buClr>
            </a:pPr>
            <a:r>
              <a:rPr lang="en-US" dirty="0"/>
              <a:t>An officer used a CEW on a combative arrestee who later died</a:t>
            </a:r>
          </a:p>
          <a:p>
            <a:pPr>
              <a:buClr>
                <a:srgbClr val="C00000"/>
              </a:buClr>
            </a:pPr>
            <a:r>
              <a:rPr lang="en-US" dirty="0"/>
              <a:t>The family filed a § 1983 claim </a:t>
            </a:r>
          </a:p>
          <a:p>
            <a:pPr>
              <a:buClr>
                <a:srgbClr val="C00000"/>
              </a:buClr>
            </a:pPr>
            <a:r>
              <a:rPr lang="en-US" dirty="0"/>
              <a:t>The appellate court overturned summary judgment, opining:</a:t>
            </a:r>
          </a:p>
          <a:p>
            <a:pPr lvl="1">
              <a:buClr>
                <a:srgbClr val="C00000"/>
              </a:buClr>
            </a:pPr>
            <a:r>
              <a:rPr lang="en-US" sz="2800" dirty="0"/>
              <a:t>The use of force policy was the “moving force” violating the decedent’s rights</a:t>
            </a:r>
          </a:p>
          <a:p>
            <a:pPr lvl="1">
              <a:buClr>
                <a:srgbClr val="C00000"/>
              </a:buClr>
            </a:pPr>
            <a:r>
              <a:rPr lang="en-US" sz="2800" dirty="0"/>
              <a:t>The training of the officer was inadequate to the tasks the officer performed</a:t>
            </a:r>
          </a:p>
          <a:p>
            <a:pPr lvl="1">
              <a:buClr>
                <a:srgbClr val="C00000"/>
              </a:buClr>
            </a:pPr>
            <a:r>
              <a:rPr lang="en-US" sz="2800" dirty="0"/>
              <a:t>The inadequacy amounted to deliberate indifference </a:t>
            </a:r>
          </a:p>
          <a:p>
            <a:pPr lvl="1">
              <a:buClr>
                <a:srgbClr val="C00000"/>
              </a:buClr>
            </a:pPr>
            <a:r>
              <a:rPr lang="en-US" sz="2800" dirty="0"/>
              <a:t>The inadequacy was closely related to or actually caused the decedent’s injury</a:t>
            </a:r>
          </a:p>
          <a:p>
            <a:pPr lvl="1">
              <a:buClr>
                <a:srgbClr val="C00000"/>
              </a:buClr>
            </a:pPr>
            <a:r>
              <a:rPr lang="en-US" sz="2800" dirty="0">
                <a:solidFill>
                  <a:srgbClr val="C00000"/>
                </a:solidFill>
              </a:rPr>
              <a:t>Determined the inadequate training was direct causal link which violated the decedent’s  right to be from excessive force</a:t>
            </a:r>
          </a:p>
        </p:txBody>
      </p:sp>
    </p:spTree>
    <p:extLst>
      <p:ext uri="{BB962C8B-B14F-4D97-AF65-F5344CB8AC3E}">
        <p14:creationId xmlns:p14="http://schemas.microsoft.com/office/powerpoint/2010/main" val="40805280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3EB9-9545-D5E6-6D2F-8437BB0BB21B}"/>
              </a:ext>
            </a:extLst>
          </p:cNvPr>
          <p:cNvSpPr>
            <a:spLocks noGrp="1"/>
          </p:cNvSpPr>
          <p:nvPr>
            <p:ph type="title"/>
          </p:nvPr>
        </p:nvSpPr>
        <p:spPr>
          <a:xfrm>
            <a:off x="86263" y="60386"/>
            <a:ext cx="11947585" cy="785004"/>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Harper v. McAndrews &amp; Harrison County (‘20)</a:t>
            </a:r>
          </a:p>
        </p:txBody>
      </p:sp>
      <p:sp>
        <p:nvSpPr>
          <p:cNvPr id="3" name="Content Placeholder 2">
            <a:extLst>
              <a:ext uri="{FF2B5EF4-FFF2-40B4-BE49-F238E27FC236}">
                <a16:creationId xmlns:a16="http://schemas.microsoft.com/office/drawing/2014/main" id="{B21CDA0E-2EC8-87CE-3148-48EF1594A76E}"/>
              </a:ext>
            </a:extLst>
          </p:cNvPr>
          <p:cNvSpPr>
            <a:spLocks noGrp="1"/>
          </p:cNvSpPr>
          <p:nvPr>
            <p:ph idx="1"/>
          </p:nvPr>
        </p:nvSpPr>
        <p:spPr>
          <a:xfrm>
            <a:off x="158152" y="1010653"/>
            <a:ext cx="11875696" cy="5614736"/>
          </a:xfrm>
        </p:spPr>
        <p:txBody>
          <a:bodyPr>
            <a:normAutofit/>
          </a:bodyPr>
          <a:lstStyle/>
          <a:p>
            <a:r>
              <a:rPr lang="en-US" dirty="0"/>
              <a:t>Sgt. McAndrews made welfare check at residence &amp; observe McAfee attack sister; McAfee was mentally disabled; 60 yrs. old &amp; used walker </a:t>
            </a:r>
          </a:p>
          <a:p>
            <a:r>
              <a:rPr lang="en-US" dirty="0"/>
              <a:t>Activate CEW, no effect, a struggle ensued, McAfee grabbed CEW &amp; McAndrews shot firearm 2x, killing McAndrews</a:t>
            </a:r>
            <a:r>
              <a:rPr lang="en-US" dirty="0">
                <a:sym typeface="Wingdings" panose="05000000000000000000" pitchFamily="2" charset="2"/>
              </a:rPr>
              <a:t> feared he use &amp; get gun</a:t>
            </a:r>
            <a:endParaRPr lang="en-US" dirty="0"/>
          </a:p>
          <a:p>
            <a:r>
              <a:rPr lang="en-US" dirty="0"/>
              <a:t>Estate filed § 1983 claims: EF; Medical care; &amp; failure in policy &amp; training </a:t>
            </a:r>
          </a:p>
          <a:p>
            <a:r>
              <a:rPr lang="en-US" dirty="0"/>
              <a:t>McAndrews testified: Back-up not necessary &amp; he removed CEW cartridge </a:t>
            </a:r>
          </a:p>
          <a:p>
            <a:r>
              <a:rPr lang="en-US" dirty="0">
                <a:solidFill>
                  <a:srgbClr val="0033CC"/>
                </a:solidFill>
                <a:effectLst>
                  <a:outerShdw blurRad="38100" dist="38100" dir="2700000" algn="tl">
                    <a:srgbClr val="000000">
                      <a:alpha val="43137"/>
                    </a:srgbClr>
                  </a:outerShdw>
                </a:effectLst>
              </a:rPr>
              <a:t>CEW only non-deadly force option provided by Sheriff, McAndrews completed 4 hrs. of CEW training in 6 years (2012), &amp; limited knowledge of it’s capacities </a:t>
            </a:r>
          </a:p>
          <a:p>
            <a:r>
              <a:rPr lang="en-US" dirty="0" err="1">
                <a:solidFill>
                  <a:srgbClr val="0033CC"/>
                </a:solidFill>
                <a:effectLst>
                  <a:outerShdw blurRad="38100" dist="38100" dir="2700000" algn="tl">
                    <a:srgbClr val="000000">
                      <a:alpha val="43137"/>
                    </a:srgbClr>
                  </a:outerShdw>
                </a:effectLst>
              </a:rPr>
              <a:t>Crt</a:t>
            </a:r>
            <a:r>
              <a:rPr lang="en-US" dirty="0">
                <a:solidFill>
                  <a:srgbClr val="0033CC"/>
                </a:solidFill>
                <a:effectLst>
                  <a:outerShdw blurRad="38100" dist="38100" dir="2700000" algn="tl">
                    <a:srgbClr val="000000">
                      <a:alpha val="43137"/>
                    </a:srgbClr>
                  </a:outerShdw>
                </a:effectLst>
              </a:rPr>
              <a:t>.</a:t>
            </a:r>
            <a:r>
              <a:rPr lang="en-US" dirty="0">
                <a:solidFill>
                  <a:srgbClr val="0033CC"/>
                </a:solidFill>
                <a:effectLst>
                  <a:outerShdw blurRad="38100" dist="38100" dir="2700000" algn="tl">
                    <a:srgbClr val="000000">
                      <a:alpha val="43137"/>
                    </a:srgbClr>
                  </a:outerShdw>
                </a:effectLst>
                <a:sym typeface="Wingdings" panose="05000000000000000000" pitchFamily="2" charset="2"/>
              </a:rPr>
              <a:t> </a:t>
            </a:r>
            <a:r>
              <a:rPr lang="en-US" dirty="0">
                <a:solidFill>
                  <a:srgbClr val="0033CC"/>
                </a:solidFill>
                <a:effectLst>
                  <a:outerShdw blurRad="38100" dist="38100" dir="2700000" algn="tl">
                    <a:srgbClr val="000000">
                      <a:alpha val="43137"/>
                    </a:srgbClr>
                  </a:outerShdw>
                </a:effectLst>
              </a:rPr>
              <a:t>use of deadly force was based on his lack of understanding of the CEW </a:t>
            </a:r>
          </a:p>
          <a:p>
            <a:r>
              <a:rPr lang="en-US" dirty="0">
                <a:solidFill>
                  <a:srgbClr val="0033CC"/>
                </a:solidFill>
                <a:effectLst>
                  <a:outerShdw blurRad="38100" dist="38100" dir="2700000" algn="tl">
                    <a:srgbClr val="000000">
                      <a:alpha val="43137"/>
                    </a:srgbClr>
                  </a:outerShdw>
                </a:effectLst>
              </a:rPr>
              <a:t>No training and lack of policy on welfare checks</a:t>
            </a:r>
          </a:p>
          <a:p>
            <a:r>
              <a:rPr lang="en-US" dirty="0" err="1"/>
              <a:t>Crt</a:t>
            </a:r>
            <a:r>
              <a:rPr lang="en-US" dirty="0"/>
              <a:t>.</a:t>
            </a:r>
            <a:r>
              <a:rPr lang="en-US" dirty="0">
                <a:sym typeface="Wingdings" panose="05000000000000000000" pitchFamily="2" charset="2"/>
              </a:rPr>
              <a:t> Excessive force &amp; </a:t>
            </a:r>
            <a:r>
              <a:rPr lang="en-US" dirty="0"/>
              <a:t>DI to policy and training</a:t>
            </a:r>
          </a:p>
        </p:txBody>
      </p:sp>
    </p:spTree>
    <p:extLst>
      <p:ext uri="{BB962C8B-B14F-4D97-AF65-F5344CB8AC3E}">
        <p14:creationId xmlns:p14="http://schemas.microsoft.com/office/powerpoint/2010/main" val="21398460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3686-26BB-43B2-B815-BFF4DD8E01E1}"/>
              </a:ext>
            </a:extLst>
          </p:cNvPr>
          <p:cNvSpPr>
            <a:spLocks noGrp="1"/>
          </p:cNvSpPr>
          <p:nvPr>
            <p:ph type="title"/>
          </p:nvPr>
        </p:nvSpPr>
        <p:spPr>
          <a:xfrm>
            <a:off x="277905" y="127168"/>
            <a:ext cx="11821242" cy="787232"/>
          </a:xfrm>
        </p:spPr>
        <p:txBody>
          <a:bodyPr>
            <a:normAutofit/>
          </a:bodyPr>
          <a:lstStyle/>
          <a:p>
            <a:pPr algn="ctr"/>
            <a:r>
              <a:rPr lang="en-US" altLang="en-US" sz="4000" b="1" dirty="0">
                <a:solidFill>
                  <a:srgbClr val="C00000"/>
                </a:solidFill>
                <a:effectLst>
                  <a:outerShdw blurRad="38100" dist="38100" dir="2700000" algn="tl">
                    <a:srgbClr val="000000">
                      <a:alpha val="43137"/>
                    </a:srgbClr>
                  </a:outerShdw>
                </a:effectLst>
              </a:rPr>
              <a:t>Managing The Training Unit</a:t>
            </a:r>
            <a:endParaRPr lang="en-US" sz="4000" b="1"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19023157-B990-4D8D-BBEF-35C901572D25}"/>
              </a:ext>
            </a:extLst>
          </p:cNvPr>
          <p:cNvSpPr>
            <a:spLocks noGrp="1"/>
          </p:cNvSpPr>
          <p:nvPr>
            <p:ph idx="1"/>
          </p:nvPr>
        </p:nvSpPr>
        <p:spPr>
          <a:xfrm>
            <a:off x="92853" y="847344"/>
            <a:ext cx="11915459" cy="5883487"/>
          </a:xfrm>
        </p:spPr>
        <p:txBody>
          <a:bodyPr>
            <a:normAutofit/>
          </a:bodyPr>
          <a:lstStyle/>
          <a:p>
            <a:pPr>
              <a:buClr>
                <a:srgbClr val="C00000"/>
              </a:buClr>
            </a:pPr>
            <a:r>
              <a:rPr lang="en-US" dirty="0"/>
              <a:t>Policy</a:t>
            </a:r>
          </a:p>
          <a:p>
            <a:pPr>
              <a:buClr>
                <a:srgbClr val="C00000"/>
              </a:buClr>
            </a:pPr>
            <a:r>
              <a:rPr lang="en-US" dirty="0"/>
              <a:t>Instructor certification &amp; re-certification</a:t>
            </a:r>
          </a:p>
          <a:p>
            <a:pPr>
              <a:buClr>
                <a:srgbClr val="C00000"/>
              </a:buClr>
            </a:pPr>
            <a:r>
              <a:rPr lang="en-US" dirty="0"/>
              <a:t>Academy</a:t>
            </a:r>
          </a:p>
          <a:p>
            <a:pPr>
              <a:buClr>
                <a:srgbClr val="C00000"/>
              </a:buClr>
            </a:pPr>
            <a:r>
              <a:rPr lang="en-US" dirty="0"/>
              <a:t>Rigorous FTO &amp; Rigorous STO</a:t>
            </a:r>
          </a:p>
          <a:p>
            <a:pPr>
              <a:buClr>
                <a:srgbClr val="C00000"/>
              </a:buClr>
            </a:pPr>
            <a:r>
              <a:rPr lang="en-US" dirty="0"/>
              <a:t>Specific to department needs</a:t>
            </a:r>
          </a:p>
          <a:p>
            <a:pPr>
              <a:buClr>
                <a:srgbClr val="C00000"/>
              </a:buClr>
            </a:pPr>
            <a:r>
              <a:rPr lang="en-US" dirty="0"/>
              <a:t>Legal/Liability</a:t>
            </a:r>
          </a:p>
          <a:p>
            <a:pPr>
              <a:buClr>
                <a:srgbClr val="C00000"/>
              </a:buClr>
            </a:pPr>
            <a:r>
              <a:rPr lang="en-US" dirty="0"/>
              <a:t>Traffic enforcement </a:t>
            </a:r>
          </a:p>
          <a:p>
            <a:r>
              <a:rPr lang="en-US" dirty="0"/>
              <a:t>Arrests, Searches &amp; Seizure, Traffic Stops, &amp; Pursuits</a:t>
            </a:r>
          </a:p>
          <a:p>
            <a:r>
              <a:rPr lang="en-US" dirty="0"/>
              <a:t>Response to non-criminal calls </a:t>
            </a:r>
          </a:p>
          <a:p>
            <a:r>
              <a:rPr lang="en-US" dirty="0"/>
              <a:t>Medical/Mental Health intervention</a:t>
            </a:r>
            <a:r>
              <a:rPr lang="en-US" dirty="0">
                <a:sym typeface="Wingdings" panose="05000000000000000000" pitchFamily="2" charset="2"/>
              </a:rPr>
              <a:t> People in crisis </a:t>
            </a:r>
            <a:endParaRPr lang="en-US" dirty="0"/>
          </a:p>
          <a:p>
            <a:r>
              <a:rPr lang="en-US" dirty="0"/>
              <a:t>Use of Force</a:t>
            </a:r>
          </a:p>
        </p:txBody>
      </p:sp>
    </p:spTree>
    <p:extLst>
      <p:ext uri="{BB962C8B-B14F-4D97-AF65-F5344CB8AC3E}">
        <p14:creationId xmlns:p14="http://schemas.microsoft.com/office/powerpoint/2010/main" val="1852036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337A-0BAE-40B6-9AF7-1F4CE5785B72}"/>
              </a:ext>
            </a:extLst>
          </p:cNvPr>
          <p:cNvSpPr>
            <a:spLocks noGrp="1"/>
          </p:cNvSpPr>
          <p:nvPr>
            <p:ph type="title"/>
          </p:nvPr>
        </p:nvSpPr>
        <p:spPr>
          <a:xfrm>
            <a:off x="206188" y="116541"/>
            <a:ext cx="11147612" cy="726141"/>
          </a:xfrm>
        </p:spPr>
        <p:txBody>
          <a:bodyPr/>
          <a:lstStyle/>
          <a:p>
            <a:pPr algn="ctr"/>
            <a:r>
              <a:rPr lang="en-US" b="1" dirty="0">
                <a:solidFill>
                  <a:srgbClr val="FF0000"/>
                </a:solidFill>
                <a:effectLst>
                  <a:outerShdw blurRad="38100" dist="38100" dir="2700000" algn="tl">
                    <a:srgbClr val="000000">
                      <a:alpha val="43137"/>
                    </a:srgbClr>
                  </a:outerShdw>
                </a:effectLst>
              </a:rPr>
              <a:t>Risk Control Strategies</a:t>
            </a:r>
          </a:p>
        </p:txBody>
      </p:sp>
      <p:sp>
        <p:nvSpPr>
          <p:cNvPr id="3" name="Content Placeholder 2">
            <a:extLst>
              <a:ext uri="{FF2B5EF4-FFF2-40B4-BE49-F238E27FC236}">
                <a16:creationId xmlns:a16="http://schemas.microsoft.com/office/drawing/2014/main" id="{351DBBE1-A783-48A8-8D64-FAE95C298ACA}"/>
              </a:ext>
            </a:extLst>
          </p:cNvPr>
          <p:cNvSpPr>
            <a:spLocks noGrp="1"/>
          </p:cNvSpPr>
          <p:nvPr>
            <p:ph idx="1"/>
          </p:nvPr>
        </p:nvSpPr>
        <p:spPr>
          <a:xfrm>
            <a:off x="206188" y="842682"/>
            <a:ext cx="11779623" cy="5898778"/>
          </a:xfrm>
        </p:spPr>
        <p:txBody>
          <a:bodyPr/>
          <a:lstStyle/>
          <a:p>
            <a:r>
              <a:rPr lang="en-US" dirty="0"/>
              <a:t>Risk Avoidance</a:t>
            </a:r>
          </a:p>
          <a:p>
            <a:pPr lvl="1"/>
            <a:r>
              <a:rPr lang="en-US" dirty="0"/>
              <a:t>Stop a practice or consolidate duties</a:t>
            </a:r>
          </a:p>
          <a:p>
            <a:pPr lvl="1"/>
            <a:r>
              <a:rPr lang="en-US" dirty="0"/>
              <a:t>Prevent frequency of loss causing event</a:t>
            </a:r>
          </a:p>
          <a:p>
            <a:r>
              <a:rPr lang="en-US" dirty="0"/>
              <a:t>Loss Reduction (Mitigation)</a:t>
            </a:r>
          </a:p>
          <a:p>
            <a:pPr lvl="1"/>
            <a:r>
              <a:rPr lang="en-US" dirty="0"/>
              <a:t>Efforts to minimize the loss</a:t>
            </a:r>
          </a:p>
          <a:p>
            <a:r>
              <a:rPr lang="en-US" dirty="0"/>
              <a:t>Segregation of Resources </a:t>
            </a:r>
          </a:p>
          <a:p>
            <a:pPr lvl="1"/>
            <a:r>
              <a:rPr lang="en-US" dirty="0"/>
              <a:t>Duplication of resources</a:t>
            </a:r>
          </a:p>
          <a:p>
            <a:pPr lvl="1"/>
            <a:r>
              <a:rPr lang="en-US" dirty="0"/>
              <a:t>Store equipment at separate sources</a:t>
            </a:r>
          </a:p>
          <a:p>
            <a:pPr lvl="1"/>
            <a:r>
              <a:rPr lang="en-US" dirty="0"/>
              <a:t>Contingency planning </a:t>
            </a:r>
          </a:p>
          <a:p>
            <a:r>
              <a:rPr lang="en-US" dirty="0"/>
              <a:t>Risk Transfer</a:t>
            </a:r>
          </a:p>
          <a:p>
            <a:pPr lvl="1"/>
            <a:r>
              <a:rPr lang="en-US" dirty="0"/>
              <a:t>Transfer or move the activity to another or other agency </a:t>
            </a:r>
          </a:p>
          <a:p>
            <a:pPr lvl="1"/>
            <a:r>
              <a:rPr lang="en-US" dirty="0"/>
              <a:t>Controlling risks </a:t>
            </a:r>
          </a:p>
        </p:txBody>
      </p:sp>
      <p:pic>
        <p:nvPicPr>
          <p:cNvPr id="4" name="Picture 3">
            <a:extLst>
              <a:ext uri="{FF2B5EF4-FFF2-40B4-BE49-F238E27FC236}">
                <a16:creationId xmlns:a16="http://schemas.microsoft.com/office/drawing/2014/main" id="{22A97424-0EBB-E1B9-63BC-91B37D00A8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894" y="2180924"/>
            <a:ext cx="3511216" cy="2662723"/>
          </a:xfrm>
          <a:prstGeom prst="rect">
            <a:avLst/>
          </a:prstGeom>
        </p:spPr>
      </p:pic>
      <p:sp>
        <p:nvSpPr>
          <p:cNvPr id="5" name="Right Arrow 6">
            <a:extLst>
              <a:ext uri="{FF2B5EF4-FFF2-40B4-BE49-F238E27FC236}">
                <a16:creationId xmlns:a16="http://schemas.microsoft.com/office/drawing/2014/main" id="{0D5D700F-B1C5-09AF-C4A4-EFE8B697E49C}"/>
              </a:ext>
            </a:extLst>
          </p:cNvPr>
          <p:cNvSpPr/>
          <p:nvPr/>
        </p:nvSpPr>
        <p:spPr>
          <a:xfrm rot="844336">
            <a:off x="4759718" y="2644016"/>
            <a:ext cx="2979113" cy="220830"/>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273218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83" y="145336"/>
            <a:ext cx="11682101" cy="629786"/>
          </a:xfrm>
        </p:spPr>
        <p:txBody>
          <a:bodyPr>
            <a:normAutofit fontScale="90000"/>
          </a:bodyPr>
          <a:lstStyle/>
          <a:p>
            <a:pPr algn="ctr"/>
            <a:r>
              <a:rPr lang="en-US" sz="3600" dirty="0"/>
              <a:t> </a:t>
            </a:r>
            <a:r>
              <a:rPr lang="en-US" altLang="en-US" sz="4000" b="1" dirty="0">
                <a:solidFill>
                  <a:srgbClr val="C00000"/>
                </a:solidFill>
                <a:effectLst>
                  <a:outerShdw blurRad="38100" dist="38100" dir="2700000" algn="tl">
                    <a:srgbClr val="000000">
                      <a:alpha val="43137"/>
                    </a:srgbClr>
                  </a:outerShdw>
                </a:effectLst>
              </a:rPr>
              <a:t>Managing The Training Unit</a:t>
            </a:r>
            <a:endParaRPr lang="en-US" sz="40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82782" y="992606"/>
            <a:ext cx="11942972" cy="5865394"/>
          </a:xfrm>
        </p:spPr>
        <p:txBody>
          <a:bodyPr/>
          <a:lstStyle/>
          <a:p>
            <a:pPr>
              <a:buClr>
                <a:srgbClr val="C00000"/>
              </a:buClr>
              <a:defRPr/>
            </a:pPr>
            <a:r>
              <a:rPr lang="en-US" dirty="0"/>
              <a:t>High profile/High liability </a:t>
            </a:r>
          </a:p>
          <a:p>
            <a:pPr>
              <a:buClr>
                <a:srgbClr val="C00000"/>
              </a:buClr>
              <a:defRPr/>
            </a:pPr>
            <a:r>
              <a:rPr lang="en-US" dirty="0"/>
              <a:t>Qualification v. Training</a:t>
            </a:r>
          </a:p>
          <a:p>
            <a:pPr>
              <a:buClr>
                <a:srgbClr val="C00000"/>
              </a:buClr>
            </a:pPr>
            <a:r>
              <a:rPr lang="en-US" dirty="0"/>
              <a:t>Instructor certification/re-certification </a:t>
            </a:r>
          </a:p>
          <a:p>
            <a:pPr>
              <a:buClr>
                <a:srgbClr val="C00000"/>
              </a:buClr>
            </a:pPr>
            <a:r>
              <a:rPr lang="en-US" dirty="0"/>
              <a:t>Keep LEO current</a:t>
            </a:r>
          </a:p>
          <a:p>
            <a:pPr lvl="1">
              <a:buClr>
                <a:srgbClr val="C00000"/>
              </a:buClr>
            </a:pPr>
            <a:r>
              <a:rPr lang="en-US" dirty="0"/>
              <a:t>Officer; Supervisor; &amp; Administration </a:t>
            </a:r>
          </a:p>
          <a:p>
            <a:pPr lvl="1">
              <a:buClr>
                <a:srgbClr val="C00000"/>
              </a:buClr>
            </a:pPr>
            <a:r>
              <a:rPr lang="en-US" dirty="0"/>
              <a:t>Special tactical operations </a:t>
            </a:r>
          </a:p>
          <a:p>
            <a:pPr>
              <a:buClr>
                <a:srgbClr val="C00000"/>
              </a:buClr>
            </a:pPr>
            <a:r>
              <a:rPr lang="en-US" dirty="0"/>
              <a:t>Testing</a:t>
            </a:r>
          </a:p>
          <a:p>
            <a:pPr>
              <a:buClr>
                <a:srgbClr val="C00000"/>
              </a:buClr>
            </a:pPr>
            <a:r>
              <a:rPr lang="en-US" dirty="0"/>
              <a:t>Training documentation &amp; record keeping</a:t>
            </a:r>
          </a:p>
          <a:p>
            <a:pPr lvl="1">
              <a:buClr>
                <a:srgbClr val="C00000"/>
              </a:buClr>
            </a:pPr>
            <a:r>
              <a:rPr lang="en-US" dirty="0"/>
              <a:t>Computer system </a:t>
            </a:r>
          </a:p>
          <a:p>
            <a:pPr>
              <a:buClr>
                <a:srgbClr val="C00000"/>
              </a:buClr>
            </a:pPr>
            <a:r>
              <a:rPr lang="en-US" dirty="0"/>
              <a:t>Retention of all training curriculum:  </a:t>
            </a:r>
          </a:p>
          <a:p>
            <a:pPr lvl="1">
              <a:buClr>
                <a:srgbClr val="C00000"/>
              </a:buClr>
            </a:pPr>
            <a:r>
              <a:rPr lang="en-US" b="1" dirty="0">
                <a:solidFill>
                  <a:srgbClr val="C00000"/>
                </a:solidFill>
                <a:effectLst>
                  <a:outerShdw blurRad="38100" dist="38100" dir="2700000" algn="tl">
                    <a:srgbClr val="000000">
                      <a:alpha val="43137"/>
                    </a:srgbClr>
                  </a:outerShdw>
                </a:effectLst>
              </a:rPr>
              <a:t>All training curriculum should correspond back to agency policy (s)</a:t>
            </a:r>
            <a:r>
              <a:rPr lang="en-US" dirty="0">
                <a:solidFill>
                  <a:srgbClr val="C00000"/>
                </a:solidFill>
              </a:rPr>
              <a:t> </a:t>
            </a:r>
          </a:p>
          <a:p>
            <a:pPr>
              <a:buClr>
                <a:srgbClr val="C00000"/>
              </a:buClr>
            </a:pPr>
            <a:r>
              <a:rPr lang="en-US" dirty="0"/>
              <a:t>Annual report: Outcomes &amp; assessment </a:t>
            </a:r>
          </a:p>
        </p:txBody>
      </p:sp>
    </p:spTree>
    <p:extLst>
      <p:ext uri="{BB962C8B-B14F-4D97-AF65-F5344CB8AC3E}">
        <p14:creationId xmlns:p14="http://schemas.microsoft.com/office/powerpoint/2010/main" val="26384383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0616-B824-4F09-AF3B-0B43FB0A5D6D}"/>
              </a:ext>
            </a:extLst>
          </p:cNvPr>
          <p:cNvSpPr>
            <a:spLocks noGrp="1"/>
          </p:cNvSpPr>
          <p:nvPr>
            <p:ph type="title"/>
          </p:nvPr>
        </p:nvSpPr>
        <p:spPr>
          <a:xfrm>
            <a:off x="195532" y="78723"/>
            <a:ext cx="11800936" cy="805399"/>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Training Methods</a:t>
            </a:r>
          </a:p>
        </p:txBody>
      </p:sp>
      <p:sp>
        <p:nvSpPr>
          <p:cNvPr id="3" name="Content Placeholder 2">
            <a:extLst>
              <a:ext uri="{FF2B5EF4-FFF2-40B4-BE49-F238E27FC236}">
                <a16:creationId xmlns:a16="http://schemas.microsoft.com/office/drawing/2014/main" id="{0F3A7522-005D-49BC-9F9E-57C108E92530}"/>
              </a:ext>
            </a:extLst>
          </p:cNvPr>
          <p:cNvSpPr>
            <a:spLocks noGrp="1"/>
          </p:cNvSpPr>
          <p:nvPr>
            <p:ph idx="1"/>
          </p:nvPr>
        </p:nvSpPr>
        <p:spPr>
          <a:xfrm>
            <a:off x="110488" y="884122"/>
            <a:ext cx="11885980" cy="5704403"/>
          </a:xfrm>
        </p:spPr>
        <p:txBody>
          <a:bodyPr>
            <a:normAutofit/>
          </a:bodyPr>
          <a:lstStyle/>
          <a:p>
            <a:pPr>
              <a:buClr>
                <a:srgbClr val="C00000"/>
              </a:buClr>
            </a:pPr>
            <a:r>
              <a:rPr lang="en-US" sz="2400" dirty="0"/>
              <a:t>Roll Call</a:t>
            </a:r>
          </a:p>
          <a:p>
            <a:pPr>
              <a:buClr>
                <a:srgbClr val="C00000"/>
              </a:buClr>
            </a:pPr>
            <a:r>
              <a:rPr lang="en-US" sz="2400" dirty="0"/>
              <a:t>Meetings </a:t>
            </a:r>
          </a:p>
          <a:p>
            <a:pPr>
              <a:buClr>
                <a:srgbClr val="C00000"/>
              </a:buClr>
            </a:pPr>
            <a:r>
              <a:rPr lang="en-US" sz="2400" dirty="0"/>
              <a:t>Computer-Based/Micro Lessons </a:t>
            </a:r>
          </a:p>
          <a:p>
            <a:pPr>
              <a:buClr>
                <a:srgbClr val="C00000"/>
              </a:buClr>
            </a:pPr>
            <a:r>
              <a:rPr lang="en-US" sz="2400" dirty="0"/>
              <a:t>Classroom</a:t>
            </a:r>
          </a:p>
          <a:p>
            <a:pPr>
              <a:buClr>
                <a:srgbClr val="C00000"/>
              </a:buClr>
            </a:pPr>
            <a:r>
              <a:rPr lang="en-US" sz="2400" dirty="0"/>
              <a:t>Case Studies</a:t>
            </a:r>
          </a:p>
          <a:p>
            <a:pPr>
              <a:buClr>
                <a:srgbClr val="C00000"/>
              </a:buClr>
            </a:pPr>
            <a:r>
              <a:rPr lang="en-US" sz="2400" dirty="0"/>
              <a:t>Incident Video Assessment </a:t>
            </a:r>
          </a:p>
          <a:p>
            <a:pPr>
              <a:buClr>
                <a:srgbClr val="C00000"/>
              </a:buClr>
            </a:pPr>
            <a:r>
              <a:rPr lang="en-US" sz="2400" dirty="0"/>
              <a:t>Skills Proficiency</a:t>
            </a:r>
          </a:p>
          <a:p>
            <a:pPr>
              <a:buClr>
                <a:srgbClr val="C00000"/>
              </a:buClr>
            </a:pPr>
            <a:r>
              <a:rPr lang="en-US" sz="2400" dirty="0"/>
              <a:t>Scenario-Based (Competency-Based) </a:t>
            </a:r>
          </a:p>
          <a:p>
            <a:pPr>
              <a:buClr>
                <a:srgbClr val="C00000"/>
              </a:buClr>
            </a:pPr>
            <a:r>
              <a:rPr lang="en-US" sz="2400" dirty="0"/>
              <a:t>Simulators</a:t>
            </a:r>
          </a:p>
          <a:p>
            <a:pPr>
              <a:buClr>
                <a:srgbClr val="C00000"/>
              </a:buClr>
            </a:pPr>
            <a:r>
              <a:rPr lang="en-US" sz="2400" dirty="0" err="1"/>
              <a:t>Simmunitions</a:t>
            </a:r>
            <a:endParaRPr lang="en-US" sz="2400" dirty="0"/>
          </a:p>
          <a:p>
            <a:pPr>
              <a:buClr>
                <a:srgbClr val="C00000"/>
              </a:buClr>
            </a:pPr>
            <a:r>
              <a:rPr lang="en-US" sz="2400" dirty="0"/>
              <a:t>Decision Making </a:t>
            </a:r>
          </a:p>
          <a:p>
            <a:pPr>
              <a:buClr>
                <a:srgbClr val="C00000"/>
              </a:buClr>
            </a:pPr>
            <a:r>
              <a:rPr lang="en-US" sz="2400" dirty="0"/>
              <a:t>Outside instructors/Outside Training Courses </a:t>
            </a:r>
          </a:p>
          <a:p>
            <a:endParaRPr lang="en-US" dirty="0"/>
          </a:p>
          <a:p>
            <a:endParaRPr lang="en-US" dirty="0"/>
          </a:p>
        </p:txBody>
      </p:sp>
    </p:spTree>
    <p:extLst>
      <p:ext uri="{BB962C8B-B14F-4D97-AF65-F5344CB8AC3E}">
        <p14:creationId xmlns:p14="http://schemas.microsoft.com/office/powerpoint/2010/main" val="28911555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17231" y="102947"/>
            <a:ext cx="11957538" cy="738786"/>
          </a:xfrm>
        </p:spPr>
        <p:txBody>
          <a:bodyPr>
            <a:noAutofit/>
          </a:bodyPr>
          <a:lstStyle/>
          <a:p>
            <a:pPr algn="ctr"/>
            <a:r>
              <a:rPr lang="en-US" altLang="en-US" sz="4000" dirty="0">
                <a:solidFill>
                  <a:srgbClr val="C00000"/>
                </a:solidFill>
                <a:effectLst>
                  <a:outerShdw blurRad="38100" dist="38100" dir="2700000" algn="tl">
                    <a:srgbClr val="000000">
                      <a:alpha val="43137"/>
                    </a:srgbClr>
                  </a:outerShdw>
                </a:effectLst>
                <a:latin typeface="+mn-lt"/>
              </a:rPr>
              <a:t>Training Implications</a:t>
            </a:r>
            <a:r>
              <a:rPr lang="en-US" altLang="en-US" sz="4000" dirty="0">
                <a:solidFill>
                  <a:srgbClr val="C00000"/>
                </a:solidFill>
                <a:effectLst>
                  <a:outerShdw blurRad="38100" dist="38100" dir="2700000" algn="tl">
                    <a:srgbClr val="000000">
                      <a:alpha val="43137"/>
                    </a:srgbClr>
                  </a:outerShdw>
                </a:effectLst>
              </a:rPr>
              <a:t> </a:t>
            </a:r>
          </a:p>
        </p:txBody>
      </p:sp>
      <p:sp>
        <p:nvSpPr>
          <p:cNvPr id="111619" name="Content Placeholder 2"/>
          <p:cNvSpPr>
            <a:spLocks noGrp="1"/>
          </p:cNvSpPr>
          <p:nvPr>
            <p:ph idx="1"/>
          </p:nvPr>
        </p:nvSpPr>
        <p:spPr>
          <a:xfrm>
            <a:off x="181669" y="896233"/>
            <a:ext cx="11766087" cy="5807348"/>
          </a:xfrm>
        </p:spPr>
        <p:txBody>
          <a:bodyPr/>
          <a:lstStyle/>
          <a:p>
            <a:pPr marL="0" lvl="1" eaLnBrk="1" hangingPunct="1">
              <a:buClr>
                <a:srgbClr val="C00000"/>
              </a:buClr>
              <a:defRPr/>
            </a:pPr>
            <a:r>
              <a:rPr lang="en-US" altLang="en-US" dirty="0"/>
              <a:t>Use of multiple delivery methods and competency-based</a:t>
            </a:r>
          </a:p>
          <a:p>
            <a:pPr marL="0" lvl="1" eaLnBrk="1" hangingPunct="1">
              <a:buClr>
                <a:srgbClr val="C00000"/>
              </a:buClr>
              <a:defRPr/>
            </a:pPr>
            <a:r>
              <a:rPr lang="en-US" altLang="en-US" dirty="0"/>
              <a:t>Employ safety protocols</a:t>
            </a:r>
          </a:p>
          <a:p>
            <a:pPr marL="0" lvl="1" eaLnBrk="1" hangingPunct="1">
              <a:buClr>
                <a:srgbClr val="C00000"/>
              </a:buClr>
              <a:defRPr/>
            </a:pPr>
            <a:r>
              <a:rPr lang="en-US" altLang="en-US" dirty="0"/>
              <a:t>Documentation</a:t>
            </a:r>
          </a:p>
          <a:p>
            <a:pPr marL="0" lvl="1" eaLnBrk="1" hangingPunct="1">
              <a:buClr>
                <a:srgbClr val="C00000"/>
              </a:buClr>
              <a:defRPr/>
            </a:pPr>
            <a:r>
              <a:rPr lang="en-US" altLang="en-US" dirty="0"/>
              <a:t>Competent in Response to Resistance policy </a:t>
            </a:r>
          </a:p>
          <a:p>
            <a:pPr marL="0" lvl="1" eaLnBrk="1" hangingPunct="1">
              <a:buClr>
                <a:srgbClr val="C00000"/>
              </a:buClr>
              <a:defRPr/>
            </a:pPr>
            <a:r>
              <a:rPr lang="en-US" altLang="en-US" dirty="0"/>
              <a:t>Officers, Administrators, Instructors, and Investigators</a:t>
            </a:r>
          </a:p>
          <a:p>
            <a:pPr marL="0" lvl="1" eaLnBrk="1" hangingPunct="1">
              <a:buClr>
                <a:srgbClr val="C00000"/>
              </a:buClr>
              <a:defRPr/>
            </a:pPr>
            <a:r>
              <a:rPr lang="en-US" altLang="en-US" dirty="0"/>
              <a:t>Training curriculum matches policy</a:t>
            </a:r>
          </a:p>
          <a:p>
            <a:pPr marL="0" lvl="1" eaLnBrk="1" hangingPunct="1">
              <a:buClr>
                <a:srgbClr val="C00000"/>
              </a:buClr>
              <a:defRPr/>
            </a:pPr>
            <a:r>
              <a:rPr lang="en-US" altLang="en-US" dirty="0"/>
              <a:t>Competent in law and legal </a:t>
            </a:r>
          </a:p>
          <a:p>
            <a:pPr marL="0" lvl="1" eaLnBrk="1" hangingPunct="1">
              <a:buClr>
                <a:srgbClr val="C00000"/>
              </a:buClr>
              <a:defRPr/>
            </a:pPr>
            <a:r>
              <a:rPr lang="en-US" altLang="en-US" dirty="0"/>
              <a:t>Competent in decision making and force justification </a:t>
            </a:r>
          </a:p>
          <a:p>
            <a:pPr marL="0" lvl="1" eaLnBrk="1" hangingPunct="1">
              <a:buClr>
                <a:srgbClr val="C00000"/>
              </a:buClr>
              <a:defRPr/>
            </a:pPr>
            <a:r>
              <a:rPr lang="en-US" altLang="en-US" dirty="0"/>
              <a:t>Competent realistic training, comports with </a:t>
            </a:r>
            <a:r>
              <a:rPr lang="en-US" altLang="en-US" i="1" dirty="0"/>
              <a:t>Canton v. Harris </a:t>
            </a:r>
            <a:r>
              <a:rPr lang="en-US" altLang="en-US" dirty="0"/>
              <a:t>(89)</a:t>
            </a:r>
          </a:p>
          <a:p>
            <a:pPr marL="0" lvl="1" eaLnBrk="1" hangingPunct="1">
              <a:buClr>
                <a:srgbClr val="C00000"/>
              </a:buClr>
              <a:defRPr/>
            </a:pPr>
            <a:r>
              <a:rPr lang="en-US" altLang="en-US" dirty="0"/>
              <a:t>Beyond classroom and range (“Range Conditioning”)</a:t>
            </a:r>
          </a:p>
          <a:p>
            <a:pPr marL="0" lvl="1" eaLnBrk="1" hangingPunct="1">
              <a:buClr>
                <a:srgbClr val="C00000"/>
              </a:buClr>
              <a:defRPr/>
            </a:pPr>
            <a:r>
              <a:rPr lang="en-US" altLang="en-US" dirty="0"/>
              <a:t>Scenario-Reality-Based (single/multiple officer response)</a:t>
            </a:r>
          </a:p>
          <a:p>
            <a:pPr marL="0" lvl="1" eaLnBrk="1" hangingPunct="1">
              <a:buClr>
                <a:srgbClr val="C00000"/>
              </a:buClr>
              <a:defRPr/>
            </a:pPr>
            <a:r>
              <a:rPr lang="en-US" altLang="en-US" dirty="0"/>
              <a:t>Simulators</a:t>
            </a:r>
          </a:p>
          <a:p>
            <a:pPr marL="0" lvl="1" eaLnBrk="1" hangingPunct="1">
              <a:buClr>
                <a:srgbClr val="C00000"/>
              </a:buClr>
              <a:defRPr/>
            </a:pPr>
            <a:r>
              <a:rPr lang="en-US" altLang="en-US" dirty="0" err="1"/>
              <a:t>Simunition</a:t>
            </a:r>
            <a:endParaRPr lang="en-US" altLang="en-US" dirty="0"/>
          </a:p>
          <a:p>
            <a:pPr marL="0" lvl="1" eaLnBrk="1" hangingPunct="1">
              <a:buClr>
                <a:srgbClr val="C00000"/>
              </a:buClr>
              <a:defRPr/>
            </a:pPr>
            <a:r>
              <a:rPr lang="en-US" dirty="0"/>
              <a:t>Low-Lighting, adverse environment, and night-time shooting </a:t>
            </a:r>
          </a:p>
          <a:p>
            <a:pPr marL="457200" lvl="1" indent="0">
              <a:buNone/>
              <a:defRPr/>
            </a:pPr>
            <a:endParaRPr lang="en-US" altLang="en-US" dirty="0"/>
          </a:p>
        </p:txBody>
      </p:sp>
    </p:spTree>
    <p:extLst>
      <p:ext uri="{BB962C8B-B14F-4D97-AF65-F5344CB8AC3E}">
        <p14:creationId xmlns:p14="http://schemas.microsoft.com/office/powerpoint/2010/main" val="3193010771"/>
      </p:ext>
    </p:extLst>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1424039-39EC-480B-9710-64EF300E6411}"/>
              </a:ext>
            </a:extLst>
          </p:cNvPr>
          <p:cNvSpPr>
            <a:spLocks noGrp="1" noChangeArrowheads="1"/>
          </p:cNvSpPr>
          <p:nvPr>
            <p:ph type="title"/>
          </p:nvPr>
        </p:nvSpPr>
        <p:spPr>
          <a:xfrm>
            <a:off x="178776" y="115057"/>
            <a:ext cx="11834447" cy="859899"/>
          </a:xfrm>
        </p:spPr>
        <p:txBody>
          <a:bodyPr rtlCol="0">
            <a:normAutofit/>
          </a:bodyPr>
          <a:lstStyle/>
          <a:p>
            <a:pPr algn="ctr">
              <a:defRPr/>
            </a:pPr>
            <a:r>
              <a:rPr lang="en-US" sz="4000" b="1" dirty="0">
                <a:solidFill>
                  <a:srgbClr val="C00000"/>
                </a:solidFill>
                <a:effectLst>
                  <a:outerShdw blurRad="38100" dist="38100" dir="2700000" algn="tl">
                    <a:srgbClr val="000000">
                      <a:alpha val="43137"/>
                    </a:srgbClr>
                  </a:outerShdw>
                </a:effectLst>
                <a:latin typeface="+mn-lt"/>
              </a:rPr>
              <a:t>Training Implications</a:t>
            </a:r>
          </a:p>
        </p:txBody>
      </p:sp>
      <p:sp>
        <p:nvSpPr>
          <p:cNvPr id="109571" name="Rectangle 3">
            <a:extLst>
              <a:ext uri="{FF2B5EF4-FFF2-40B4-BE49-F238E27FC236}">
                <a16:creationId xmlns:a16="http://schemas.microsoft.com/office/drawing/2014/main" id="{78EF2033-6FBD-4818-ABF6-01EBEF375BF2}"/>
              </a:ext>
            </a:extLst>
          </p:cNvPr>
          <p:cNvSpPr>
            <a:spLocks noGrp="1" noChangeArrowheads="1"/>
          </p:cNvSpPr>
          <p:nvPr>
            <p:ph idx="1"/>
          </p:nvPr>
        </p:nvSpPr>
        <p:spPr>
          <a:xfrm>
            <a:off x="178777" y="920456"/>
            <a:ext cx="11834446" cy="5631735"/>
          </a:xfrm>
        </p:spPr>
        <p:txBody>
          <a:bodyPr>
            <a:normAutofit/>
          </a:bodyPr>
          <a:lstStyle/>
          <a:p>
            <a:pPr marL="457200" lvl="1" indent="-457200">
              <a:buClr>
                <a:srgbClr val="C00000"/>
              </a:buClr>
              <a:buFont typeface="Wingdings" panose="05000000000000000000" pitchFamily="2" charset="2"/>
              <a:buChar char="Ø"/>
              <a:defRPr/>
            </a:pPr>
            <a:r>
              <a:rPr lang="en-US" sz="2800" dirty="0"/>
              <a:t>Objectives: </a:t>
            </a:r>
          </a:p>
          <a:p>
            <a:pPr marL="857250" lvl="2" indent="-457200">
              <a:buClr>
                <a:srgbClr val="C00000"/>
              </a:buClr>
              <a:buFont typeface="Wingdings" pitchFamily="2" charset="2"/>
              <a:buChar char="Ø"/>
              <a:defRPr/>
            </a:pPr>
            <a:r>
              <a:rPr lang="en-US" sz="2800" dirty="0"/>
              <a:t>To enhance officer safety, confidence, and competence</a:t>
            </a:r>
          </a:p>
          <a:p>
            <a:pPr marL="857250" lvl="2" indent="-457200">
              <a:buClr>
                <a:srgbClr val="C00000"/>
              </a:buClr>
              <a:buFont typeface="Wingdings" pitchFamily="2" charset="2"/>
              <a:buChar char="Ø"/>
              <a:defRPr/>
            </a:pPr>
            <a:r>
              <a:rPr lang="en-US" sz="2800" dirty="0"/>
              <a:t>To build officer expertise</a:t>
            </a:r>
          </a:p>
          <a:p>
            <a:pPr marL="857250" lvl="2" indent="-457200">
              <a:buClr>
                <a:srgbClr val="C00000"/>
              </a:buClr>
              <a:buFont typeface="Wingdings" pitchFamily="2" charset="2"/>
              <a:buChar char="Ø"/>
              <a:defRPr/>
            </a:pPr>
            <a:r>
              <a:rPr lang="en-US" sz="2800" dirty="0"/>
              <a:t>To enhance perception formation</a:t>
            </a:r>
          </a:p>
          <a:p>
            <a:pPr marL="857250" lvl="2" indent="-457200">
              <a:buClr>
                <a:srgbClr val="C00000"/>
              </a:buClr>
              <a:buFont typeface="Wingdings" pitchFamily="2" charset="2"/>
              <a:buChar char="Ø"/>
              <a:defRPr/>
            </a:pPr>
            <a:r>
              <a:rPr lang="en-US" sz="2800" dirty="0"/>
              <a:t>To enhance decision-making and force justification </a:t>
            </a:r>
          </a:p>
          <a:p>
            <a:pPr marL="857250" lvl="2" indent="-457200">
              <a:buClr>
                <a:srgbClr val="C00000"/>
              </a:buClr>
              <a:buFont typeface="Wingdings" pitchFamily="2" charset="2"/>
              <a:buChar char="Ø"/>
              <a:defRPr/>
            </a:pPr>
            <a:r>
              <a:rPr lang="en-US" sz="2800" dirty="0"/>
              <a:t>To keep officers in the mode of training </a:t>
            </a:r>
          </a:p>
          <a:p>
            <a:pPr marL="857250" lvl="2" indent="-457200">
              <a:buClr>
                <a:srgbClr val="C00000"/>
              </a:buClr>
              <a:buFont typeface="Wingdings" pitchFamily="2" charset="2"/>
              <a:buChar char="Ø"/>
              <a:defRPr/>
            </a:pPr>
            <a:r>
              <a:rPr lang="en-US" sz="2800" dirty="0"/>
              <a:t>To provide “brain upgrades”</a:t>
            </a:r>
          </a:p>
          <a:p>
            <a:pPr marL="457200" lvl="1" indent="-457200">
              <a:buClr>
                <a:srgbClr val="C00000"/>
              </a:buClr>
              <a:buFont typeface="Wingdings" pitchFamily="2" charset="2"/>
              <a:buChar char="Ø"/>
              <a:defRPr/>
            </a:pPr>
            <a:r>
              <a:rPr lang="en-US" sz="2800" dirty="0"/>
              <a:t>Force training—focused on problem solving </a:t>
            </a:r>
          </a:p>
          <a:p>
            <a:pPr marL="457200" lvl="1" indent="-457200">
              <a:buClr>
                <a:srgbClr val="C00000"/>
              </a:buClr>
              <a:buFont typeface="Wingdings" pitchFamily="2" charset="2"/>
              <a:buChar char="Ø"/>
              <a:defRPr/>
            </a:pPr>
            <a:r>
              <a:rPr lang="en-US" sz="2800" dirty="0"/>
              <a:t>Outcome</a:t>
            </a:r>
            <a:r>
              <a:rPr lang="en-US" sz="2800" dirty="0">
                <a:sym typeface="Wingdings" panose="05000000000000000000" pitchFamily="2" charset="2"/>
              </a:rPr>
              <a:t> Superior Field Performance </a:t>
            </a:r>
          </a:p>
          <a:p>
            <a:pPr>
              <a:buClr>
                <a:srgbClr val="C00000"/>
              </a:buClr>
            </a:pPr>
            <a:r>
              <a:rPr lang="en-US" dirty="0"/>
              <a:t>Know What You Can Do, When You Can Do It, &amp; Be Prepared To Act!!  (Equation for Success)</a:t>
            </a:r>
          </a:p>
          <a:p>
            <a:pPr>
              <a:buClr>
                <a:srgbClr val="C00000"/>
              </a:buClr>
            </a:pPr>
            <a:r>
              <a:rPr lang="en-US" dirty="0"/>
              <a:t>Know the Law, Know Your Policy, &amp; Know Your Tactics </a:t>
            </a:r>
            <a:endParaRPr lang="en-US" sz="2800" dirty="0"/>
          </a:p>
          <a:p>
            <a:pPr marL="0" indent="0">
              <a:buNone/>
              <a:defRPr/>
            </a:pPr>
            <a:endParaRPr lang="en-US" dirty="0">
              <a:solidFill>
                <a:schemeClr val="bg1"/>
              </a:solidFill>
            </a:endParaRPr>
          </a:p>
          <a:p>
            <a:pPr eaLnBrk="1" hangingPunct="1">
              <a:buFont typeface="Wingdings" pitchFamily="2" charset="2"/>
              <a:buNone/>
              <a:defRPr/>
            </a:pPr>
            <a:endParaRPr lang="en-US" dirty="0">
              <a:solidFill>
                <a:srgbClr val="FFFF00"/>
              </a:solidFill>
            </a:endParaRPr>
          </a:p>
        </p:txBody>
      </p:sp>
    </p:spTree>
    <p:extLst>
      <p:ext uri="{BB962C8B-B14F-4D97-AF65-F5344CB8AC3E}">
        <p14:creationId xmlns:p14="http://schemas.microsoft.com/office/powerpoint/2010/main" val="2704106425"/>
      </p:ext>
    </p:extLst>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A4C7-375F-441B-84A7-D517A24B3179}"/>
              </a:ext>
            </a:extLst>
          </p:cNvPr>
          <p:cNvSpPr>
            <a:spLocks noGrp="1"/>
          </p:cNvSpPr>
          <p:nvPr>
            <p:ph type="title"/>
          </p:nvPr>
        </p:nvSpPr>
        <p:spPr>
          <a:xfrm>
            <a:off x="207034" y="103517"/>
            <a:ext cx="11844068" cy="776377"/>
          </a:xfrm>
        </p:spPr>
        <p:txBody>
          <a:bodyPr>
            <a:normAutofit/>
          </a:bodyPr>
          <a:lstStyle/>
          <a:p>
            <a:r>
              <a:rPr lang="en-US" sz="4000" b="1" dirty="0">
                <a:solidFill>
                  <a:srgbClr val="FF0000"/>
                </a:solidFill>
                <a:effectLst>
                  <a:outerShdw blurRad="38100" dist="38100" dir="2700000" algn="tl">
                    <a:srgbClr val="000000">
                      <a:alpha val="43137"/>
                    </a:srgbClr>
                  </a:outerShdw>
                </a:effectLst>
              </a:rPr>
              <a:t>Litigation Risk Mitigation Model---</a:t>
            </a:r>
            <a:r>
              <a:rPr lang="en-US" altLang="en-US" sz="4000" b="1" dirty="0">
                <a:solidFill>
                  <a:srgbClr val="FF0000"/>
                </a:solidFill>
                <a:effectLst>
                  <a:outerShdw blurRad="38100" dist="38100" dir="2700000" algn="tl">
                    <a:srgbClr val="000000">
                      <a:alpha val="43137"/>
                    </a:srgbClr>
                  </a:outerShdw>
                </a:effectLst>
              </a:rPr>
              <a:t>Supervisor Training </a:t>
            </a: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F7E4547-9F86-429B-8822-85786DD2ECFC}"/>
              </a:ext>
            </a:extLst>
          </p:cNvPr>
          <p:cNvSpPr>
            <a:spLocks noGrp="1"/>
          </p:cNvSpPr>
          <p:nvPr>
            <p:ph sz="half" idx="1"/>
          </p:nvPr>
        </p:nvSpPr>
        <p:spPr>
          <a:xfrm>
            <a:off x="207034" y="810883"/>
            <a:ext cx="5888966" cy="5943599"/>
          </a:xfrm>
        </p:spPr>
        <p:txBody>
          <a:bodyPr>
            <a:noAutofit/>
          </a:bodyPr>
          <a:lstStyle/>
          <a:p>
            <a:r>
              <a:rPr lang="en-US" sz="2000" dirty="0"/>
              <a:t>Policies &amp; Procedures</a:t>
            </a:r>
          </a:p>
          <a:p>
            <a:r>
              <a:rPr lang="en-US" sz="2000" dirty="0"/>
              <a:t>Legal &amp; Liability Issues</a:t>
            </a:r>
          </a:p>
          <a:p>
            <a:r>
              <a:rPr lang="en-US" sz="2000" dirty="0"/>
              <a:t>Role as Supervisor </a:t>
            </a:r>
          </a:p>
          <a:p>
            <a:r>
              <a:rPr lang="en-US" sz="2000" dirty="0"/>
              <a:t>Dynamics of Leadership</a:t>
            </a:r>
          </a:p>
          <a:p>
            <a:r>
              <a:rPr lang="en-US" sz="2000" dirty="0"/>
              <a:t>Leading Team/Team Building </a:t>
            </a:r>
          </a:p>
          <a:p>
            <a:r>
              <a:rPr lang="en-US" sz="2000" dirty="0"/>
              <a:t>Verbal &amp; Written Skills</a:t>
            </a:r>
          </a:p>
          <a:p>
            <a:r>
              <a:rPr lang="en-US" sz="2000" dirty="0"/>
              <a:t>Technical v. Human aspects of job </a:t>
            </a:r>
          </a:p>
          <a:p>
            <a:r>
              <a:rPr lang="en-US" sz="2000" dirty="0"/>
              <a:t>Field Assessment/Review Reports </a:t>
            </a:r>
          </a:p>
          <a:p>
            <a:r>
              <a:rPr lang="en-US" sz="2000" dirty="0"/>
              <a:t>Coaching &amp; Mentoring</a:t>
            </a:r>
          </a:p>
          <a:p>
            <a:r>
              <a:rPr lang="en-US" sz="2000" dirty="0"/>
              <a:t>Progressive Discipline </a:t>
            </a:r>
          </a:p>
          <a:p>
            <a:r>
              <a:rPr lang="en-US" sz="2000" dirty="0"/>
              <a:t>Ethics &amp; Accountability </a:t>
            </a:r>
          </a:p>
          <a:p>
            <a:r>
              <a:rPr lang="en-US" sz="2000" dirty="0"/>
              <a:t>Sexual Assault/Misconduct </a:t>
            </a:r>
          </a:p>
          <a:p>
            <a:r>
              <a:rPr lang="en-US" sz="2000" dirty="0"/>
              <a:t>Critical Incident Management </a:t>
            </a:r>
          </a:p>
          <a:p>
            <a:r>
              <a:rPr lang="en-US" sz="2000" dirty="0"/>
              <a:t>Addressing the Media  </a:t>
            </a:r>
          </a:p>
          <a:p>
            <a:r>
              <a:rPr lang="en-US" sz="2000" dirty="0">
                <a:solidFill>
                  <a:srgbClr val="C00000"/>
                </a:solidFill>
              </a:rPr>
              <a:t>Organizational Culture </a:t>
            </a:r>
          </a:p>
          <a:p>
            <a:pPr marL="0" indent="0">
              <a:buNone/>
            </a:pPr>
            <a:endParaRPr lang="en-US" sz="2000" dirty="0"/>
          </a:p>
        </p:txBody>
      </p:sp>
      <p:sp>
        <p:nvSpPr>
          <p:cNvPr id="4" name="Content Placeholder 3">
            <a:extLst>
              <a:ext uri="{FF2B5EF4-FFF2-40B4-BE49-F238E27FC236}">
                <a16:creationId xmlns:a16="http://schemas.microsoft.com/office/drawing/2014/main" id="{249903E0-5DB4-45BD-827F-A188858FE6EF}"/>
              </a:ext>
            </a:extLst>
          </p:cNvPr>
          <p:cNvSpPr>
            <a:spLocks noGrp="1"/>
          </p:cNvSpPr>
          <p:nvPr>
            <p:ph sz="half" idx="2"/>
          </p:nvPr>
        </p:nvSpPr>
        <p:spPr>
          <a:xfrm>
            <a:off x="6875253" y="879894"/>
            <a:ext cx="5175848" cy="5874588"/>
          </a:xfrm>
        </p:spPr>
        <p:txBody>
          <a:bodyPr>
            <a:normAutofit fontScale="92500" lnSpcReduction="10000"/>
          </a:bodyPr>
          <a:lstStyle/>
          <a:p>
            <a:r>
              <a:rPr lang="en-US" sz="2600" dirty="0"/>
              <a:t>Decision Making/Problem Solving </a:t>
            </a:r>
          </a:p>
          <a:p>
            <a:r>
              <a:rPr lang="en-US" sz="2600" dirty="0"/>
              <a:t>Persons in Crisis/Diminished capacity  </a:t>
            </a:r>
          </a:p>
          <a:p>
            <a:r>
              <a:rPr lang="en-US" sz="2600" dirty="0"/>
              <a:t>Crowd Control </a:t>
            </a:r>
          </a:p>
          <a:p>
            <a:r>
              <a:rPr lang="en-US" sz="2600" dirty="0"/>
              <a:t>Managing Marginal Employees </a:t>
            </a:r>
          </a:p>
          <a:p>
            <a:r>
              <a:rPr lang="en-US" sz="2600" dirty="0"/>
              <a:t>Early Intervention System (EIS)</a:t>
            </a:r>
          </a:p>
          <a:p>
            <a:r>
              <a:rPr lang="en-US" sz="2600" dirty="0"/>
              <a:t>Use of Force</a:t>
            </a:r>
          </a:p>
          <a:p>
            <a:r>
              <a:rPr lang="en-US" sz="2600" dirty="0"/>
              <a:t>Investigations</a:t>
            </a:r>
          </a:p>
          <a:p>
            <a:r>
              <a:rPr lang="en-US" sz="2600" dirty="0"/>
              <a:t>OIS/Arrest-Related Deaths </a:t>
            </a:r>
          </a:p>
          <a:p>
            <a:r>
              <a:rPr lang="en-US" sz="2600" dirty="0"/>
              <a:t>Crime Analysis/Crime Mapping </a:t>
            </a:r>
          </a:p>
          <a:p>
            <a:r>
              <a:rPr lang="en-US" sz="2600" dirty="0"/>
              <a:t>Threat &amp; Risk Management </a:t>
            </a:r>
          </a:p>
          <a:p>
            <a:r>
              <a:rPr lang="en-US" sz="2600" dirty="0"/>
              <a:t>Officer Safety &amp; Wellness </a:t>
            </a:r>
          </a:p>
          <a:p>
            <a:r>
              <a:rPr lang="en-US" sz="2600" dirty="0"/>
              <a:t>Instructor Certifications </a:t>
            </a:r>
          </a:p>
          <a:p>
            <a:r>
              <a:rPr lang="en-US" sz="2600" dirty="0"/>
              <a:t>Scenario-Based Training</a:t>
            </a:r>
          </a:p>
          <a:p>
            <a:r>
              <a:rPr lang="en-US" sz="2600" dirty="0"/>
              <a:t>Documentation</a:t>
            </a:r>
          </a:p>
          <a:p>
            <a:endParaRPr lang="en-US" dirty="0"/>
          </a:p>
          <a:p>
            <a:endParaRPr lang="en-US" dirty="0"/>
          </a:p>
          <a:p>
            <a:endParaRPr lang="en-US" dirty="0"/>
          </a:p>
        </p:txBody>
      </p:sp>
    </p:spTree>
    <p:extLst>
      <p:ext uri="{BB962C8B-B14F-4D97-AF65-F5344CB8AC3E}">
        <p14:creationId xmlns:p14="http://schemas.microsoft.com/office/powerpoint/2010/main" val="170528639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E073-42D8-42D5-A557-ED5874170378}"/>
              </a:ext>
            </a:extLst>
          </p:cNvPr>
          <p:cNvSpPr>
            <a:spLocks noGrp="1"/>
          </p:cNvSpPr>
          <p:nvPr>
            <p:ph type="title"/>
          </p:nvPr>
        </p:nvSpPr>
        <p:spPr>
          <a:xfrm>
            <a:off x="146649" y="86265"/>
            <a:ext cx="11887200" cy="954467"/>
          </a:xfrm>
        </p:spPr>
        <p:txBody>
          <a:bodyPr/>
          <a:lstStyle/>
          <a:p>
            <a:pPr algn="ctr"/>
            <a:r>
              <a:rPr lang="en-US" b="1" dirty="0">
                <a:solidFill>
                  <a:srgbClr val="FF0000"/>
                </a:solidFill>
                <a:effectLst>
                  <a:outerShdw blurRad="38100" dist="38100" dir="2700000" algn="tl">
                    <a:srgbClr val="000000">
                      <a:alpha val="43137"/>
                    </a:srgbClr>
                  </a:outerShdw>
                </a:effectLst>
              </a:rPr>
              <a:t>Litigation Risk Mitigation Model—Officer Training  </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D9076B8-7057-4F96-9307-D5AC28BA3A7B}"/>
              </a:ext>
            </a:extLst>
          </p:cNvPr>
          <p:cNvSpPr>
            <a:spLocks noGrp="1"/>
          </p:cNvSpPr>
          <p:nvPr>
            <p:ph sz="half" idx="1"/>
          </p:nvPr>
        </p:nvSpPr>
        <p:spPr>
          <a:xfrm>
            <a:off x="158151" y="1130060"/>
            <a:ext cx="5861649" cy="5564038"/>
          </a:xfrm>
        </p:spPr>
        <p:txBody>
          <a:bodyPr>
            <a:normAutofit fontScale="85000" lnSpcReduction="20000"/>
          </a:bodyPr>
          <a:lstStyle/>
          <a:p>
            <a:r>
              <a:rPr lang="en-US" dirty="0"/>
              <a:t>Department Policies </a:t>
            </a:r>
          </a:p>
          <a:p>
            <a:r>
              <a:rPr lang="en-US" dirty="0"/>
              <a:t>Laws of Arrest, Search &amp; Seizure</a:t>
            </a:r>
          </a:p>
          <a:p>
            <a:r>
              <a:rPr lang="en-US" dirty="0"/>
              <a:t>Legal &amp; Liability Issues of the Job</a:t>
            </a:r>
          </a:p>
          <a:p>
            <a:r>
              <a:rPr lang="en-US" dirty="0"/>
              <a:t>De-Escalation techniques </a:t>
            </a:r>
          </a:p>
          <a:p>
            <a:r>
              <a:rPr lang="en-US" dirty="0"/>
              <a:t>Subject Control Techniques </a:t>
            </a:r>
          </a:p>
          <a:p>
            <a:r>
              <a:rPr lang="en-US" dirty="0"/>
              <a:t>Force Weapons &amp; Restraints</a:t>
            </a:r>
          </a:p>
          <a:p>
            <a:r>
              <a:rPr lang="en-US" dirty="0"/>
              <a:t>Firearms </a:t>
            </a:r>
          </a:p>
          <a:p>
            <a:r>
              <a:rPr lang="en-US" dirty="0"/>
              <a:t>Force Option Transitioning </a:t>
            </a:r>
          </a:p>
          <a:p>
            <a:r>
              <a:rPr lang="en-US" dirty="0"/>
              <a:t>First Responder</a:t>
            </a:r>
          </a:p>
          <a:p>
            <a:r>
              <a:rPr lang="en-US" dirty="0"/>
              <a:t>People in Crisis/Diminished Capacity </a:t>
            </a:r>
          </a:p>
          <a:p>
            <a:r>
              <a:rPr lang="en-US" dirty="0"/>
              <a:t>Substance Abuse</a:t>
            </a:r>
          </a:p>
          <a:p>
            <a:r>
              <a:rPr lang="en-US" dirty="0"/>
              <a:t>Medical Care &amp; Mental Health </a:t>
            </a:r>
          </a:p>
          <a:p>
            <a:r>
              <a:rPr lang="en-US" dirty="0"/>
              <a:t>Interpersonal Skills</a:t>
            </a:r>
          </a:p>
          <a:p>
            <a:r>
              <a:rPr lang="en-US" dirty="0"/>
              <a:t>Report Writing </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E99E4EA5-637E-4ED5-A3CB-CB3FC7F760F0}"/>
              </a:ext>
            </a:extLst>
          </p:cNvPr>
          <p:cNvSpPr>
            <a:spLocks noGrp="1"/>
          </p:cNvSpPr>
          <p:nvPr>
            <p:ph sz="half" idx="2"/>
          </p:nvPr>
        </p:nvSpPr>
        <p:spPr>
          <a:xfrm>
            <a:off x="7176837" y="1130060"/>
            <a:ext cx="4868514" cy="5613640"/>
          </a:xfrm>
        </p:spPr>
        <p:txBody>
          <a:bodyPr>
            <a:normAutofit fontScale="85000" lnSpcReduction="20000"/>
          </a:bodyPr>
          <a:lstStyle/>
          <a:p>
            <a:r>
              <a:rPr lang="en-US" dirty="0"/>
              <a:t>Decision Making/Problem Solving </a:t>
            </a:r>
          </a:p>
          <a:p>
            <a:r>
              <a:rPr lang="en-US" dirty="0"/>
              <a:t>Involuntary Commitments </a:t>
            </a:r>
          </a:p>
          <a:p>
            <a:r>
              <a:rPr lang="en-US" dirty="0"/>
              <a:t>Arrest-Related Deaths</a:t>
            </a:r>
          </a:p>
          <a:p>
            <a:r>
              <a:rPr lang="en-US" dirty="0"/>
              <a:t>Investigations</a:t>
            </a:r>
          </a:p>
          <a:p>
            <a:r>
              <a:rPr lang="en-US" dirty="0"/>
              <a:t>Crowd Control </a:t>
            </a:r>
          </a:p>
          <a:p>
            <a:r>
              <a:rPr lang="en-US" dirty="0"/>
              <a:t>Emergency Management </a:t>
            </a:r>
          </a:p>
          <a:p>
            <a:r>
              <a:rPr lang="en-US" dirty="0"/>
              <a:t>Critical Incident Management </a:t>
            </a:r>
          </a:p>
          <a:p>
            <a:r>
              <a:rPr lang="en-US" dirty="0"/>
              <a:t>Scenario-Based</a:t>
            </a:r>
          </a:p>
          <a:p>
            <a:r>
              <a:rPr lang="en-US" dirty="0"/>
              <a:t>Officer Safety &amp; Wellness </a:t>
            </a:r>
          </a:p>
          <a:p>
            <a:r>
              <a:rPr lang="en-US" dirty="0"/>
              <a:t>Ethics &amp; Accountability</a:t>
            </a:r>
          </a:p>
          <a:p>
            <a:r>
              <a:rPr lang="en-US" dirty="0"/>
              <a:t>Instructor Certifications </a:t>
            </a:r>
          </a:p>
          <a:p>
            <a:r>
              <a:rPr lang="en-US" dirty="0"/>
              <a:t>Preparing To Be a Supervisor </a:t>
            </a:r>
          </a:p>
          <a:p>
            <a:r>
              <a:rPr lang="en-US" dirty="0"/>
              <a:t>Test &amp; Documentation </a:t>
            </a:r>
          </a:p>
          <a:p>
            <a:endParaRPr lang="en-US" dirty="0"/>
          </a:p>
        </p:txBody>
      </p:sp>
    </p:spTree>
    <p:extLst>
      <p:ext uri="{BB962C8B-B14F-4D97-AF65-F5344CB8AC3E}">
        <p14:creationId xmlns:p14="http://schemas.microsoft.com/office/powerpoint/2010/main" val="35553607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5B030-18FD-4891-886D-8C0F5855B726}"/>
              </a:ext>
            </a:extLst>
          </p:cNvPr>
          <p:cNvSpPr>
            <a:spLocks noGrp="1"/>
          </p:cNvSpPr>
          <p:nvPr>
            <p:ph type="title"/>
          </p:nvPr>
        </p:nvSpPr>
        <p:spPr>
          <a:xfrm>
            <a:off x="172529" y="69012"/>
            <a:ext cx="11878574" cy="759124"/>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11</a:t>
            </a:r>
            <a:r>
              <a:rPr lang="en-US" sz="3600" b="1" baseline="30000" dirty="0">
                <a:solidFill>
                  <a:srgbClr val="FF0000"/>
                </a:solidFill>
                <a:effectLst>
                  <a:outerShdw blurRad="38100" dist="38100" dir="2700000" algn="tl">
                    <a:srgbClr val="000000">
                      <a:alpha val="43137"/>
                    </a:srgbClr>
                  </a:outerShdw>
                </a:effectLst>
              </a:rPr>
              <a:t>th</a:t>
            </a:r>
            <a:r>
              <a:rPr lang="en-US" sz="3600" b="1" dirty="0">
                <a:solidFill>
                  <a:srgbClr val="FF0000"/>
                </a:solidFill>
                <a:effectLst>
                  <a:outerShdw blurRad="38100" dist="38100" dir="2700000" algn="tl">
                    <a:srgbClr val="000000">
                      <a:alpha val="43137"/>
                    </a:srgbClr>
                  </a:outerShdw>
                </a:effectLst>
              </a:rPr>
              <a:t> Circuit—Training Issues </a:t>
            </a:r>
            <a:endParaRPr lang="en-US" sz="36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4830636-17F5-45A7-9914-7AAB0CE6DB62}"/>
              </a:ext>
            </a:extLst>
          </p:cNvPr>
          <p:cNvSpPr>
            <a:spLocks noGrp="1"/>
          </p:cNvSpPr>
          <p:nvPr>
            <p:ph idx="1"/>
          </p:nvPr>
        </p:nvSpPr>
        <p:spPr>
          <a:xfrm>
            <a:off x="94891" y="1121433"/>
            <a:ext cx="12016596" cy="5555411"/>
          </a:xfrm>
        </p:spPr>
        <p:txBody>
          <a:bodyPr>
            <a:normAutofit/>
          </a:bodyPr>
          <a:lstStyle/>
          <a:p>
            <a:r>
              <a:rPr lang="en-US" dirty="0"/>
              <a:t>Estate of Schultz v. </a:t>
            </a:r>
            <a:r>
              <a:rPr lang="en-US" dirty="0" err="1"/>
              <a:t>Brd</a:t>
            </a:r>
            <a:r>
              <a:rPr lang="en-US" dirty="0"/>
              <a:t>. of Regents of UGA (8/10/21): SJ granted</a:t>
            </a:r>
          </a:p>
          <a:p>
            <a:pPr lvl="1"/>
            <a:r>
              <a:rPr lang="en-US" dirty="0"/>
              <a:t>DF case; No DI on failure to train claim  </a:t>
            </a:r>
          </a:p>
          <a:p>
            <a:r>
              <a:rPr lang="en-US" dirty="0"/>
              <a:t>Favors v. City of Atlanta (2021): SJ denied</a:t>
            </a:r>
          </a:p>
          <a:p>
            <a:pPr lvl="1"/>
            <a:r>
              <a:rPr lang="en-US" dirty="0"/>
              <a:t>Failed to train on DF at moving vehicles; City on notice &amp; question for jury</a:t>
            </a:r>
          </a:p>
          <a:p>
            <a:r>
              <a:rPr lang="en-US" dirty="0"/>
              <a:t>Hunter v. City of Leeds (8/11/21)</a:t>
            </a:r>
          </a:p>
          <a:p>
            <a:pPr lvl="1"/>
            <a:r>
              <a:rPr lang="en-US" dirty="0"/>
              <a:t>SJ denied on LEO DF; No deficiency in policy; training; or supervision </a:t>
            </a:r>
          </a:p>
          <a:p>
            <a:r>
              <a:rPr lang="en-US" dirty="0"/>
              <a:t>Helm v. Rainbow City, AL, 989 F.3d 1265 (2021): SJ denied</a:t>
            </a:r>
          </a:p>
          <a:p>
            <a:pPr lvl="1"/>
            <a:r>
              <a:rPr lang="en-US" dirty="0"/>
              <a:t>Issues of: Failure to train on CEW; Failure to Supervise; &amp; Failure of LEO to intervene</a:t>
            </a:r>
          </a:p>
          <a:p>
            <a:r>
              <a:rPr lang="en-US" dirty="0"/>
              <a:t>Perez v. City of Sweetwater, Duarte, et al., 770 Fed. Appx 967 (2019)</a:t>
            </a:r>
          </a:p>
          <a:p>
            <a:pPr lvl="1"/>
            <a:r>
              <a:rPr lang="en-US" sz="2800" dirty="0"/>
              <a:t>No deficient policy; no failure to train; &amp; no failure to investigate</a:t>
            </a:r>
            <a:r>
              <a:rPr lang="en-US" dirty="0"/>
              <a:t>    </a:t>
            </a:r>
          </a:p>
        </p:txBody>
      </p:sp>
    </p:spTree>
    <p:extLst>
      <p:ext uri="{BB962C8B-B14F-4D97-AF65-F5344CB8AC3E}">
        <p14:creationId xmlns:p14="http://schemas.microsoft.com/office/powerpoint/2010/main" val="1232238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26" y="114300"/>
            <a:ext cx="11827042" cy="1028700"/>
          </a:xfrm>
        </p:spPr>
        <p:txBody>
          <a:bodyPr>
            <a:normAutofit/>
          </a:bodyPr>
          <a:lstStyle/>
          <a:p>
            <a:pPr algn="ctr"/>
            <a:r>
              <a:rPr lang="en-US" altLang="en-US" b="1" dirty="0">
                <a:solidFill>
                  <a:srgbClr val="FF0000"/>
                </a:solidFill>
                <a:effectLst>
                  <a:outerShdw blurRad="38100" dist="38100" dir="2700000" algn="tl">
                    <a:srgbClr val="000000">
                      <a:alpha val="43137"/>
                    </a:srgbClr>
                  </a:outerShdw>
                </a:effectLst>
              </a:rPr>
              <a:t>11</a:t>
            </a:r>
            <a:r>
              <a:rPr lang="en-US" altLang="en-US" b="1" baseline="30000" dirty="0">
                <a:solidFill>
                  <a:srgbClr val="FF0000"/>
                </a:solidFill>
                <a:effectLst>
                  <a:outerShdw blurRad="38100" dist="38100" dir="2700000" algn="tl">
                    <a:srgbClr val="000000">
                      <a:alpha val="43137"/>
                    </a:srgbClr>
                  </a:outerShdw>
                </a:effectLst>
              </a:rPr>
              <a:t>th</a:t>
            </a:r>
            <a:r>
              <a:rPr lang="en-US" altLang="en-US" b="1" dirty="0">
                <a:solidFill>
                  <a:srgbClr val="FF0000"/>
                </a:solidFill>
                <a:effectLst>
                  <a:outerShdw blurRad="38100" dist="38100" dir="2700000" algn="tl">
                    <a:srgbClr val="000000">
                      <a:alpha val="43137"/>
                    </a:srgbClr>
                  </a:outerShdw>
                </a:effectLst>
              </a:rPr>
              <a:t> Circuit-- </a:t>
            </a:r>
            <a:r>
              <a:rPr lang="en-US" sz="4400" b="1" dirty="0">
                <a:solidFill>
                  <a:srgbClr val="FF0000"/>
                </a:solidFill>
                <a:effectLst>
                  <a:outerShdw blurRad="38100" dist="38100" dir="2700000" algn="tl">
                    <a:srgbClr val="000000">
                      <a:alpha val="43137"/>
                    </a:srgbClr>
                  </a:outerShdw>
                </a:effectLst>
              </a:rPr>
              <a:t>Training Issues</a:t>
            </a:r>
            <a:r>
              <a:rPr lang="en-US" altLang="en-US" b="1" dirty="0">
                <a:solidFill>
                  <a:srgbClr val="FF0000"/>
                </a:solidFill>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2268" y="1143000"/>
            <a:ext cx="11947358" cy="5642811"/>
          </a:xfrm>
        </p:spPr>
        <p:txBody>
          <a:bodyPr>
            <a:normAutofit/>
          </a:bodyPr>
          <a:lstStyle/>
          <a:p>
            <a:r>
              <a:rPr lang="en-US" dirty="0"/>
              <a:t>Horn v. Barron (2018): SJ granted; LEO use takedown &amp; result in injury</a:t>
            </a:r>
          </a:p>
          <a:p>
            <a:pPr lvl="1"/>
            <a:r>
              <a:rPr lang="en-US" dirty="0"/>
              <a:t>Reasonable for knee on back to restrain &amp; No failure to train </a:t>
            </a:r>
            <a:endParaRPr lang="en-US" i="1" dirty="0"/>
          </a:p>
          <a:p>
            <a:pPr>
              <a:buFont typeface="Arial" charset="0"/>
              <a:buChar char="•"/>
              <a:defRPr/>
            </a:pPr>
            <a:r>
              <a:rPr lang="en-US" i="1" dirty="0"/>
              <a:t>Quinlan v. City of Pensacola </a:t>
            </a:r>
            <a:r>
              <a:rPr lang="en-US" dirty="0"/>
              <a:t>(2011): SJ granted for Chief who properly trained &amp; supervised officers in performing traffic stops</a:t>
            </a:r>
            <a:endParaRPr lang="en-US" altLang="en-US" dirty="0"/>
          </a:p>
          <a:p>
            <a:r>
              <a:rPr lang="en-US" dirty="0"/>
              <a:t>Keith v. DeKalb Co. GA, 749F. 3d 1034 (2014)</a:t>
            </a:r>
          </a:p>
          <a:p>
            <a:pPr lvl="1"/>
            <a:r>
              <a:rPr lang="en-US" sz="2800" dirty="0"/>
              <a:t>No failure to train &amp; SJ awarded  </a:t>
            </a:r>
          </a:p>
          <a:p>
            <a:r>
              <a:rPr lang="en-US" dirty="0"/>
              <a:t>Mercado v. City of Orlando (2005)</a:t>
            </a:r>
          </a:p>
          <a:p>
            <a:pPr lvl="1"/>
            <a:r>
              <a:rPr lang="en-US" dirty="0"/>
              <a:t>LLF—Projectile—SJ Denied; No deficiency in policy, training or supervision</a:t>
            </a:r>
          </a:p>
          <a:p>
            <a:r>
              <a:rPr lang="en-US" dirty="0"/>
              <a:t> Gold v. City Miami (1998) </a:t>
            </a:r>
          </a:p>
          <a:p>
            <a:pPr lvl="1"/>
            <a:r>
              <a:rPr lang="en-US" dirty="0"/>
              <a:t>SJ granted on force on cuffed arrestee</a:t>
            </a:r>
          </a:p>
          <a:p>
            <a:pPr lvl="1"/>
            <a:r>
              <a:rPr lang="en-US" dirty="0"/>
              <a:t>SJ granted on policy, training, and supervision </a:t>
            </a:r>
          </a:p>
        </p:txBody>
      </p:sp>
    </p:spTree>
    <p:extLst>
      <p:ext uri="{BB962C8B-B14F-4D97-AF65-F5344CB8AC3E}">
        <p14:creationId xmlns:p14="http://schemas.microsoft.com/office/powerpoint/2010/main" val="13502034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735" y="132347"/>
            <a:ext cx="11784651" cy="667753"/>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LEO Safety, Health, &amp; Wellness </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3823" y="854243"/>
            <a:ext cx="11921383" cy="5862752"/>
          </a:xfrm>
        </p:spPr>
        <p:txBody>
          <a:bodyPr>
            <a:normAutofit lnSpcReduction="10000"/>
          </a:bodyPr>
          <a:lstStyle/>
          <a:p>
            <a:r>
              <a:rPr lang="en-US" dirty="0"/>
              <a:t>Administrator creates &amp; supports a culture of safety </a:t>
            </a:r>
          </a:p>
          <a:p>
            <a:r>
              <a:rPr lang="en-US" dirty="0"/>
              <a:t>Daily reminders the job of LEO is dangerous &amp; exposed to         </a:t>
            </a:r>
          </a:p>
          <a:p>
            <a:pPr marL="0" indent="0">
              <a:buNone/>
            </a:pPr>
            <a:r>
              <a:rPr lang="en-US" dirty="0"/>
              <a:t>    various risks</a:t>
            </a:r>
          </a:p>
          <a:p>
            <a:pPr lvl="1"/>
            <a:r>
              <a:rPr lang="en-US" dirty="0"/>
              <a:t>High risk encounters; High stress situations; Assaults; &amp; Health risks</a:t>
            </a:r>
          </a:p>
          <a:p>
            <a:pPr lvl="1"/>
            <a:r>
              <a:rPr lang="en-US" dirty="0"/>
              <a:t>Recurring basis </a:t>
            </a:r>
          </a:p>
          <a:p>
            <a:r>
              <a:rPr lang="en-US" dirty="0"/>
              <a:t>Working with City/County HR &amp; EAP</a:t>
            </a:r>
          </a:p>
          <a:p>
            <a:r>
              <a:rPr lang="en-US" dirty="0"/>
              <a:t>Promoting safety and health of LEOs is the right thing to do:</a:t>
            </a:r>
          </a:p>
          <a:p>
            <a:pPr lvl="1"/>
            <a:r>
              <a:rPr lang="en-US" dirty="0"/>
              <a:t>Acquire, maintain, &amp; require use of safety equipment; PPE; &amp; other resources, equipment reasonably necessary to protect LEOs</a:t>
            </a:r>
          </a:p>
          <a:p>
            <a:pPr lvl="1"/>
            <a:r>
              <a:rPr lang="en-US" dirty="0"/>
              <a:t>Functional physical fitness program (incentives)</a:t>
            </a:r>
          </a:p>
          <a:p>
            <a:pPr lvl="1"/>
            <a:r>
              <a:rPr lang="en-US" dirty="0"/>
              <a:t>Functional stress management program </a:t>
            </a:r>
          </a:p>
          <a:p>
            <a:pPr lvl="1"/>
            <a:r>
              <a:rPr lang="en-US" dirty="0"/>
              <a:t>Functional health care program</a:t>
            </a:r>
          </a:p>
          <a:p>
            <a:pPr lvl="1"/>
            <a:r>
              <a:rPr lang="en-US" dirty="0"/>
              <a:t>Recurring training on proper use of equipment &amp; measures to reduce associated risks </a:t>
            </a:r>
          </a:p>
          <a:p>
            <a:pPr lvl="1"/>
            <a:r>
              <a:rPr lang="en-US" dirty="0"/>
              <a:t>Track &amp; keep records of occupational accidents, assaults, illness, &amp; injuries</a:t>
            </a:r>
          </a:p>
          <a:p>
            <a:pPr lvl="1"/>
            <a:r>
              <a:rPr lang="en-US" dirty="0"/>
              <a:t>Prepare &amp; submit an annual report </a:t>
            </a:r>
          </a:p>
        </p:txBody>
      </p:sp>
      <p:sp>
        <p:nvSpPr>
          <p:cNvPr id="4" name="Title 9">
            <a:extLst>
              <a:ext uri="{FF2B5EF4-FFF2-40B4-BE49-F238E27FC236}">
                <a16:creationId xmlns:a16="http://schemas.microsoft.com/office/drawing/2014/main" id="{D0843A20-193C-4160-A6E1-DE0B5ADDAF08}"/>
              </a:ext>
            </a:extLst>
          </p:cNvPr>
          <p:cNvSpPr txBox="1">
            <a:spLocks/>
          </p:cNvSpPr>
          <p:nvPr/>
        </p:nvSpPr>
        <p:spPr>
          <a:xfrm>
            <a:off x="9367077" y="543465"/>
            <a:ext cx="2704395" cy="1010686"/>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br>
            <a:r>
              <a:rPr lang="en-US" sz="4000" b="1" dirty="0">
                <a:solidFill>
                  <a:srgbClr val="FF0000"/>
                </a:solidFill>
                <a:latin typeface="+mn-lt"/>
              </a:rPr>
              <a:t>Officer Safety &amp; </a:t>
            </a:r>
            <a:br>
              <a:rPr lang="en-US" sz="4000" b="1" baseline="-25000" dirty="0">
                <a:solidFill>
                  <a:srgbClr val="FF0000"/>
                </a:solidFill>
                <a:latin typeface="+mn-lt"/>
              </a:rPr>
            </a:br>
            <a:r>
              <a:rPr lang="en-US" sz="4000" b="1" dirty="0">
                <a:solidFill>
                  <a:srgbClr val="FF0000"/>
                </a:solidFill>
                <a:latin typeface="+mn-lt"/>
              </a:rPr>
              <a:t>Risk Management</a:t>
            </a:r>
          </a:p>
        </p:txBody>
      </p:sp>
      <p:pic>
        <p:nvPicPr>
          <p:cNvPr id="6" name="Picture 2" descr="footer_logo">
            <a:extLst>
              <a:ext uri="{FF2B5EF4-FFF2-40B4-BE49-F238E27FC236}">
                <a16:creationId xmlns:a16="http://schemas.microsoft.com/office/drawing/2014/main" id="{48C29468-7D86-4710-A0CD-6E83D17D6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4702" y="1554151"/>
            <a:ext cx="2278377" cy="199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9779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583" y="121113"/>
            <a:ext cx="11818834" cy="731888"/>
          </a:xfrm>
        </p:spPr>
        <p:txBody>
          <a:bodyPr>
            <a:normAutofit/>
          </a:bodyPr>
          <a:lstStyle/>
          <a:p>
            <a:pPr algn="ctr"/>
            <a:r>
              <a:rPr lang="en-US" b="1" dirty="0"/>
              <a:t>	</a:t>
            </a:r>
            <a:r>
              <a:rPr lang="en-US" sz="4000" b="1" dirty="0">
                <a:solidFill>
                  <a:srgbClr val="C00000"/>
                </a:solidFill>
                <a:effectLst>
                  <a:outerShdw blurRad="38100" dist="38100" dir="2700000" algn="tl">
                    <a:srgbClr val="000000">
                      <a:alpha val="43137"/>
                    </a:srgbClr>
                  </a:outerShdw>
                </a:effectLst>
              </a:rPr>
              <a:t>Liability &amp; Use of Force  </a:t>
            </a:r>
          </a:p>
        </p:txBody>
      </p:sp>
      <p:pic>
        <p:nvPicPr>
          <p:cNvPr id="5" name="Content Placeholder 4"/>
          <p:cNvPicPr>
            <a:picLocks noGrp="1" noChangeAspect="1"/>
          </p:cNvPicPr>
          <p:nvPr>
            <p:ph idx="1"/>
          </p:nvPr>
        </p:nvPicPr>
        <p:blipFill>
          <a:blip r:embed="rId2"/>
          <a:stretch>
            <a:fillRect/>
          </a:stretch>
        </p:blipFill>
        <p:spPr>
          <a:xfrm>
            <a:off x="44670" y="1079228"/>
            <a:ext cx="3451540" cy="2777339"/>
          </a:xfrm>
          <a:prstGeom prst="rect">
            <a:avLst/>
          </a:prstGeom>
        </p:spPr>
      </p:pic>
      <p:pic>
        <p:nvPicPr>
          <p:cNvPr id="6" name="Picture 5"/>
          <p:cNvPicPr>
            <a:picLocks noChangeAspect="1"/>
          </p:cNvPicPr>
          <p:nvPr/>
        </p:nvPicPr>
        <p:blipFill>
          <a:blip r:embed="rId3"/>
          <a:stretch>
            <a:fillRect/>
          </a:stretch>
        </p:blipFill>
        <p:spPr>
          <a:xfrm>
            <a:off x="7735665" y="3374043"/>
            <a:ext cx="4411666" cy="3438478"/>
          </a:xfrm>
          <a:prstGeom prst="rect">
            <a:avLst/>
          </a:prstGeom>
        </p:spPr>
      </p:pic>
      <p:pic>
        <p:nvPicPr>
          <p:cNvPr id="7" name="Picture 6"/>
          <p:cNvPicPr>
            <a:picLocks noChangeAspect="1"/>
          </p:cNvPicPr>
          <p:nvPr/>
        </p:nvPicPr>
        <p:blipFill rotWithShape="1">
          <a:blip r:embed="rId4"/>
          <a:srcRect b="42377"/>
          <a:stretch/>
        </p:blipFill>
        <p:spPr>
          <a:xfrm>
            <a:off x="3181116" y="1050843"/>
            <a:ext cx="4501047" cy="2777339"/>
          </a:xfrm>
          <a:prstGeom prst="rect">
            <a:avLst/>
          </a:prstGeom>
        </p:spPr>
      </p:pic>
      <p:pic>
        <p:nvPicPr>
          <p:cNvPr id="9" name="Picture 8"/>
          <p:cNvPicPr>
            <a:picLocks noChangeAspect="1"/>
          </p:cNvPicPr>
          <p:nvPr/>
        </p:nvPicPr>
        <p:blipFill>
          <a:blip r:embed="rId5"/>
          <a:stretch>
            <a:fillRect/>
          </a:stretch>
        </p:blipFill>
        <p:spPr>
          <a:xfrm>
            <a:off x="7617892" y="1079228"/>
            <a:ext cx="4529438" cy="2576569"/>
          </a:xfrm>
          <a:prstGeom prst="rect">
            <a:avLst/>
          </a:prstGeom>
        </p:spPr>
      </p:pic>
      <p:pic>
        <p:nvPicPr>
          <p:cNvPr id="10" name="Picture 5" descr="SWAT_special_tactical_counter_terrorism_unit.jpg">
            <a:extLst>
              <a:ext uri="{FF2B5EF4-FFF2-40B4-BE49-F238E27FC236}">
                <a16:creationId xmlns:a16="http://schemas.microsoft.com/office/drawing/2014/main" id="{18E46F85-06EA-400B-87D7-0081BA28B34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91900" y="3687110"/>
            <a:ext cx="4073640" cy="296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taser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986" y="3884953"/>
            <a:ext cx="3634686" cy="297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518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03" y="72639"/>
            <a:ext cx="11921383" cy="824669"/>
          </a:xfrm>
        </p:spPr>
        <p:txBody>
          <a:bodyPr>
            <a:normAutofit/>
          </a:bodyPr>
          <a:lstStyle/>
          <a:p>
            <a:pPr algn="ctr"/>
            <a:r>
              <a:rPr lang="en-US" b="1" dirty="0">
                <a:solidFill>
                  <a:srgbClr val="FF0000"/>
                </a:solidFill>
                <a:effectLst>
                  <a:outerShdw blurRad="38100" dist="38100" dir="2700000" algn="tl">
                    <a:srgbClr val="000000">
                      <a:alpha val="43137"/>
                    </a:srgbClr>
                  </a:outerShdw>
                </a:effectLst>
              </a:rPr>
              <a:t>Risk Control Strategies</a:t>
            </a:r>
          </a:p>
        </p:txBody>
      </p:sp>
      <p:sp>
        <p:nvSpPr>
          <p:cNvPr id="3" name="Content Placeholder 2"/>
          <p:cNvSpPr>
            <a:spLocks noGrp="1"/>
          </p:cNvSpPr>
          <p:nvPr>
            <p:ph idx="1"/>
          </p:nvPr>
        </p:nvSpPr>
        <p:spPr>
          <a:xfrm>
            <a:off x="162370" y="897308"/>
            <a:ext cx="11853016" cy="5888053"/>
          </a:xfrm>
        </p:spPr>
        <p:txBody>
          <a:bodyPr/>
          <a:lstStyle/>
          <a:p>
            <a:r>
              <a:rPr lang="en-US" dirty="0"/>
              <a:t>Training</a:t>
            </a:r>
          </a:p>
          <a:p>
            <a:pPr lvl="1"/>
            <a:r>
              <a:rPr lang="en-US" dirty="0"/>
              <a:t>All employee positions </a:t>
            </a:r>
          </a:p>
          <a:p>
            <a:r>
              <a:rPr lang="en-US" dirty="0"/>
              <a:t>Field Implementation</a:t>
            </a:r>
          </a:p>
          <a:p>
            <a:pPr lvl="1"/>
            <a:r>
              <a:rPr lang="en-US" dirty="0"/>
              <a:t>Supervisor implements policies and practices</a:t>
            </a:r>
          </a:p>
          <a:p>
            <a:r>
              <a:rPr lang="en-US" dirty="0"/>
              <a:t>Monitoring </a:t>
            </a:r>
          </a:p>
          <a:p>
            <a:pPr lvl="1"/>
            <a:r>
              <a:rPr lang="en-US" dirty="0"/>
              <a:t>Supervisor enforces proper application</a:t>
            </a:r>
          </a:p>
          <a:p>
            <a:pPr lvl="1"/>
            <a:r>
              <a:rPr lang="en-US" dirty="0"/>
              <a:t>Accountability </a:t>
            </a:r>
          </a:p>
          <a:p>
            <a:r>
              <a:rPr lang="en-US" b="1" dirty="0">
                <a:solidFill>
                  <a:srgbClr val="C00000"/>
                </a:solidFill>
                <a:effectLst>
                  <a:outerShdw blurRad="38100" dist="38100" dir="2700000" algn="tl">
                    <a:srgbClr val="000000">
                      <a:alpha val="43137"/>
                    </a:srgbClr>
                  </a:outerShdw>
                </a:effectLst>
              </a:rPr>
              <a:t>Collect Data</a:t>
            </a:r>
          </a:p>
          <a:p>
            <a:pPr lvl="1"/>
            <a:r>
              <a:rPr lang="en-US" b="1" dirty="0">
                <a:solidFill>
                  <a:srgbClr val="C00000"/>
                </a:solidFill>
                <a:effectLst>
                  <a:outerShdw blurRad="38100" dist="38100" dir="2700000" algn="tl">
                    <a:srgbClr val="000000">
                      <a:alpha val="43137"/>
                    </a:srgbClr>
                  </a:outerShdw>
                </a:effectLst>
              </a:rPr>
              <a:t>Develop mechanism to collect organizational data</a:t>
            </a:r>
          </a:p>
          <a:p>
            <a:r>
              <a:rPr lang="en-US" b="1" dirty="0">
                <a:solidFill>
                  <a:srgbClr val="C00000"/>
                </a:solidFill>
                <a:effectLst>
                  <a:outerShdw blurRad="38100" dist="38100" dir="2700000" algn="tl">
                    <a:srgbClr val="000000">
                      <a:alpha val="43137"/>
                    </a:srgbClr>
                  </a:outerShdw>
                </a:effectLst>
              </a:rPr>
              <a:t>Evaluate (D³) Data Driven Decisions </a:t>
            </a:r>
          </a:p>
          <a:p>
            <a:pPr lvl="1"/>
            <a:r>
              <a:rPr lang="en-US" b="1" dirty="0">
                <a:solidFill>
                  <a:srgbClr val="C00000"/>
                </a:solidFill>
                <a:effectLst>
                  <a:outerShdw blurRad="38100" dist="38100" dir="2700000" algn="tl">
                    <a:srgbClr val="000000">
                      <a:alpha val="43137"/>
                    </a:srgbClr>
                  </a:outerShdw>
                </a:effectLst>
              </a:rPr>
              <a:t>Regularly assess data collected</a:t>
            </a:r>
          </a:p>
          <a:p>
            <a:pPr lvl="1"/>
            <a:r>
              <a:rPr lang="en-US" b="1" dirty="0">
                <a:solidFill>
                  <a:srgbClr val="C00000"/>
                </a:solidFill>
                <a:effectLst>
                  <a:outerShdw blurRad="38100" dist="38100" dir="2700000" algn="tl">
                    <a:srgbClr val="000000">
                      <a:alpha val="43137"/>
                    </a:srgbClr>
                  </a:outerShdw>
                </a:effectLst>
              </a:rPr>
              <a:t>Reports</a:t>
            </a:r>
          </a:p>
          <a:p>
            <a:pPr lvl="1"/>
            <a:r>
              <a:rPr lang="en-US" b="1" dirty="0">
                <a:solidFill>
                  <a:srgbClr val="C00000"/>
                </a:solidFill>
                <a:effectLst>
                  <a:outerShdw blurRad="38100" dist="38100" dir="2700000" algn="tl">
                    <a:srgbClr val="000000">
                      <a:alpha val="43137"/>
                    </a:srgbClr>
                  </a:outerShdw>
                </a:effectLst>
              </a:rPr>
              <a:t>Make more informed decisions, policy revisions as warranted, &amp; training  </a:t>
            </a:r>
          </a:p>
          <a:p>
            <a:endParaRPr lang="en-US" dirty="0"/>
          </a:p>
        </p:txBody>
      </p:sp>
    </p:spTree>
    <p:extLst>
      <p:ext uri="{BB962C8B-B14F-4D97-AF65-F5344CB8AC3E}">
        <p14:creationId xmlns:p14="http://schemas.microsoft.com/office/powerpoint/2010/main" val="26963245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4E33-02B9-4C39-92F1-1EF757E78574}"/>
              </a:ext>
            </a:extLst>
          </p:cNvPr>
          <p:cNvSpPr>
            <a:spLocks noGrp="1"/>
          </p:cNvSpPr>
          <p:nvPr>
            <p:ph type="title"/>
          </p:nvPr>
        </p:nvSpPr>
        <p:spPr>
          <a:xfrm>
            <a:off x="181708" y="46893"/>
            <a:ext cx="11887200" cy="785445"/>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Selected 11</a:t>
            </a:r>
            <a:r>
              <a:rPr lang="en-US" sz="3600" b="1" baseline="30000" dirty="0">
                <a:solidFill>
                  <a:srgbClr val="FF0000"/>
                </a:solidFill>
                <a:effectLst>
                  <a:outerShdw blurRad="38100" dist="38100" dir="2700000" algn="tl">
                    <a:srgbClr val="000000">
                      <a:alpha val="43137"/>
                    </a:srgbClr>
                  </a:outerShdw>
                </a:effectLst>
              </a:rPr>
              <a:t>th</a:t>
            </a:r>
            <a:r>
              <a:rPr lang="en-US" sz="3600" b="1" dirty="0">
                <a:solidFill>
                  <a:srgbClr val="FF0000"/>
                </a:solidFill>
                <a:effectLst>
                  <a:outerShdw blurRad="38100" dist="38100" dir="2700000" algn="tl">
                    <a:srgbClr val="000000">
                      <a:alpha val="43137"/>
                    </a:srgbClr>
                  </a:outerShdw>
                </a:effectLst>
              </a:rPr>
              <a:t> Circuit </a:t>
            </a:r>
            <a:r>
              <a:rPr lang="en-US" sz="3600" b="1" dirty="0" err="1">
                <a:solidFill>
                  <a:srgbClr val="FF0000"/>
                </a:solidFill>
                <a:effectLst>
                  <a:outerShdw blurRad="38100" dist="38100" dir="2700000" algn="tl">
                    <a:srgbClr val="000000">
                      <a:alpha val="43137"/>
                    </a:srgbClr>
                  </a:outerShdw>
                </a:effectLst>
              </a:rPr>
              <a:t>UoF</a:t>
            </a:r>
            <a:r>
              <a:rPr lang="en-US" sz="3600" b="1" dirty="0">
                <a:solidFill>
                  <a:srgbClr val="FF0000"/>
                </a:solidFill>
                <a:effectLst>
                  <a:outerShdw blurRad="38100" dist="38100" dir="2700000" algn="tl">
                    <a:srgbClr val="000000">
                      <a:alpha val="43137"/>
                    </a:srgbClr>
                  </a:outerShdw>
                </a:effectLst>
              </a:rPr>
              <a:t> Quotes</a:t>
            </a:r>
          </a:p>
        </p:txBody>
      </p:sp>
      <p:sp>
        <p:nvSpPr>
          <p:cNvPr id="3" name="Content Placeholder 2">
            <a:extLst>
              <a:ext uri="{FF2B5EF4-FFF2-40B4-BE49-F238E27FC236}">
                <a16:creationId xmlns:a16="http://schemas.microsoft.com/office/drawing/2014/main" id="{AED50C0B-51D6-49A2-901B-FF56CEBD0852}"/>
              </a:ext>
            </a:extLst>
          </p:cNvPr>
          <p:cNvSpPr>
            <a:spLocks noGrp="1"/>
          </p:cNvSpPr>
          <p:nvPr>
            <p:ph idx="1"/>
          </p:nvPr>
        </p:nvSpPr>
        <p:spPr>
          <a:xfrm>
            <a:off x="134815" y="943708"/>
            <a:ext cx="11934093" cy="5802923"/>
          </a:xfrm>
        </p:spPr>
        <p:txBody>
          <a:bodyPr>
            <a:normAutofit/>
          </a:bodyPr>
          <a:lstStyle/>
          <a:p>
            <a:r>
              <a:rPr lang="en-US" sz="2400" dirty="0"/>
              <a:t>“LEO not required, in a tense &amp; dangerous situation to wait until the moment a suspect uses a deadly weapon to act to stop the suspect” (Tillis v. Brown, ‘21)</a:t>
            </a:r>
          </a:p>
          <a:p>
            <a:r>
              <a:rPr lang="en-US" sz="2400" dirty="0"/>
              <a:t>“An LEO does not have to wait until a gun is pointed @ him before taking action”</a:t>
            </a:r>
          </a:p>
          <a:p>
            <a:pPr lvl="1"/>
            <a:r>
              <a:rPr lang="en-US" sz="2000" dirty="0"/>
              <a:t>Harrell v. Decatur County, ‘95; Montoute v. </a:t>
            </a:r>
            <a:r>
              <a:rPr lang="en-US" sz="2000" dirty="0" err="1"/>
              <a:t>Carr</a:t>
            </a:r>
            <a:r>
              <a:rPr lang="en-US" sz="2000" dirty="0"/>
              <a:t>, ‘97</a:t>
            </a:r>
          </a:p>
          <a:p>
            <a:r>
              <a:rPr lang="en-US" sz="2400" dirty="0"/>
              <a:t>“The Constitution does not require a LEO or corrections officer to seek medical attention for every arrestee or inmate who appears to be affected by drugs or alcohol” (Barnette v. Taylor, ‘08)</a:t>
            </a:r>
          </a:p>
          <a:p>
            <a:r>
              <a:rPr lang="en-US" sz="2400" dirty="0"/>
              <a:t>“A LEO does not need case law to know that by intentionally shooting an arrestee in the head, resulting in brain trauma, violates the Constitution” (Mercado v. City of Orlando, ‘05)</a:t>
            </a:r>
          </a:p>
          <a:p>
            <a:r>
              <a:rPr lang="en-US" sz="2400" dirty="0"/>
              <a:t>“We have recognized that a TASER is generally not deadly force (</a:t>
            </a:r>
            <a:r>
              <a:rPr lang="en-US" sz="2400" dirty="0" err="1"/>
              <a:t>Fils</a:t>
            </a:r>
            <a:r>
              <a:rPr lang="en-US" sz="2400" dirty="0"/>
              <a:t> v. City of Aventura, ‘11)</a:t>
            </a:r>
          </a:p>
          <a:p>
            <a:r>
              <a:rPr lang="en-US" sz="2400" dirty="0"/>
              <a:t>“Dept. policy or training on CEW, does not guide court analysis” (</a:t>
            </a:r>
            <a:r>
              <a:rPr lang="en-US" sz="2400" dirty="0" err="1"/>
              <a:t>Boyton</a:t>
            </a:r>
            <a:r>
              <a:rPr lang="en-US" sz="2400" dirty="0"/>
              <a:t> v. City of Tallahassee, ‘16)</a:t>
            </a:r>
          </a:p>
          <a:p>
            <a:r>
              <a:rPr lang="en-US" sz="2400" dirty="0"/>
              <a:t>“A plaintiff must prove a policy, custom or practice caused the alleged deprivation” </a:t>
            </a:r>
          </a:p>
          <a:p>
            <a:pPr lvl="1"/>
            <a:r>
              <a:rPr lang="en-US" sz="2000" dirty="0" err="1"/>
              <a:t>Hoefling</a:t>
            </a:r>
            <a:r>
              <a:rPr lang="en-US" sz="2000" dirty="0"/>
              <a:t> v. City of Miami, (‘16)</a:t>
            </a:r>
          </a:p>
          <a:p>
            <a:endParaRPr lang="en-US" sz="2400" dirty="0"/>
          </a:p>
        </p:txBody>
      </p:sp>
    </p:spTree>
    <p:extLst>
      <p:ext uri="{BB962C8B-B14F-4D97-AF65-F5344CB8AC3E}">
        <p14:creationId xmlns:p14="http://schemas.microsoft.com/office/powerpoint/2010/main" val="1027716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28954" y="152400"/>
            <a:ext cx="11934092" cy="685800"/>
          </a:xfrm>
        </p:spPr>
        <p:txBody>
          <a:bodyPr/>
          <a:lstStyle/>
          <a:p>
            <a:pPr algn="ctr"/>
            <a:r>
              <a:rPr lang="en-US" sz="3600" b="1" dirty="0">
                <a:solidFill>
                  <a:srgbClr val="FF0000"/>
                </a:solidFill>
                <a:effectLst>
                  <a:outerShdw blurRad="38100" dist="38100" dir="2700000" algn="tl">
                    <a:srgbClr val="000000">
                      <a:alpha val="43137"/>
                    </a:srgbClr>
                  </a:outerShdw>
                </a:effectLst>
              </a:rPr>
              <a:t>Public’s Perspective on Police Use of Force</a:t>
            </a:r>
          </a:p>
        </p:txBody>
      </p:sp>
      <p:sp>
        <p:nvSpPr>
          <p:cNvPr id="3" name="Content Placeholder 2"/>
          <p:cNvSpPr>
            <a:spLocks noGrp="1"/>
          </p:cNvSpPr>
          <p:nvPr>
            <p:ph idx="1"/>
          </p:nvPr>
        </p:nvSpPr>
        <p:spPr>
          <a:xfrm>
            <a:off x="175846" y="838200"/>
            <a:ext cx="11887200" cy="5867400"/>
          </a:xfrm>
        </p:spPr>
        <p:txBody>
          <a:bodyPr>
            <a:normAutofit/>
          </a:bodyPr>
          <a:lstStyle/>
          <a:p>
            <a:pPr>
              <a:defRPr/>
            </a:pPr>
            <a:r>
              <a:rPr lang="en-US" dirty="0"/>
              <a:t>Officers in untenable position </a:t>
            </a:r>
          </a:p>
          <a:p>
            <a:pPr>
              <a:defRPr/>
            </a:pPr>
            <a:r>
              <a:rPr lang="en-US" dirty="0"/>
              <a:t>Should use least amount of force </a:t>
            </a:r>
          </a:p>
          <a:p>
            <a:pPr>
              <a:defRPr/>
            </a:pPr>
            <a:r>
              <a:rPr lang="en-US" dirty="0"/>
              <a:t>Should use least injurious force option</a:t>
            </a:r>
          </a:p>
          <a:p>
            <a:pPr>
              <a:defRPr/>
            </a:pPr>
            <a:r>
              <a:rPr lang="en-US" dirty="0"/>
              <a:t>Should be more patient and understanding</a:t>
            </a:r>
          </a:p>
          <a:p>
            <a:pPr>
              <a:defRPr/>
            </a:pPr>
            <a:r>
              <a:rPr lang="en-US" dirty="0"/>
              <a:t>Should be tolerant of people acting out</a:t>
            </a:r>
          </a:p>
          <a:p>
            <a:pPr lvl="1"/>
            <a:r>
              <a:rPr lang="en-US" altLang="en-US" dirty="0"/>
              <a:t>Being attacked, injured, spit on, risks of the job</a:t>
            </a:r>
          </a:p>
          <a:p>
            <a:pPr lvl="1"/>
            <a:r>
              <a:rPr lang="en-US" altLang="en-US" dirty="0"/>
              <a:t>Are intolerant heavy handed jack-booted thugs</a:t>
            </a:r>
          </a:p>
          <a:p>
            <a:pPr lvl="1"/>
            <a:r>
              <a:rPr lang="en-US" altLang="en-US" dirty="0"/>
              <a:t>Should almost never use force</a:t>
            </a:r>
            <a:endParaRPr lang="en-US" dirty="0"/>
          </a:p>
          <a:p>
            <a:pPr>
              <a:defRPr/>
            </a:pPr>
            <a:r>
              <a:rPr lang="en-US" dirty="0"/>
              <a:t>Should know difference between person who:</a:t>
            </a:r>
          </a:p>
          <a:p>
            <a:pPr lvl="1">
              <a:defRPr/>
            </a:pPr>
            <a:r>
              <a:rPr lang="en-US" dirty="0"/>
              <a:t>Is an intentional immediate threat of harm</a:t>
            </a:r>
          </a:p>
          <a:p>
            <a:pPr lvl="1">
              <a:defRPr/>
            </a:pPr>
            <a:r>
              <a:rPr lang="en-US" dirty="0"/>
              <a:t>Is fleeing from (serious physical harm) offense</a:t>
            </a:r>
          </a:p>
          <a:p>
            <a:pPr lvl="1">
              <a:defRPr/>
            </a:pPr>
            <a:r>
              <a:rPr lang="en-US" dirty="0"/>
              <a:t>Needs medical or mental health crisis assistance </a:t>
            </a:r>
          </a:p>
          <a:p>
            <a:pPr marL="457200" lvl="1" indent="0">
              <a:buNone/>
              <a:defRPr/>
            </a:pPr>
            <a:r>
              <a:rPr lang="en-US" dirty="0"/>
              <a:t>   (rather than committing crimes)</a:t>
            </a:r>
          </a:p>
          <a:p>
            <a:pPr marL="0" indent="0">
              <a:buNone/>
              <a:defRPr/>
            </a:pPr>
            <a:endParaRPr lang="en-US" dirty="0">
              <a:solidFill>
                <a:srgbClr val="FFC000"/>
              </a:solidFill>
            </a:endParaRPr>
          </a:p>
        </p:txBody>
      </p:sp>
      <p:pic>
        <p:nvPicPr>
          <p:cNvPr id="6" name="Picture 5">
            <a:extLst>
              <a:ext uri="{FF2B5EF4-FFF2-40B4-BE49-F238E27FC236}">
                <a16:creationId xmlns:a16="http://schemas.microsoft.com/office/drawing/2014/main" id="{54D9F5A7-7CBF-4DE7-9DD5-78F06671999B}"/>
              </a:ext>
            </a:extLst>
          </p:cNvPr>
          <p:cNvPicPr>
            <a:picLocks noChangeAspect="1"/>
          </p:cNvPicPr>
          <p:nvPr/>
        </p:nvPicPr>
        <p:blipFill rotWithShape="1">
          <a:blip r:embed="rId2"/>
          <a:srcRect t="7316"/>
          <a:stretch/>
        </p:blipFill>
        <p:spPr>
          <a:xfrm>
            <a:off x="8001000" y="1013603"/>
            <a:ext cx="4191000" cy="2600036"/>
          </a:xfrm>
          <a:prstGeom prst="rect">
            <a:avLst/>
          </a:prstGeom>
        </p:spPr>
      </p:pic>
      <p:pic>
        <p:nvPicPr>
          <p:cNvPr id="7" name="Picture 5" descr="2W1UCAAWN4IKCA1KLG4OCAF2O38SCA8TZY28policebrutal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7847" y="3489845"/>
            <a:ext cx="3634154" cy="32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348746"/>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7112" y="121640"/>
            <a:ext cx="11954312" cy="633369"/>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Judiciary Analysis/Perspectives  </a:t>
            </a:r>
          </a:p>
        </p:txBody>
      </p:sp>
      <p:sp>
        <p:nvSpPr>
          <p:cNvPr id="14339" name="Content Placeholder 2"/>
          <p:cNvSpPr>
            <a:spLocks noGrp="1"/>
          </p:cNvSpPr>
          <p:nvPr>
            <p:ph idx="1"/>
          </p:nvPr>
        </p:nvSpPr>
        <p:spPr>
          <a:xfrm>
            <a:off x="142613" y="962526"/>
            <a:ext cx="11954312" cy="5773836"/>
          </a:xfrm>
        </p:spPr>
        <p:txBody>
          <a:bodyPr/>
          <a:lstStyle/>
          <a:p>
            <a:r>
              <a:rPr lang="en-US" i="1" dirty="0"/>
              <a:t>Graham v. Connor </a:t>
            </a:r>
            <a:r>
              <a:rPr lang="en-US" dirty="0"/>
              <a:t>(1989) decision, deference to LEO </a:t>
            </a:r>
          </a:p>
          <a:p>
            <a:r>
              <a:rPr lang="en-US" dirty="0"/>
              <a:t>But, also understand that “some judges” will interpret facts of case through their eyes, not yours</a:t>
            </a:r>
          </a:p>
          <a:p>
            <a:r>
              <a:rPr lang="en-US" dirty="0"/>
              <a:t>Unless video, law requires judges to view case from “plaintiff’s perspective”</a:t>
            </a:r>
          </a:p>
          <a:p>
            <a:r>
              <a:rPr lang="en-US" dirty="0"/>
              <a:t>Judges use additional factors beyond Graham:</a:t>
            </a:r>
          </a:p>
          <a:p>
            <a:pPr lvl="1"/>
            <a:r>
              <a:rPr lang="en-US" dirty="0"/>
              <a:t>Assess “pre-incident/force factors” </a:t>
            </a:r>
          </a:p>
          <a:p>
            <a:pPr lvl="1"/>
            <a:r>
              <a:rPr lang="en-US" dirty="0"/>
              <a:t>Assess “other options” available to officer </a:t>
            </a:r>
          </a:p>
          <a:p>
            <a:pPr lvl="1"/>
            <a:r>
              <a:rPr lang="en-US" dirty="0"/>
              <a:t>Consider suspect condition</a:t>
            </a:r>
          </a:p>
          <a:p>
            <a:pPr lvl="1"/>
            <a:r>
              <a:rPr lang="en-US" dirty="0"/>
              <a:t>Use varying definitions of active resistance  </a:t>
            </a:r>
          </a:p>
          <a:p>
            <a:pPr lvl="1"/>
            <a:r>
              <a:rPr lang="en-US" dirty="0"/>
              <a:t>Assess the outcome of the use of force </a:t>
            </a:r>
          </a:p>
          <a:p>
            <a:pPr lvl="1"/>
            <a:r>
              <a:rPr lang="en-US" dirty="0"/>
              <a:t>Additional assessment factors</a:t>
            </a:r>
            <a:r>
              <a:rPr lang="en-US" dirty="0">
                <a:sym typeface="Wingdings" panose="05000000000000000000" pitchFamily="2" charset="2"/>
              </a:rPr>
              <a:t> </a:t>
            </a:r>
            <a:r>
              <a:rPr lang="en-US" dirty="0"/>
              <a:t> </a:t>
            </a:r>
          </a:p>
          <a:p>
            <a:r>
              <a:rPr lang="en-US" dirty="0"/>
              <a:t>Must be aware how courts apply </a:t>
            </a:r>
            <a:r>
              <a:rPr lang="en-US" i="1" dirty="0"/>
              <a:t>Graham </a:t>
            </a:r>
            <a:r>
              <a:rPr lang="en-US" dirty="0"/>
              <a:t>criteria &amp; other factors </a:t>
            </a:r>
          </a:p>
        </p:txBody>
      </p:sp>
    </p:spTree>
    <p:extLst>
      <p:ext uri="{BB962C8B-B14F-4D97-AF65-F5344CB8AC3E}">
        <p14:creationId xmlns:p14="http://schemas.microsoft.com/office/powerpoint/2010/main" val="548555641"/>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11C9B-FD14-4BDD-B5D3-585B634A3C02}"/>
              </a:ext>
            </a:extLst>
          </p:cNvPr>
          <p:cNvSpPr>
            <a:spLocks noGrp="1"/>
          </p:cNvSpPr>
          <p:nvPr>
            <p:ph type="title"/>
          </p:nvPr>
        </p:nvSpPr>
        <p:spPr>
          <a:xfrm>
            <a:off x="64394" y="96253"/>
            <a:ext cx="12022428" cy="737936"/>
          </a:xfrm>
        </p:spPr>
        <p:txBody>
          <a:bodyPr>
            <a:normAutofit/>
          </a:bodyPr>
          <a:lstStyle/>
          <a:p>
            <a:pPr algn="ctr"/>
            <a:r>
              <a:rPr lang="en-US" b="1" dirty="0">
                <a:solidFill>
                  <a:srgbClr val="FF0000"/>
                </a:solidFill>
              </a:rPr>
              <a:t>Use of Force Litigation Trends: 2006-2023</a:t>
            </a:r>
          </a:p>
        </p:txBody>
      </p:sp>
      <p:sp>
        <p:nvSpPr>
          <p:cNvPr id="3" name="Content Placeholder 2">
            <a:extLst>
              <a:ext uri="{FF2B5EF4-FFF2-40B4-BE49-F238E27FC236}">
                <a16:creationId xmlns:a16="http://schemas.microsoft.com/office/drawing/2014/main" id="{89142AA8-5120-40D7-9C88-857BE0EA5413}"/>
              </a:ext>
            </a:extLst>
          </p:cNvPr>
          <p:cNvSpPr>
            <a:spLocks noGrp="1"/>
          </p:cNvSpPr>
          <p:nvPr>
            <p:ph idx="1"/>
          </p:nvPr>
        </p:nvSpPr>
        <p:spPr>
          <a:xfrm>
            <a:off x="64393" y="834189"/>
            <a:ext cx="12022429" cy="5927558"/>
          </a:xfrm>
        </p:spPr>
        <p:txBody>
          <a:bodyPr>
            <a:normAutofit/>
          </a:bodyPr>
          <a:lstStyle/>
          <a:p>
            <a:r>
              <a:rPr lang="en-US" dirty="0"/>
              <a:t>Force resulting in serious bodily injury or death:</a:t>
            </a:r>
          </a:p>
          <a:p>
            <a:pPr lvl="1"/>
            <a:r>
              <a:rPr lang="en-US" dirty="0"/>
              <a:t>NF TO-AD</a:t>
            </a:r>
          </a:p>
          <a:p>
            <a:pPr lvl="1"/>
            <a:r>
              <a:rPr lang="en-US" dirty="0"/>
              <a:t>Firearms/OIS </a:t>
            </a:r>
          </a:p>
          <a:p>
            <a:r>
              <a:rPr lang="en-US" dirty="0"/>
              <a:t>No systematic collection of litigation payouts or case settlements </a:t>
            </a:r>
          </a:p>
          <a:p>
            <a:r>
              <a:rPr lang="en-US" dirty="0"/>
              <a:t>Pre Ferguson: 2006 to 2014 (n= 587 cases)</a:t>
            </a:r>
          </a:p>
          <a:p>
            <a:pPr lvl="1"/>
            <a:r>
              <a:rPr lang="en-US" dirty="0"/>
              <a:t>Average settlement =  $4.1 million </a:t>
            </a:r>
          </a:p>
          <a:p>
            <a:r>
              <a:rPr lang="en-US" dirty="0"/>
              <a:t>Post Ferguson: 2015 to 2023 (n=519 cases) N=1,106 cases </a:t>
            </a:r>
          </a:p>
          <a:p>
            <a:pPr lvl="1"/>
            <a:r>
              <a:rPr lang="en-US" dirty="0"/>
              <a:t>Average settlement = $19 million </a:t>
            </a:r>
            <a:r>
              <a:rPr lang="en-US" dirty="0">
                <a:sym typeface="Wingdings" panose="05000000000000000000" pitchFamily="2" charset="2"/>
              </a:rPr>
              <a:t> 5 times or 79%</a:t>
            </a:r>
            <a:r>
              <a:rPr lang="en-US" dirty="0"/>
              <a:t> </a:t>
            </a:r>
          </a:p>
          <a:p>
            <a:pPr lvl="1"/>
            <a:r>
              <a:rPr lang="en-US" dirty="0">
                <a:solidFill>
                  <a:srgbClr val="FF0000"/>
                </a:solidFill>
                <a:effectLst>
                  <a:outerShdw blurRad="38100" dist="38100" dir="2700000" algn="tl">
                    <a:srgbClr val="000000">
                      <a:alpha val="43137"/>
                    </a:srgbClr>
                  </a:outerShdw>
                </a:effectLst>
              </a:rPr>
              <a:t>Cox v. City of New Haven, CT (No. 3:22-cv-0129, 6/14/23)</a:t>
            </a:r>
            <a:r>
              <a:rPr lang="en-US" dirty="0">
                <a:solidFill>
                  <a:srgbClr val="FF0000"/>
                </a:solidFill>
                <a:effectLst>
                  <a:outerShdw blurRad="38100" dist="38100" dir="2700000" algn="tl">
                    <a:srgbClr val="000000">
                      <a:alpha val="43137"/>
                    </a:srgbClr>
                  </a:outerShdw>
                </a:effectLst>
                <a:sym typeface="Wingdings" panose="05000000000000000000" pitchFamily="2" charset="2"/>
              </a:rPr>
              <a:t> $45 million settlement </a:t>
            </a:r>
            <a:endParaRPr lang="en-US" dirty="0">
              <a:solidFill>
                <a:srgbClr val="FF0000"/>
              </a:solidFill>
              <a:effectLst>
                <a:outerShdw blurRad="38100" dist="38100" dir="2700000" algn="tl">
                  <a:srgbClr val="000000">
                    <a:alpha val="43137"/>
                  </a:srgbClr>
                </a:outerShdw>
              </a:effectLst>
            </a:endParaRPr>
          </a:p>
          <a:p>
            <a:r>
              <a:rPr lang="en-US" dirty="0"/>
              <a:t>NY, LA, Chicago, Philadelphia, Prince Co., Baltimore, Detroit, Cleveland, Milwaukee, Minneapolis, and Phoenix= 74%</a:t>
            </a:r>
          </a:p>
          <a:p>
            <a:endParaRPr lang="en-US" sz="800" dirty="0"/>
          </a:p>
          <a:p>
            <a:endParaRPr lang="en-US" sz="800" dirty="0"/>
          </a:p>
          <a:p>
            <a:r>
              <a:rPr lang="en-US" sz="2000" dirty="0"/>
              <a:t>(Alexander, et al, ‘22; Marshal Inst., 2023; </a:t>
            </a:r>
            <a:r>
              <a:rPr lang="en-US" sz="2000" dirty="0" err="1"/>
              <a:t>Ouss</a:t>
            </a:r>
            <a:r>
              <a:rPr lang="en-US" sz="2000" dirty="0"/>
              <a:t> and Rappaport, ‘20; Ross, ‘23; Schwartz, ‘14)  </a:t>
            </a:r>
          </a:p>
          <a:p>
            <a:endParaRPr lang="en-US" dirty="0"/>
          </a:p>
        </p:txBody>
      </p:sp>
    </p:spTree>
    <p:extLst>
      <p:ext uri="{BB962C8B-B14F-4D97-AF65-F5344CB8AC3E}">
        <p14:creationId xmlns:p14="http://schemas.microsoft.com/office/powerpoint/2010/main" val="25545035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58" y="90237"/>
            <a:ext cx="11815010" cy="70384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What We Know About LEOs Use of Force</a:t>
            </a:r>
          </a:p>
        </p:txBody>
      </p:sp>
      <p:sp>
        <p:nvSpPr>
          <p:cNvPr id="3" name="Content Placeholder 2"/>
          <p:cNvSpPr>
            <a:spLocks noGrp="1"/>
          </p:cNvSpPr>
          <p:nvPr>
            <p:ph idx="1"/>
          </p:nvPr>
        </p:nvSpPr>
        <p:spPr>
          <a:xfrm>
            <a:off x="96253" y="920416"/>
            <a:ext cx="11947358" cy="5859379"/>
          </a:xfrm>
        </p:spPr>
        <p:txBody>
          <a:bodyPr>
            <a:normAutofit/>
          </a:bodyPr>
          <a:lstStyle/>
          <a:p>
            <a:r>
              <a:rPr lang="en-US" dirty="0"/>
              <a:t>Respond/Assess a dynamic situation in varying circumstances/environments</a:t>
            </a:r>
          </a:p>
          <a:p>
            <a:r>
              <a:rPr lang="en-US" dirty="0"/>
              <a:t>Expected to be accurate 100% despite human factors limitations, life threatening circumstances, &amp; split-second decision-making </a:t>
            </a:r>
          </a:p>
          <a:p>
            <a:r>
              <a:rPr lang="en-US" b="1" u="sng" dirty="0" err="1">
                <a:solidFill>
                  <a:srgbClr val="FF0000"/>
                </a:solidFill>
                <a:effectLst>
                  <a:outerShdw blurRad="38100" dist="38100" dir="2700000" algn="tl">
                    <a:srgbClr val="000000">
                      <a:alpha val="43137"/>
                    </a:srgbClr>
                  </a:outerShdw>
                </a:effectLst>
              </a:rPr>
              <a:t>UoF</a:t>
            </a:r>
            <a:r>
              <a:rPr lang="en-US" b="1" u="sng" dirty="0">
                <a:solidFill>
                  <a:srgbClr val="FF0000"/>
                </a:solidFill>
                <a:effectLst>
                  <a:outerShdw blurRad="38100" dist="38100" dir="2700000" algn="tl">
                    <a:srgbClr val="000000">
                      <a:alpha val="43137"/>
                    </a:srgbClr>
                  </a:outerShdw>
                </a:effectLst>
              </a:rPr>
              <a:t> Rare in Occurrence (‘96 -‘22)</a:t>
            </a:r>
            <a:r>
              <a:rPr lang="en-US" b="1" u="sng" dirty="0">
                <a:solidFill>
                  <a:srgbClr val="FF0000"/>
                </a:solidFill>
                <a:effectLst>
                  <a:outerShdw blurRad="38100" dist="38100" dir="2700000" algn="tl">
                    <a:srgbClr val="000000">
                      <a:alpha val="43137"/>
                    </a:srgbClr>
                  </a:outerShdw>
                </a:effectLst>
                <a:sym typeface="Wingdings" panose="05000000000000000000" pitchFamily="2" charset="2"/>
              </a:rPr>
              <a:t> Annual Averages Estimates:</a:t>
            </a:r>
            <a:endParaRPr lang="en-US" dirty="0"/>
          </a:p>
          <a:p>
            <a:pPr lvl="1"/>
            <a:r>
              <a:rPr lang="en-US" dirty="0"/>
              <a:t>Over 150 million CFS, Self-Initiated, &amp; Other Police Public Contacts (PPC) [BJS: 20; NENA, 20; CDC; 20; Johnson, 16]</a:t>
            </a:r>
          </a:p>
          <a:p>
            <a:pPr lvl="1"/>
            <a:r>
              <a:rPr lang="en-US" dirty="0"/>
              <a:t>Non-deadly force used/threatened in about 1/54 PPC </a:t>
            </a:r>
            <a:r>
              <a:rPr lang="en-US" dirty="0">
                <a:solidFill>
                  <a:srgbClr val="FF0000"/>
                </a:solidFill>
              </a:rPr>
              <a:t>(1.8%) </a:t>
            </a:r>
            <a:r>
              <a:rPr lang="en-US" dirty="0"/>
              <a:t>[No Deaths]</a:t>
            </a:r>
          </a:p>
          <a:p>
            <a:pPr lvl="1"/>
            <a:r>
              <a:rPr lang="en-US" dirty="0"/>
              <a:t>About 13 mil arrests; </a:t>
            </a:r>
            <a:r>
              <a:rPr lang="en-US" dirty="0" err="1"/>
              <a:t>UoF</a:t>
            </a:r>
            <a:r>
              <a:rPr lang="en-US" dirty="0"/>
              <a:t> in 1:110 criminal arrests (1990-2019; </a:t>
            </a:r>
            <a:r>
              <a:rPr lang="en-US" dirty="0" err="1"/>
              <a:t>Duffin</a:t>
            </a:r>
            <a:r>
              <a:rPr lang="en-US" dirty="0"/>
              <a:t>, ‘20)</a:t>
            </a:r>
          </a:p>
          <a:p>
            <a:pPr lvl="1"/>
            <a:r>
              <a:rPr lang="en-US" dirty="0"/>
              <a:t>About 1,000 OIS= 0.0003% PPC &amp; 0.008% during arrest [2015 to 2020; WA Post]</a:t>
            </a:r>
          </a:p>
          <a:p>
            <a:pPr lvl="2"/>
            <a:r>
              <a:rPr lang="en-US" dirty="0"/>
              <a:t>OIS</a:t>
            </a:r>
            <a:r>
              <a:rPr lang="en-US" dirty="0">
                <a:sym typeface="Wingdings" panose="05000000000000000000" pitchFamily="2" charset="2"/>
              </a:rPr>
              <a:t> About </a:t>
            </a:r>
            <a:r>
              <a:rPr lang="en-US" dirty="0"/>
              <a:t>1/1,041,737 CFS</a:t>
            </a:r>
          </a:p>
          <a:p>
            <a:pPr lvl="1"/>
            <a:r>
              <a:rPr lang="en-US" dirty="0"/>
              <a:t>About 1 Subject Prone/100 criminal arrest [No Deaths]</a:t>
            </a:r>
          </a:p>
          <a:p>
            <a:pPr lvl="1"/>
            <a:r>
              <a:rPr lang="en-US" dirty="0"/>
              <a:t>About 900 ARD (Non-Firearm)</a:t>
            </a:r>
            <a:r>
              <a:rPr lang="en-US" dirty="0">
                <a:sym typeface="Wingdings" panose="05000000000000000000" pitchFamily="2" charset="2"/>
              </a:rPr>
              <a:t></a:t>
            </a:r>
            <a:r>
              <a:rPr lang="en-US" dirty="0"/>
              <a:t> 1:2.6 mil/PPC</a:t>
            </a:r>
          </a:p>
          <a:p>
            <a:pPr lvl="1"/>
            <a:r>
              <a:rPr lang="en-US" dirty="0"/>
              <a:t>About 1:CEW application/3,000 PPC/CFS </a:t>
            </a:r>
          </a:p>
          <a:p>
            <a:pPr lvl="1"/>
            <a:r>
              <a:rPr lang="en-US" dirty="0"/>
              <a:t>About 1:3,000,000 CEW ARDs (Non-Firearm)  </a:t>
            </a:r>
          </a:p>
          <a:p>
            <a:endParaRPr lang="en-US" dirty="0"/>
          </a:p>
          <a:p>
            <a:endParaRPr lang="en-US" dirty="0"/>
          </a:p>
        </p:txBody>
      </p:sp>
    </p:spTree>
    <p:extLst>
      <p:ext uri="{BB962C8B-B14F-4D97-AF65-F5344CB8AC3E}">
        <p14:creationId xmlns:p14="http://schemas.microsoft.com/office/powerpoint/2010/main" val="17251314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CA7D03-98E6-46A4-AEC6-D85A724A7A4B}"/>
              </a:ext>
            </a:extLst>
          </p:cNvPr>
          <p:cNvSpPr>
            <a:spLocks noGrp="1"/>
          </p:cNvSpPr>
          <p:nvPr>
            <p:ph type="title"/>
          </p:nvPr>
        </p:nvSpPr>
        <p:spPr>
          <a:xfrm>
            <a:off x="207035" y="189782"/>
            <a:ext cx="11844068" cy="698740"/>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Exercising Leadership </a:t>
            </a:r>
          </a:p>
        </p:txBody>
      </p:sp>
      <p:sp>
        <p:nvSpPr>
          <p:cNvPr id="4" name="Content Placeholder 3">
            <a:extLst>
              <a:ext uri="{FF2B5EF4-FFF2-40B4-BE49-F238E27FC236}">
                <a16:creationId xmlns:a16="http://schemas.microsoft.com/office/drawing/2014/main" id="{EE4CC2A4-5843-48E1-9ABA-24C55E1C24DD}"/>
              </a:ext>
            </a:extLst>
          </p:cNvPr>
          <p:cNvSpPr>
            <a:spLocks noGrp="1"/>
          </p:cNvSpPr>
          <p:nvPr>
            <p:ph idx="1"/>
          </p:nvPr>
        </p:nvSpPr>
        <p:spPr>
          <a:xfrm>
            <a:off x="103517" y="1017917"/>
            <a:ext cx="11947585" cy="5650303"/>
          </a:xfrm>
        </p:spPr>
        <p:txBody>
          <a:bodyPr>
            <a:normAutofit/>
          </a:bodyPr>
          <a:lstStyle/>
          <a:p>
            <a:r>
              <a:rPr lang="en-US" dirty="0"/>
              <a:t>Managing use of force presents challenges requiring:</a:t>
            </a:r>
          </a:p>
          <a:p>
            <a:pPr lvl="1"/>
            <a:r>
              <a:rPr lang="en-US" dirty="0"/>
              <a:t>Analysis; Reporting; Decision-Making; Planning; Directing; Organizing; Staffing; &amp; Leading </a:t>
            </a:r>
          </a:p>
          <a:p>
            <a:r>
              <a:rPr lang="en-US" dirty="0"/>
              <a:t>Managing the challenges present opportunities to exercise leadership</a:t>
            </a:r>
          </a:p>
          <a:p>
            <a:r>
              <a:rPr lang="en-US" dirty="0"/>
              <a:t>Use of force incidents are rare yet can be high profile &amp; high liability</a:t>
            </a:r>
          </a:p>
          <a:p>
            <a:r>
              <a:rPr lang="en-US" dirty="0"/>
              <a:t>Incident frequently triggers:</a:t>
            </a:r>
          </a:p>
          <a:p>
            <a:pPr lvl="1"/>
            <a:r>
              <a:rPr lang="en-US" dirty="0"/>
              <a:t>Emerging questions </a:t>
            </a:r>
          </a:p>
          <a:p>
            <a:pPr lvl="1"/>
            <a:r>
              <a:rPr lang="en-US" dirty="0"/>
              <a:t>Investigations (Internal &amp; External)</a:t>
            </a:r>
          </a:p>
          <a:p>
            <a:pPr lvl="1"/>
            <a:r>
              <a:rPr lang="en-US" dirty="0"/>
              <a:t>Protests, disturbances, &amp; riots</a:t>
            </a:r>
          </a:p>
          <a:p>
            <a:pPr lvl="1"/>
            <a:r>
              <a:rPr lang="en-US" dirty="0"/>
              <a:t>Potential criminal prosecution</a:t>
            </a:r>
          </a:p>
          <a:p>
            <a:pPr lvl="1"/>
            <a:r>
              <a:rPr lang="en-US" dirty="0"/>
              <a:t>Discipline and/or termination </a:t>
            </a:r>
          </a:p>
          <a:p>
            <a:pPr lvl="1"/>
            <a:r>
              <a:rPr lang="en-US" dirty="0"/>
              <a:t>Review of policies, protocols, training, tactics, &amp; field operations</a:t>
            </a:r>
          </a:p>
          <a:p>
            <a:pPr lvl="1"/>
            <a:r>
              <a:rPr lang="en-US" dirty="0"/>
              <a:t>Exposure to civil liability </a:t>
            </a:r>
          </a:p>
          <a:p>
            <a:pPr marL="457200" lvl="1"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7379053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C5A34-8701-4193-BFC0-9DEF4930E7BA}"/>
              </a:ext>
            </a:extLst>
          </p:cNvPr>
          <p:cNvSpPr>
            <a:spLocks noGrp="1"/>
          </p:cNvSpPr>
          <p:nvPr>
            <p:ph type="title"/>
          </p:nvPr>
        </p:nvSpPr>
        <p:spPr>
          <a:xfrm>
            <a:off x="103517" y="138024"/>
            <a:ext cx="12007970" cy="595222"/>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Emerging Issues Examples </a:t>
            </a:r>
          </a:p>
        </p:txBody>
      </p:sp>
      <p:sp>
        <p:nvSpPr>
          <p:cNvPr id="3" name="Content Placeholder 2">
            <a:extLst>
              <a:ext uri="{FF2B5EF4-FFF2-40B4-BE49-F238E27FC236}">
                <a16:creationId xmlns:a16="http://schemas.microsoft.com/office/drawing/2014/main" id="{D588C529-BD31-4DD2-AA8D-824FC4DCC575}"/>
              </a:ext>
            </a:extLst>
          </p:cNvPr>
          <p:cNvSpPr>
            <a:spLocks noGrp="1"/>
          </p:cNvSpPr>
          <p:nvPr>
            <p:ph idx="1"/>
          </p:nvPr>
        </p:nvSpPr>
        <p:spPr>
          <a:xfrm>
            <a:off x="103517" y="1030224"/>
            <a:ext cx="12007970" cy="5689753"/>
          </a:xfrm>
        </p:spPr>
        <p:txBody>
          <a:bodyPr>
            <a:normAutofit/>
          </a:bodyPr>
          <a:lstStyle/>
          <a:p>
            <a:r>
              <a:rPr lang="en-US" dirty="0"/>
              <a:t>GA Supreme Court: A TASER may be a “Deadly Weapon” (Eberhart v. St. GA, S19A0803, 10/31/19): Eberhart—Life-Felony Murder &amp; Weems—5 years  </a:t>
            </a:r>
          </a:p>
          <a:p>
            <a:pPr lvl="1"/>
            <a:r>
              <a:rPr lang="en-US" dirty="0"/>
              <a:t>Violation of SOP &amp; training</a:t>
            </a:r>
          </a:p>
          <a:p>
            <a:r>
              <a:rPr lang="en-US" dirty="0"/>
              <a:t>11</a:t>
            </a:r>
            <a:r>
              <a:rPr lang="en-US" baseline="30000" dirty="0"/>
              <a:t>th</a:t>
            </a:r>
            <a:r>
              <a:rPr lang="en-US" dirty="0"/>
              <a:t>  Circuit</a:t>
            </a:r>
            <a:r>
              <a:rPr lang="en-US" dirty="0">
                <a:sym typeface="Wingdings" panose="05000000000000000000" pitchFamily="2" charset="2"/>
              </a:rPr>
              <a:t></a:t>
            </a:r>
            <a:r>
              <a:rPr lang="en-US" dirty="0"/>
              <a:t> “TASER is generally not deadly force” (</a:t>
            </a:r>
            <a:r>
              <a:rPr lang="en-US" dirty="0" err="1"/>
              <a:t>Fils</a:t>
            </a:r>
            <a:r>
              <a:rPr lang="en-US" dirty="0"/>
              <a:t> v. City of Aventura, ‘11)</a:t>
            </a:r>
          </a:p>
          <a:p>
            <a:r>
              <a:rPr lang="en-US" dirty="0"/>
              <a:t>Prosecutor to Grand Jury/Jury: “15 deployments of a TASER, with 50,000V=750,000V” (</a:t>
            </a:r>
            <a:r>
              <a:rPr lang="en-US" i="1" dirty="0"/>
              <a:t>GA v. Copeland</a:t>
            </a:r>
            <a:r>
              <a:rPr lang="en-US" dirty="0"/>
              <a:t>; ‘17, ‘19, ‘21)</a:t>
            </a:r>
          </a:p>
          <a:p>
            <a:r>
              <a:rPr lang="en-US" dirty="0"/>
              <a:t>LEOs in Deposition (2019): </a:t>
            </a:r>
          </a:p>
          <a:p>
            <a:pPr lvl="1"/>
            <a:r>
              <a:rPr lang="en-US" dirty="0"/>
              <a:t>“Yes, the TASER delivers 50,000 V on each trigger pull”</a:t>
            </a:r>
          </a:p>
          <a:p>
            <a:pPr lvl="1"/>
            <a:r>
              <a:rPr lang="en-US" dirty="0"/>
              <a:t>Plaintiff’s attorney: “So you delivered 100,000V into my client, right? Yes.”</a:t>
            </a:r>
          </a:p>
          <a:p>
            <a:r>
              <a:rPr lang="en-US" i="1" dirty="0">
                <a:solidFill>
                  <a:srgbClr val="FF0000"/>
                </a:solidFill>
              </a:rPr>
              <a:t>Harper v. Andrews &amp; Harrison County</a:t>
            </a:r>
            <a:r>
              <a:rPr lang="en-US" dirty="0">
                <a:solidFill>
                  <a:srgbClr val="FF0000"/>
                </a:solidFill>
              </a:rPr>
              <a:t>, WL 6545134 (U.S.D. </a:t>
            </a:r>
            <a:r>
              <a:rPr lang="en-US" dirty="0" err="1">
                <a:solidFill>
                  <a:srgbClr val="FF0000"/>
                </a:solidFill>
              </a:rPr>
              <a:t>Crt</a:t>
            </a:r>
            <a:r>
              <a:rPr lang="en-US" dirty="0">
                <a:solidFill>
                  <a:srgbClr val="FF0000"/>
                </a:solidFill>
              </a:rPr>
              <a:t>. E.D. TX, ‘20):</a:t>
            </a:r>
          </a:p>
          <a:p>
            <a:pPr lvl="1"/>
            <a:r>
              <a:rPr lang="en-US" dirty="0">
                <a:solidFill>
                  <a:srgbClr val="FF0000"/>
                </a:solidFill>
              </a:rPr>
              <a:t>Sgt. Andrew’s use of deadly force was based on his lack of understanding of the TASER</a:t>
            </a:r>
          </a:p>
          <a:p>
            <a:pPr lvl="1"/>
            <a:r>
              <a:rPr lang="en-US" dirty="0">
                <a:solidFill>
                  <a:srgbClr val="FF0000"/>
                </a:solidFill>
              </a:rPr>
              <a:t>Sheriff deliberately indifferent for failing to train </a:t>
            </a:r>
          </a:p>
          <a:p>
            <a:pPr lvl="1"/>
            <a:endParaRPr lang="en-US" dirty="0"/>
          </a:p>
          <a:p>
            <a:pPr lvl="1"/>
            <a:endParaRPr lang="en-US" dirty="0"/>
          </a:p>
          <a:p>
            <a:endParaRPr lang="en-US" dirty="0"/>
          </a:p>
        </p:txBody>
      </p:sp>
    </p:spTree>
    <p:extLst>
      <p:ext uri="{BB962C8B-B14F-4D97-AF65-F5344CB8AC3E}">
        <p14:creationId xmlns:p14="http://schemas.microsoft.com/office/powerpoint/2010/main" val="5588310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69" y="151392"/>
            <a:ext cx="11784651" cy="690819"/>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Use of Force Competency </a:t>
            </a:r>
          </a:p>
        </p:txBody>
      </p:sp>
      <p:sp>
        <p:nvSpPr>
          <p:cNvPr id="3" name="Content Placeholder 2"/>
          <p:cNvSpPr>
            <a:spLocks noGrp="1"/>
          </p:cNvSpPr>
          <p:nvPr>
            <p:ph idx="1"/>
          </p:nvPr>
        </p:nvSpPr>
        <p:spPr>
          <a:xfrm>
            <a:off x="162369" y="902290"/>
            <a:ext cx="11929930" cy="5758902"/>
          </a:xfrm>
        </p:spPr>
        <p:txBody>
          <a:bodyPr>
            <a:normAutofit lnSpcReduction="10000"/>
          </a:bodyPr>
          <a:lstStyle/>
          <a:p>
            <a:r>
              <a:rPr lang="en-US" dirty="0"/>
              <a:t>Are LEOs competent in their legal responsibility when using force?</a:t>
            </a:r>
          </a:p>
          <a:p>
            <a:r>
              <a:rPr lang="en-US" dirty="0"/>
              <a:t>Are all LEOs, supervisors &amp; investigators competent in:</a:t>
            </a:r>
          </a:p>
          <a:p>
            <a:pPr lvl="1"/>
            <a:r>
              <a:rPr lang="en-US" dirty="0"/>
              <a:t>Department force policy &amp; procedures?</a:t>
            </a:r>
          </a:p>
          <a:p>
            <a:pPr lvl="1"/>
            <a:r>
              <a:rPr lang="en-US" dirty="0"/>
              <a:t>Application of de-escalation strategies?</a:t>
            </a:r>
          </a:p>
          <a:p>
            <a:pPr lvl="1"/>
            <a:r>
              <a:rPr lang="en-US" dirty="0"/>
              <a:t>All subject control techniques?</a:t>
            </a:r>
          </a:p>
          <a:p>
            <a:pPr lvl="1"/>
            <a:r>
              <a:rPr lang="en-US" dirty="0"/>
              <a:t>All authorized equipment &amp; all authorized restraints?</a:t>
            </a:r>
          </a:p>
          <a:p>
            <a:pPr lvl="1"/>
            <a:r>
              <a:rPr lang="en-US" dirty="0"/>
              <a:t>All authorized firearms?</a:t>
            </a:r>
          </a:p>
          <a:p>
            <a:pPr lvl="1"/>
            <a:r>
              <a:rPr lang="en-US" dirty="0"/>
              <a:t>Force decision-making?</a:t>
            </a:r>
          </a:p>
          <a:p>
            <a:pPr lvl="1"/>
            <a:r>
              <a:rPr lang="en-US" dirty="0"/>
              <a:t>Manufacture’s specifications?  </a:t>
            </a:r>
          </a:p>
          <a:p>
            <a:pPr lvl="1"/>
            <a:r>
              <a:rPr lang="en-US" dirty="0"/>
              <a:t>How is competency demonstrated/measured?</a:t>
            </a:r>
          </a:p>
          <a:p>
            <a:pPr>
              <a:buClr>
                <a:srgbClr val="C00000"/>
              </a:buClr>
            </a:pPr>
            <a:r>
              <a:rPr lang="en-US" dirty="0">
                <a:solidFill>
                  <a:srgbClr val="C00000"/>
                </a:solidFill>
              </a:rPr>
              <a:t>How would you describe you agency’s Culture of Use of Force?</a:t>
            </a:r>
          </a:p>
          <a:p>
            <a:pPr>
              <a:buClr>
                <a:srgbClr val="C00000"/>
              </a:buClr>
            </a:pPr>
            <a:r>
              <a:rPr lang="en-US" dirty="0"/>
              <a:t>Do officers submit detailed reports justifying their use of force? </a:t>
            </a:r>
          </a:p>
          <a:p>
            <a:pPr>
              <a:buClr>
                <a:srgbClr val="C00000"/>
              </a:buClr>
            </a:pPr>
            <a:r>
              <a:rPr lang="en-US" dirty="0"/>
              <a:t>Do you routinely review officers reports?  BWC?  Debrief? </a:t>
            </a:r>
          </a:p>
          <a:p>
            <a:pPr>
              <a:buClr>
                <a:srgbClr val="C00000"/>
              </a:buClr>
            </a:pPr>
            <a:r>
              <a:rPr lang="en-US" dirty="0"/>
              <a:t>Use a force incident as coaching opportunity? </a:t>
            </a:r>
          </a:p>
          <a:p>
            <a:pPr>
              <a:buClr>
                <a:srgbClr val="FF0000"/>
              </a:buClr>
              <a:buFont typeface="Wingdings" pitchFamily="2" charset="2"/>
              <a:buChar char="Ø"/>
            </a:pPr>
            <a:endParaRPr lang="en-US" dirty="0"/>
          </a:p>
          <a:p>
            <a:pPr marL="0" indent="0">
              <a:buNone/>
            </a:pPr>
            <a:endParaRPr lang="en-US" dirty="0"/>
          </a:p>
        </p:txBody>
      </p:sp>
      <p:pic>
        <p:nvPicPr>
          <p:cNvPr id="4" name="Picture 2">
            <a:extLst>
              <a:ext uri="{FF2B5EF4-FFF2-40B4-BE49-F238E27FC236}">
                <a16:creationId xmlns:a16="http://schemas.microsoft.com/office/drawing/2014/main" id="{052DD3D7-100D-4504-9D26-3B442E93842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8045" y="1965429"/>
            <a:ext cx="3824254" cy="161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9981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201" y="281056"/>
            <a:ext cx="2302346" cy="200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epperspr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1" y="2357999"/>
            <a:ext cx="2137429" cy="214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2" y="317773"/>
            <a:ext cx="2796789" cy="17312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627" y="2692257"/>
            <a:ext cx="2297374" cy="182942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5149" y="4774024"/>
            <a:ext cx="3157696" cy="20260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2845" y="4876800"/>
            <a:ext cx="3224169" cy="175128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4852" y="4420496"/>
            <a:ext cx="2125617" cy="2325756"/>
          </a:xfrm>
          <a:prstGeom prst="rect">
            <a:avLst/>
          </a:prstGeom>
        </p:spPr>
      </p:pic>
      <p:pic>
        <p:nvPicPr>
          <p:cNvPr id="12" name="Picture 11">
            <a:extLst>
              <a:ext uri="{FF2B5EF4-FFF2-40B4-BE49-F238E27FC236}">
                <a16:creationId xmlns:a16="http://schemas.microsoft.com/office/drawing/2014/main" id="{7D5A5A84-1FB8-40A6-B3E8-CD880B976B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0945" y="109494"/>
            <a:ext cx="3953424" cy="2437495"/>
          </a:xfrm>
          <a:prstGeom prst="rect">
            <a:avLst/>
          </a:prstGeom>
        </p:spPr>
      </p:pic>
      <p:pic>
        <p:nvPicPr>
          <p:cNvPr id="13" name="Picture 12">
            <a:extLst>
              <a:ext uri="{FF2B5EF4-FFF2-40B4-BE49-F238E27FC236}">
                <a16:creationId xmlns:a16="http://schemas.microsoft.com/office/drawing/2014/main" id="{F72C5D98-CB0A-4AC5-A98E-059D775B0B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813" y="2590688"/>
            <a:ext cx="3157696" cy="1930998"/>
          </a:xfrm>
          <a:prstGeom prst="rect">
            <a:avLst/>
          </a:prstGeom>
        </p:spPr>
      </p:pic>
      <p:pic>
        <p:nvPicPr>
          <p:cNvPr id="14" name="Picture 13">
            <a:extLst>
              <a:ext uri="{FF2B5EF4-FFF2-40B4-BE49-F238E27FC236}">
                <a16:creationId xmlns:a16="http://schemas.microsoft.com/office/drawing/2014/main" id="{59891732-708B-45F9-B8CF-E69AA8BDC6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945" y="2590687"/>
            <a:ext cx="3869853" cy="1950648"/>
          </a:xfrm>
          <a:prstGeom prst="rect">
            <a:avLst/>
          </a:prstGeom>
        </p:spPr>
      </p:pic>
      <p:pic>
        <p:nvPicPr>
          <p:cNvPr id="15" name="Picture 5" descr="SWAT_special_tactical_counter_terrorism_unit.jpg">
            <a:extLst>
              <a:ext uri="{FF2B5EF4-FFF2-40B4-BE49-F238E27FC236}">
                <a16:creationId xmlns:a16="http://schemas.microsoft.com/office/drawing/2014/main" id="{18ACACDA-01D2-498A-92D8-8FC96135AE7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73301" y="115058"/>
            <a:ext cx="2819790" cy="25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88D5AC-C8D4-84C8-30A6-977859BF73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453" y="4754375"/>
            <a:ext cx="2980083" cy="2140781"/>
          </a:xfrm>
          <a:prstGeom prst="rect">
            <a:avLst/>
          </a:prstGeom>
        </p:spPr>
      </p:pic>
    </p:spTree>
    <p:extLst>
      <p:ext uri="{BB962C8B-B14F-4D97-AF65-F5344CB8AC3E}">
        <p14:creationId xmlns:p14="http://schemas.microsoft.com/office/powerpoint/2010/main" val="37385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3" y="150394"/>
            <a:ext cx="11977437" cy="807137"/>
          </a:xfrm>
        </p:spPr>
        <p:txBody>
          <a:bodyPr>
            <a:noAutofit/>
          </a:bodyPr>
          <a:lstStyle/>
          <a:p>
            <a:pPr algn="ctr"/>
            <a:r>
              <a:rPr lang="en-US" sz="3600" b="1" dirty="0">
                <a:solidFill>
                  <a:srgbClr val="FF0000"/>
                </a:solidFill>
                <a:effectLst>
                  <a:outerShdw blurRad="38100" dist="38100" dir="2700000" algn="tl">
                    <a:srgbClr val="000000">
                      <a:alpha val="43137"/>
                    </a:srgbClr>
                  </a:outerShdw>
                </a:effectLst>
              </a:rPr>
              <a:t>Assessing the Science of Force Techniques, Technology, &amp; Tools</a:t>
            </a:r>
          </a:p>
        </p:txBody>
      </p:sp>
      <p:sp>
        <p:nvSpPr>
          <p:cNvPr id="3" name="Content Placeholder 2"/>
          <p:cNvSpPr>
            <a:spLocks noGrp="1"/>
          </p:cNvSpPr>
          <p:nvPr>
            <p:ph idx="1"/>
          </p:nvPr>
        </p:nvSpPr>
        <p:spPr>
          <a:xfrm>
            <a:off x="180474" y="957532"/>
            <a:ext cx="11905246" cy="5762106"/>
          </a:xfrm>
        </p:spPr>
        <p:txBody>
          <a:bodyPr>
            <a:normAutofit fontScale="92500" lnSpcReduction="10000"/>
          </a:bodyPr>
          <a:lstStyle/>
          <a:p>
            <a:r>
              <a:rPr lang="en-US" dirty="0"/>
              <a:t>Assessed against the published &amp; reputable science?:</a:t>
            </a:r>
          </a:p>
          <a:p>
            <a:pPr lvl="1"/>
            <a:r>
              <a:rPr lang="en-US" dirty="0"/>
              <a:t>EHC techniques</a:t>
            </a:r>
          </a:p>
          <a:p>
            <a:pPr lvl="1"/>
            <a:r>
              <a:rPr lang="en-US" dirty="0"/>
              <a:t>Aerosols </a:t>
            </a:r>
          </a:p>
          <a:p>
            <a:pPr lvl="1"/>
            <a:r>
              <a:rPr lang="en-US" dirty="0"/>
              <a:t>Impact weapon</a:t>
            </a:r>
          </a:p>
          <a:p>
            <a:pPr lvl="1"/>
            <a:r>
              <a:rPr lang="en-US" dirty="0"/>
              <a:t>CEW</a:t>
            </a:r>
          </a:p>
          <a:p>
            <a:pPr lvl="1"/>
            <a:r>
              <a:rPr lang="en-US" dirty="0"/>
              <a:t>Projectiles</a:t>
            </a:r>
          </a:p>
          <a:p>
            <a:pPr lvl="1"/>
            <a:r>
              <a:rPr lang="en-US" dirty="0"/>
              <a:t>Restraints &amp; Prone restraint</a:t>
            </a:r>
          </a:p>
          <a:p>
            <a:pPr lvl="1"/>
            <a:r>
              <a:rPr lang="en-US" dirty="0"/>
              <a:t>Canine</a:t>
            </a:r>
          </a:p>
          <a:p>
            <a:pPr lvl="1"/>
            <a:r>
              <a:rPr lang="en-US" dirty="0"/>
              <a:t>Spit Shield </a:t>
            </a:r>
          </a:p>
          <a:p>
            <a:pPr lvl="1"/>
            <a:r>
              <a:rPr lang="en-US" dirty="0"/>
              <a:t>Deadly force </a:t>
            </a:r>
          </a:p>
          <a:p>
            <a:r>
              <a:rPr lang="en-US" dirty="0"/>
              <a:t>Has it informed?:</a:t>
            </a:r>
          </a:p>
          <a:p>
            <a:pPr lvl="1"/>
            <a:r>
              <a:rPr lang="en-US" dirty="0"/>
              <a:t>Policy</a:t>
            </a:r>
          </a:p>
          <a:p>
            <a:pPr lvl="1"/>
            <a:r>
              <a:rPr lang="en-US" dirty="0"/>
              <a:t>Training</a:t>
            </a:r>
          </a:p>
          <a:p>
            <a:pPr lvl="1"/>
            <a:r>
              <a:rPr lang="en-US" dirty="0"/>
              <a:t>Field implementation &amp; monitoring by supervisors</a:t>
            </a:r>
          </a:p>
          <a:p>
            <a:pPr lvl="1"/>
            <a:r>
              <a:rPr lang="en-US" dirty="0"/>
              <a:t>Field assessment </a:t>
            </a:r>
          </a:p>
          <a:p>
            <a:pPr lvl="1"/>
            <a:r>
              <a:rPr lang="en-US" dirty="0"/>
              <a:t>Data collection and Reporting </a:t>
            </a:r>
          </a:p>
          <a:p>
            <a:pPr marL="457200" lvl="1" indent="0">
              <a:buNone/>
            </a:pPr>
            <a:endParaRPr lang="en-US" dirty="0"/>
          </a:p>
        </p:txBody>
      </p:sp>
      <p:graphicFrame>
        <p:nvGraphicFramePr>
          <p:cNvPr id="4" name="Diagram 3"/>
          <p:cNvGraphicFramePr/>
          <p:nvPr>
            <p:extLst>
              <p:ext uri="{D42A27DB-BD31-4B8C-83A1-F6EECF244321}">
                <p14:modId xmlns:p14="http://schemas.microsoft.com/office/powerpoint/2010/main" val="3650590917"/>
              </p:ext>
            </p:extLst>
          </p:nvPr>
        </p:nvGraphicFramePr>
        <p:xfrm>
          <a:off x="5191099" y="1311215"/>
          <a:ext cx="3038501" cy="4041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3" descr="policy.gif">
            <a:extLst>
              <a:ext uri="{FF2B5EF4-FFF2-40B4-BE49-F238E27FC236}">
                <a16:creationId xmlns:a16="http://schemas.microsoft.com/office/drawing/2014/main" id="{021EBFFA-CC92-4C3A-AC89-B18E0D0BC85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83284" y="1311215"/>
            <a:ext cx="3525328" cy="546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32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E84DD6-B263-4025-8922-FE6B829DBB63}"/>
              </a:ext>
            </a:extLst>
          </p:cNvPr>
          <p:cNvSpPr>
            <a:spLocks noGrp="1"/>
          </p:cNvSpPr>
          <p:nvPr>
            <p:ph type="title"/>
          </p:nvPr>
        </p:nvSpPr>
        <p:spPr>
          <a:xfrm>
            <a:off x="151391" y="127169"/>
            <a:ext cx="11923534" cy="696398"/>
          </a:xfrm>
        </p:spPr>
        <p:txBody>
          <a:bodyPr/>
          <a:lstStyle/>
          <a:p>
            <a:pPr algn="ctr"/>
            <a:r>
              <a:rPr lang="en-US" b="1" dirty="0">
                <a:solidFill>
                  <a:srgbClr val="FF0000"/>
                </a:solidFill>
                <a:effectLst>
                  <a:outerShdw blurRad="38100" dist="38100" dir="2700000" algn="tl">
                    <a:srgbClr val="000000">
                      <a:alpha val="43137"/>
                    </a:srgbClr>
                  </a:outerShdw>
                </a:effectLst>
              </a:rPr>
              <a:t>Potential Liability Exposure </a:t>
            </a:r>
          </a:p>
        </p:txBody>
      </p:sp>
      <p:sp>
        <p:nvSpPr>
          <p:cNvPr id="5" name="Content Placeholder 4">
            <a:extLst>
              <a:ext uri="{FF2B5EF4-FFF2-40B4-BE49-F238E27FC236}">
                <a16:creationId xmlns:a16="http://schemas.microsoft.com/office/drawing/2014/main" id="{FBD0740D-3813-4BEF-A0ED-61C68501B94B}"/>
              </a:ext>
            </a:extLst>
          </p:cNvPr>
          <p:cNvSpPr>
            <a:spLocks noGrp="1"/>
          </p:cNvSpPr>
          <p:nvPr>
            <p:ph sz="half" idx="1"/>
          </p:nvPr>
        </p:nvSpPr>
        <p:spPr>
          <a:xfrm>
            <a:off x="84779" y="897147"/>
            <a:ext cx="5935021" cy="5909380"/>
          </a:xfrm>
        </p:spPr>
        <p:txBody>
          <a:bodyPr>
            <a:normAutofit lnSpcReduction="10000"/>
          </a:bodyPr>
          <a:lstStyle/>
          <a:p>
            <a:r>
              <a:rPr lang="en-US" dirty="0"/>
              <a:t>Legal &amp; Regulatory </a:t>
            </a:r>
          </a:p>
          <a:p>
            <a:r>
              <a:rPr lang="en-US" dirty="0"/>
              <a:t>Financial &amp; Administration </a:t>
            </a:r>
          </a:p>
          <a:p>
            <a:r>
              <a:rPr lang="en-US" dirty="0">
                <a:sym typeface="Wingdings" panose="05000000000000000000" pitchFamily="2" charset="2"/>
              </a:rPr>
              <a:t>R⁴ + TO</a:t>
            </a:r>
            <a:endParaRPr lang="en-US" dirty="0"/>
          </a:p>
          <a:p>
            <a:r>
              <a:rPr lang="en-US" dirty="0"/>
              <a:t>Calls For Service/Jail Incidents (N, F, S)</a:t>
            </a:r>
          </a:p>
          <a:p>
            <a:r>
              <a:rPr lang="en-US" dirty="0"/>
              <a:t>Job tasks/hazards </a:t>
            </a:r>
          </a:p>
          <a:p>
            <a:r>
              <a:rPr lang="en-US" dirty="0"/>
              <a:t>Citizen/detainee injuries/deaths</a:t>
            </a:r>
          </a:p>
          <a:p>
            <a:r>
              <a:rPr lang="en-US" dirty="0"/>
              <a:t>Citizen/detainee complaints</a:t>
            </a:r>
          </a:p>
          <a:p>
            <a:r>
              <a:rPr lang="en-US" dirty="0"/>
              <a:t>LEO assaults/injuries</a:t>
            </a:r>
          </a:p>
          <a:p>
            <a:r>
              <a:rPr lang="en-US" dirty="0"/>
              <a:t>Operations:</a:t>
            </a:r>
          </a:p>
          <a:p>
            <a:pPr lvl="1"/>
            <a:r>
              <a:rPr lang="en-US" dirty="0"/>
              <a:t>Specialized teams/Ops</a:t>
            </a:r>
          </a:p>
          <a:p>
            <a:pPr lvl="1"/>
            <a:r>
              <a:rPr lang="en-US" dirty="0"/>
              <a:t>Critical incidents</a:t>
            </a:r>
          </a:p>
          <a:p>
            <a:r>
              <a:rPr lang="en-US" dirty="0"/>
              <a:t>Accidents &amp; Workman Comp claims</a:t>
            </a:r>
          </a:p>
          <a:p>
            <a:r>
              <a:rPr lang="en-US" dirty="0"/>
              <a:t>TTTW&amp;E </a:t>
            </a:r>
          </a:p>
          <a:p>
            <a:endParaRPr lang="en-US" dirty="0"/>
          </a:p>
          <a:p>
            <a:endParaRPr lang="en-US" dirty="0"/>
          </a:p>
        </p:txBody>
      </p:sp>
      <p:sp>
        <p:nvSpPr>
          <p:cNvPr id="6" name="Content Placeholder 5">
            <a:extLst>
              <a:ext uri="{FF2B5EF4-FFF2-40B4-BE49-F238E27FC236}">
                <a16:creationId xmlns:a16="http://schemas.microsoft.com/office/drawing/2014/main" id="{B3168555-EEE4-4361-A9C7-857CB9076B47}"/>
              </a:ext>
            </a:extLst>
          </p:cNvPr>
          <p:cNvSpPr>
            <a:spLocks noGrp="1"/>
          </p:cNvSpPr>
          <p:nvPr>
            <p:ph sz="half" idx="2"/>
          </p:nvPr>
        </p:nvSpPr>
        <p:spPr>
          <a:xfrm>
            <a:off x="7272811" y="993123"/>
            <a:ext cx="4834410" cy="5737707"/>
          </a:xfrm>
        </p:spPr>
        <p:txBody>
          <a:bodyPr>
            <a:normAutofit lnSpcReduction="10000"/>
          </a:bodyPr>
          <a:lstStyle/>
          <a:p>
            <a:r>
              <a:rPr lang="en-US" dirty="0"/>
              <a:t>Deficient policies/Fail to train </a:t>
            </a:r>
          </a:p>
          <a:p>
            <a:r>
              <a:rPr lang="en-US" dirty="0"/>
              <a:t>Employee: </a:t>
            </a:r>
          </a:p>
          <a:p>
            <a:pPr lvl="1"/>
            <a:r>
              <a:rPr lang="en-US" dirty="0"/>
              <a:t>Grievances &amp; Lawsuits </a:t>
            </a:r>
          </a:p>
          <a:p>
            <a:pPr lvl="1"/>
            <a:r>
              <a:rPr lang="en-US" dirty="0"/>
              <a:t>Misconduct</a:t>
            </a:r>
          </a:p>
          <a:p>
            <a:pPr lvl="1"/>
            <a:r>
              <a:rPr lang="en-US" dirty="0"/>
              <a:t>Performance Evaluations</a:t>
            </a:r>
          </a:p>
          <a:p>
            <a:pPr lvl="1"/>
            <a:r>
              <a:rPr lang="en-US" dirty="0"/>
              <a:t>Failure to follow policies</a:t>
            </a:r>
          </a:p>
          <a:p>
            <a:pPr lvl="1"/>
            <a:r>
              <a:rPr lang="en-US" dirty="0"/>
              <a:t>Failure to follow training</a:t>
            </a:r>
          </a:p>
          <a:p>
            <a:r>
              <a:rPr lang="en-US" dirty="0"/>
              <a:t>Failing to supervise</a:t>
            </a:r>
          </a:p>
          <a:p>
            <a:r>
              <a:rPr lang="en-US" dirty="0"/>
              <a:t>Failure to discipline </a:t>
            </a:r>
          </a:p>
          <a:p>
            <a:r>
              <a:rPr lang="en-US" dirty="0"/>
              <a:t>Failure to investigate </a:t>
            </a:r>
          </a:p>
          <a:p>
            <a:r>
              <a:rPr lang="en-US" dirty="0"/>
              <a:t>LEO reports</a:t>
            </a:r>
          </a:p>
          <a:p>
            <a:r>
              <a:rPr lang="en-US" dirty="0"/>
              <a:t>Failure to inspect/audit</a:t>
            </a:r>
          </a:p>
          <a:p>
            <a:r>
              <a:rPr lang="en-US" dirty="0"/>
              <a:t>Unconstitutional practices  </a:t>
            </a:r>
          </a:p>
          <a:p>
            <a:endParaRPr lang="en-US" dirty="0"/>
          </a:p>
          <a:p>
            <a:endParaRPr lang="en-US" dirty="0"/>
          </a:p>
        </p:txBody>
      </p:sp>
    </p:spTree>
    <p:extLst>
      <p:ext uri="{BB962C8B-B14F-4D97-AF65-F5344CB8AC3E}">
        <p14:creationId xmlns:p14="http://schemas.microsoft.com/office/powerpoint/2010/main" val="202420811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54550025"/>
              </p:ext>
            </p:extLst>
          </p:nvPr>
        </p:nvGraphicFramePr>
        <p:xfrm>
          <a:off x="121113" y="769065"/>
          <a:ext cx="11917478" cy="6012736"/>
        </p:xfrm>
        <a:graphic>
          <a:graphicData uri="http://schemas.openxmlformats.org/drawingml/2006/table">
            <a:tbl>
              <a:tblPr firstRow="1" bandRow="1">
                <a:tableStyleId>{5C22544A-7EE6-4342-B048-85BDC9FD1C3A}</a:tableStyleId>
              </a:tblPr>
              <a:tblGrid>
                <a:gridCol w="1909112">
                  <a:extLst>
                    <a:ext uri="{9D8B030D-6E8A-4147-A177-3AD203B41FA5}">
                      <a16:colId xmlns:a16="http://schemas.microsoft.com/office/drawing/2014/main" val="20000"/>
                    </a:ext>
                  </a:extLst>
                </a:gridCol>
                <a:gridCol w="7642541">
                  <a:extLst>
                    <a:ext uri="{9D8B030D-6E8A-4147-A177-3AD203B41FA5}">
                      <a16:colId xmlns:a16="http://schemas.microsoft.com/office/drawing/2014/main" val="20001"/>
                    </a:ext>
                  </a:extLst>
                </a:gridCol>
                <a:gridCol w="2365825">
                  <a:extLst>
                    <a:ext uri="{9D8B030D-6E8A-4147-A177-3AD203B41FA5}">
                      <a16:colId xmlns:a16="http://schemas.microsoft.com/office/drawing/2014/main" val="20002"/>
                    </a:ext>
                  </a:extLst>
                </a:gridCol>
              </a:tblGrid>
              <a:tr h="981365">
                <a:tc>
                  <a:txBody>
                    <a:bodyPr/>
                    <a:lstStyle/>
                    <a:p>
                      <a:r>
                        <a:rPr lang="en-US" sz="2800" dirty="0"/>
                        <a:t>Years</a:t>
                      </a:r>
                    </a:p>
                  </a:txBody>
                  <a:tcPr marT="45715" marB="45715"/>
                </a:tc>
                <a:tc>
                  <a:txBody>
                    <a:bodyPr/>
                    <a:lstStyle/>
                    <a:p>
                      <a:r>
                        <a:rPr lang="en-US" sz="2800" dirty="0"/>
                        <a:t>Subject</a:t>
                      </a:r>
                    </a:p>
                  </a:txBody>
                  <a:tcPr marT="45715" marB="45715"/>
                </a:tc>
                <a:tc>
                  <a:txBody>
                    <a:bodyPr/>
                    <a:lstStyle/>
                    <a:p>
                      <a:r>
                        <a:rPr lang="en-US" sz="2800" dirty="0"/>
                        <a:t>Number of Studies</a:t>
                      </a:r>
                      <a:r>
                        <a:rPr lang="en-US" sz="2800" baseline="0" dirty="0"/>
                        <a:t> </a:t>
                      </a:r>
                      <a:endParaRPr lang="en-US" sz="2800" dirty="0"/>
                    </a:p>
                  </a:txBody>
                  <a:tcPr marT="45715" marB="45715"/>
                </a:tc>
                <a:extLst>
                  <a:ext uri="{0D108BD9-81ED-4DB2-BD59-A6C34878D82A}">
                    <a16:rowId xmlns:a16="http://schemas.microsoft.com/office/drawing/2014/main" val="10000"/>
                  </a:ext>
                </a:extLst>
              </a:tr>
              <a:tr h="561629">
                <a:tc>
                  <a:txBody>
                    <a:bodyPr/>
                    <a:lstStyle/>
                    <a:p>
                      <a:r>
                        <a:rPr lang="en-US" sz="2800" dirty="0">
                          <a:solidFill>
                            <a:srgbClr val="FF0000"/>
                          </a:solidFill>
                        </a:rPr>
                        <a:t>2006-2021</a:t>
                      </a:r>
                    </a:p>
                  </a:txBody>
                  <a:tcPr marT="45715" marB="45715"/>
                </a:tc>
                <a:tc>
                  <a:txBody>
                    <a:bodyPr/>
                    <a:lstStyle/>
                    <a:p>
                      <a:r>
                        <a:rPr lang="en-US" sz="2800" dirty="0">
                          <a:solidFill>
                            <a:srgbClr val="FF0000"/>
                          </a:solidFill>
                        </a:rPr>
                        <a:t>Human Cardiac,</a:t>
                      </a:r>
                      <a:r>
                        <a:rPr lang="en-US" sz="2800" baseline="0" dirty="0">
                          <a:solidFill>
                            <a:srgbClr val="FF0000"/>
                          </a:solidFill>
                        </a:rPr>
                        <a:t> Prospective Studies </a:t>
                      </a:r>
                      <a:endParaRPr lang="en-US" sz="2800" dirty="0">
                        <a:solidFill>
                          <a:srgbClr val="FF0000"/>
                        </a:solidFill>
                      </a:endParaRPr>
                    </a:p>
                  </a:txBody>
                  <a:tcPr marT="45715" marB="45715"/>
                </a:tc>
                <a:tc>
                  <a:txBody>
                    <a:bodyPr/>
                    <a:lstStyle/>
                    <a:p>
                      <a:r>
                        <a:rPr lang="en-US" sz="2800" dirty="0">
                          <a:solidFill>
                            <a:srgbClr val="FF0000"/>
                          </a:solidFill>
                        </a:rPr>
                        <a:t>75</a:t>
                      </a:r>
                    </a:p>
                  </a:txBody>
                  <a:tcPr marT="45715" marB="45715"/>
                </a:tc>
                <a:extLst>
                  <a:ext uri="{0D108BD9-81ED-4DB2-BD59-A6C34878D82A}">
                    <a16:rowId xmlns:a16="http://schemas.microsoft.com/office/drawing/2014/main" val="10001"/>
                  </a:ext>
                </a:extLst>
              </a:tr>
              <a:tr h="561629">
                <a:tc>
                  <a:txBody>
                    <a:bodyPr/>
                    <a:lstStyle/>
                    <a:p>
                      <a:r>
                        <a:rPr lang="en-US" sz="2800" dirty="0">
                          <a:solidFill>
                            <a:srgbClr val="FF0000"/>
                          </a:solidFill>
                        </a:rPr>
                        <a:t>2004-2021</a:t>
                      </a:r>
                    </a:p>
                  </a:txBody>
                  <a:tcPr marT="45715" marB="45715"/>
                </a:tc>
                <a:tc>
                  <a:txBody>
                    <a:bodyPr/>
                    <a:lstStyle/>
                    <a:p>
                      <a:r>
                        <a:rPr lang="en-US" sz="2800" dirty="0">
                          <a:solidFill>
                            <a:srgbClr val="FF0000"/>
                          </a:solidFill>
                        </a:rPr>
                        <a:t>Risk Cardiac Arrhythmia, VF, or heart disturbance </a:t>
                      </a:r>
                      <a:r>
                        <a:rPr lang="en-US" sz="2800" baseline="0" dirty="0">
                          <a:solidFill>
                            <a:srgbClr val="FF0000"/>
                          </a:solidFill>
                        </a:rPr>
                        <a:t> </a:t>
                      </a:r>
                      <a:endParaRPr lang="en-US" sz="2800" dirty="0">
                        <a:solidFill>
                          <a:srgbClr val="FF0000"/>
                        </a:solidFill>
                      </a:endParaRPr>
                    </a:p>
                  </a:txBody>
                  <a:tcPr marT="45715" marB="45715"/>
                </a:tc>
                <a:tc>
                  <a:txBody>
                    <a:bodyPr/>
                    <a:lstStyle/>
                    <a:p>
                      <a:r>
                        <a:rPr lang="en-US" sz="2800" dirty="0">
                          <a:solidFill>
                            <a:srgbClr val="FF0000"/>
                          </a:solidFill>
                        </a:rPr>
                        <a:t>80</a:t>
                      </a:r>
                    </a:p>
                  </a:txBody>
                  <a:tcPr marT="45715" marB="45715"/>
                </a:tc>
                <a:extLst>
                  <a:ext uri="{0D108BD9-81ED-4DB2-BD59-A6C34878D82A}">
                    <a16:rowId xmlns:a16="http://schemas.microsoft.com/office/drawing/2014/main" val="10002"/>
                  </a:ext>
                </a:extLst>
              </a:tr>
              <a:tr h="538339">
                <a:tc>
                  <a:txBody>
                    <a:bodyPr/>
                    <a:lstStyle/>
                    <a:p>
                      <a:r>
                        <a:rPr lang="en-US" sz="2800" dirty="0">
                          <a:solidFill>
                            <a:srgbClr val="FF0000"/>
                          </a:solidFill>
                        </a:rPr>
                        <a:t>2003-2020</a:t>
                      </a:r>
                    </a:p>
                  </a:txBody>
                  <a:tcPr marT="45715" marB="45715"/>
                </a:tc>
                <a:tc>
                  <a:txBody>
                    <a:bodyPr/>
                    <a:lstStyle/>
                    <a:p>
                      <a:r>
                        <a:rPr lang="en-US" sz="2800" dirty="0">
                          <a:solidFill>
                            <a:srgbClr val="FF0000"/>
                          </a:solidFill>
                        </a:rPr>
                        <a:t>Risk</a:t>
                      </a:r>
                      <a:r>
                        <a:rPr lang="en-US" sz="2800" baseline="0" dirty="0">
                          <a:solidFill>
                            <a:srgbClr val="FF0000"/>
                          </a:solidFill>
                        </a:rPr>
                        <a:t> due to chemical substances </a:t>
                      </a:r>
                      <a:endParaRPr lang="en-US" sz="2800" dirty="0">
                        <a:solidFill>
                          <a:srgbClr val="FF0000"/>
                        </a:solidFill>
                      </a:endParaRPr>
                    </a:p>
                  </a:txBody>
                  <a:tcPr marT="45715" marB="45715"/>
                </a:tc>
                <a:tc>
                  <a:txBody>
                    <a:bodyPr/>
                    <a:lstStyle/>
                    <a:p>
                      <a:r>
                        <a:rPr lang="en-US" sz="2800" dirty="0">
                          <a:solidFill>
                            <a:srgbClr val="FF0000"/>
                          </a:solidFill>
                        </a:rPr>
                        <a:t>40</a:t>
                      </a:r>
                    </a:p>
                  </a:txBody>
                  <a:tcPr marT="45715" marB="45715"/>
                </a:tc>
                <a:extLst>
                  <a:ext uri="{0D108BD9-81ED-4DB2-BD59-A6C34878D82A}">
                    <a16:rowId xmlns:a16="http://schemas.microsoft.com/office/drawing/2014/main" val="10003"/>
                  </a:ext>
                </a:extLst>
              </a:tr>
              <a:tr h="561629">
                <a:tc>
                  <a:txBody>
                    <a:bodyPr/>
                    <a:lstStyle/>
                    <a:p>
                      <a:r>
                        <a:rPr lang="en-US" sz="2800" dirty="0">
                          <a:solidFill>
                            <a:srgbClr val="FF0000"/>
                          </a:solidFill>
                        </a:rPr>
                        <a:t>2003-2021</a:t>
                      </a:r>
                    </a:p>
                  </a:txBody>
                  <a:tcPr marT="45715" marB="45715"/>
                </a:tc>
                <a:tc>
                  <a:txBody>
                    <a:bodyPr/>
                    <a:lstStyle/>
                    <a:p>
                      <a:r>
                        <a:rPr lang="en-US" sz="2800" dirty="0">
                          <a:solidFill>
                            <a:srgbClr val="FF0000"/>
                          </a:solidFill>
                        </a:rPr>
                        <a:t>Risk of respiratory distress</a:t>
                      </a:r>
                      <a:r>
                        <a:rPr lang="en-US" sz="2800" baseline="0" dirty="0">
                          <a:solidFill>
                            <a:srgbClr val="FF0000"/>
                          </a:solidFill>
                        </a:rPr>
                        <a:t> </a:t>
                      </a:r>
                      <a:endParaRPr lang="en-US" sz="2800" dirty="0">
                        <a:solidFill>
                          <a:srgbClr val="FF0000"/>
                        </a:solidFill>
                      </a:endParaRPr>
                    </a:p>
                  </a:txBody>
                  <a:tcPr marT="45715" marB="45715"/>
                </a:tc>
                <a:tc>
                  <a:txBody>
                    <a:bodyPr/>
                    <a:lstStyle/>
                    <a:p>
                      <a:r>
                        <a:rPr lang="en-US" sz="2800" dirty="0">
                          <a:solidFill>
                            <a:srgbClr val="FF0000"/>
                          </a:solidFill>
                        </a:rPr>
                        <a:t>25</a:t>
                      </a:r>
                    </a:p>
                  </a:txBody>
                  <a:tcPr marT="45715" marB="45715"/>
                </a:tc>
                <a:extLst>
                  <a:ext uri="{0D108BD9-81ED-4DB2-BD59-A6C34878D82A}">
                    <a16:rowId xmlns:a16="http://schemas.microsoft.com/office/drawing/2014/main" val="10004"/>
                  </a:ext>
                </a:extLst>
              </a:tr>
              <a:tr h="561629">
                <a:tc>
                  <a:txBody>
                    <a:bodyPr/>
                    <a:lstStyle/>
                    <a:p>
                      <a:r>
                        <a:rPr lang="en-US" sz="2800" dirty="0">
                          <a:solidFill>
                            <a:srgbClr val="FF0000"/>
                          </a:solidFill>
                        </a:rPr>
                        <a:t>2003-2019</a:t>
                      </a:r>
                    </a:p>
                  </a:txBody>
                  <a:tcPr marT="45715" marB="45715"/>
                </a:tc>
                <a:tc>
                  <a:txBody>
                    <a:bodyPr/>
                    <a:lstStyle/>
                    <a:p>
                      <a:r>
                        <a:rPr lang="en-US" sz="2800" dirty="0">
                          <a:solidFill>
                            <a:srgbClr val="FF0000"/>
                          </a:solidFill>
                        </a:rPr>
                        <a:t>Reduction in the Use of Deadly</a:t>
                      </a:r>
                      <a:r>
                        <a:rPr lang="en-US" sz="2800" baseline="0" dirty="0">
                          <a:solidFill>
                            <a:srgbClr val="FF0000"/>
                          </a:solidFill>
                        </a:rPr>
                        <a:t> Force</a:t>
                      </a:r>
                      <a:endParaRPr lang="en-US" sz="2800" dirty="0">
                        <a:solidFill>
                          <a:srgbClr val="FF0000"/>
                        </a:solidFill>
                      </a:endParaRPr>
                    </a:p>
                  </a:txBody>
                  <a:tcPr marT="45715" marB="45715"/>
                </a:tc>
                <a:tc>
                  <a:txBody>
                    <a:bodyPr/>
                    <a:lstStyle/>
                    <a:p>
                      <a:r>
                        <a:rPr lang="en-US" sz="2800" dirty="0">
                          <a:solidFill>
                            <a:srgbClr val="FF0000"/>
                          </a:solidFill>
                        </a:rPr>
                        <a:t>62</a:t>
                      </a:r>
                    </a:p>
                  </a:txBody>
                  <a:tcPr marT="45715" marB="45715"/>
                </a:tc>
                <a:extLst>
                  <a:ext uri="{0D108BD9-81ED-4DB2-BD59-A6C34878D82A}">
                    <a16:rowId xmlns:a16="http://schemas.microsoft.com/office/drawing/2014/main" val="10005"/>
                  </a:ext>
                </a:extLst>
              </a:tr>
              <a:tr h="561629">
                <a:tc>
                  <a:txBody>
                    <a:bodyPr/>
                    <a:lstStyle/>
                    <a:p>
                      <a:r>
                        <a:rPr lang="en-US" sz="2800" dirty="0">
                          <a:solidFill>
                            <a:srgbClr val="FF0000"/>
                          </a:solidFill>
                        </a:rPr>
                        <a:t>2006 -2019</a:t>
                      </a:r>
                    </a:p>
                  </a:txBody>
                  <a:tcPr marT="45715" marB="45715"/>
                </a:tc>
                <a:tc>
                  <a:txBody>
                    <a:bodyPr/>
                    <a:lstStyle/>
                    <a:p>
                      <a:r>
                        <a:rPr lang="en-US" sz="2800" dirty="0">
                          <a:solidFill>
                            <a:srgbClr val="FF0000"/>
                          </a:solidFill>
                        </a:rPr>
                        <a:t>Reduction in Suspect</a:t>
                      </a:r>
                      <a:r>
                        <a:rPr lang="en-US" sz="2800" baseline="0" dirty="0">
                          <a:solidFill>
                            <a:srgbClr val="FF0000"/>
                          </a:solidFill>
                        </a:rPr>
                        <a:t> Injuries</a:t>
                      </a:r>
                      <a:endParaRPr lang="en-US" sz="2800" dirty="0">
                        <a:solidFill>
                          <a:srgbClr val="FF0000"/>
                        </a:solidFill>
                      </a:endParaRPr>
                    </a:p>
                  </a:txBody>
                  <a:tcPr marT="45715" marB="45715"/>
                </a:tc>
                <a:tc>
                  <a:txBody>
                    <a:bodyPr/>
                    <a:lstStyle/>
                    <a:p>
                      <a:r>
                        <a:rPr lang="en-US" sz="2800" dirty="0">
                          <a:solidFill>
                            <a:srgbClr val="FF0000"/>
                          </a:solidFill>
                        </a:rPr>
                        <a:t>45</a:t>
                      </a:r>
                    </a:p>
                  </a:txBody>
                  <a:tcPr marT="45715" marB="45715"/>
                </a:tc>
                <a:extLst>
                  <a:ext uri="{0D108BD9-81ED-4DB2-BD59-A6C34878D82A}">
                    <a16:rowId xmlns:a16="http://schemas.microsoft.com/office/drawing/2014/main" val="10006"/>
                  </a:ext>
                </a:extLst>
              </a:tr>
              <a:tr h="561629">
                <a:tc>
                  <a:txBody>
                    <a:bodyPr/>
                    <a:lstStyle/>
                    <a:p>
                      <a:r>
                        <a:rPr lang="en-US" sz="2800" dirty="0">
                          <a:solidFill>
                            <a:srgbClr val="FF0000"/>
                          </a:solidFill>
                        </a:rPr>
                        <a:t>2005- 2020</a:t>
                      </a:r>
                    </a:p>
                  </a:txBody>
                  <a:tcPr marT="45715" marB="45715"/>
                </a:tc>
                <a:tc>
                  <a:txBody>
                    <a:bodyPr/>
                    <a:lstStyle/>
                    <a:p>
                      <a:r>
                        <a:rPr lang="en-US" sz="2800" dirty="0">
                          <a:solidFill>
                            <a:srgbClr val="FF0000"/>
                          </a:solidFill>
                        </a:rPr>
                        <a:t>Reduction</a:t>
                      </a:r>
                      <a:r>
                        <a:rPr lang="en-US" sz="2800" baseline="0" dirty="0">
                          <a:solidFill>
                            <a:srgbClr val="FF0000"/>
                          </a:solidFill>
                        </a:rPr>
                        <a:t> in Officer Injuries</a:t>
                      </a:r>
                      <a:endParaRPr lang="en-US" sz="2800" dirty="0">
                        <a:solidFill>
                          <a:srgbClr val="FF0000"/>
                        </a:solidFill>
                      </a:endParaRPr>
                    </a:p>
                  </a:txBody>
                  <a:tcPr marT="45715" marB="45715"/>
                </a:tc>
                <a:tc>
                  <a:txBody>
                    <a:bodyPr/>
                    <a:lstStyle/>
                    <a:p>
                      <a:r>
                        <a:rPr lang="en-US" sz="2800" dirty="0">
                          <a:solidFill>
                            <a:srgbClr val="FF0000"/>
                          </a:solidFill>
                        </a:rPr>
                        <a:t>33</a:t>
                      </a:r>
                    </a:p>
                  </a:txBody>
                  <a:tcPr marT="45715" marB="45715"/>
                </a:tc>
                <a:extLst>
                  <a:ext uri="{0D108BD9-81ED-4DB2-BD59-A6C34878D82A}">
                    <a16:rowId xmlns:a16="http://schemas.microsoft.com/office/drawing/2014/main" val="10007"/>
                  </a:ext>
                </a:extLst>
              </a:tr>
              <a:tr h="561629">
                <a:tc>
                  <a:txBody>
                    <a:bodyPr/>
                    <a:lstStyle/>
                    <a:p>
                      <a:r>
                        <a:rPr lang="en-US" sz="2800" dirty="0">
                          <a:solidFill>
                            <a:srgbClr val="FF0000"/>
                          </a:solidFill>
                        </a:rPr>
                        <a:t>2008-2019</a:t>
                      </a:r>
                    </a:p>
                  </a:txBody>
                  <a:tcPr marT="45715" marB="45715"/>
                </a:tc>
                <a:tc>
                  <a:txBody>
                    <a:bodyPr/>
                    <a:lstStyle/>
                    <a:p>
                      <a:r>
                        <a:rPr lang="en-US" sz="2800" dirty="0">
                          <a:solidFill>
                            <a:srgbClr val="FF0000"/>
                          </a:solidFill>
                        </a:rPr>
                        <a:t>Less Injury than Using Physical</a:t>
                      </a:r>
                      <a:r>
                        <a:rPr lang="en-US" sz="2800" baseline="0" dirty="0">
                          <a:solidFill>
                            <a:srgbClr val="FF0000"/>
                          </a:solidFill>
                        </a:rPr>
                        <a:t> Force</a:t>
                      </a:r>
                      <a:endParaRPr lang="en-US" sz="2800" dirty="0">
                        <a:solidFill>
                          <a:srgbClr val="FF0000"/>
                        </a:solidFill>
                      </a:endParaRPr>
                    </a:p>
                  </a:txBody>
                  <a:tcPr marT="45715" marB="45715"/>
                </a:tc>
                <a:tc>
                  <a:txBody>
                    <a:bodyPr/>
                    <a:lstStyle/>
                    <a:p>
                      <a:r>
                        <a:rPr lang="en-US" sz="2800" dirty="0">
                          <a:solidFill>
                            <a:srgbClr val="FF0000"/>
                          </a:solidFill>
                        </a:rPr>
                        <a:t>40</a:t>
                      </a:r>
                    </a:p>
                  </a:txBody>
                  <a:tcPr marT="45715" marB="45715"/>
                </a:tc>
                <a:extLst>
                  <a:ext uri="{0D108BD9-81ED-4DB2-BD59-A6C34878D82A}">
                    <a16:rowId xmlns:a16="http://schemas.microsoft.com/office/drawing/2014/main" val="10008"/>
                  </a:ext>
                </a:extLst>
              </a:tr>
              <a:tr h="561629">
                <a:tc>
                  <a:txBody>
                    <a:bodyPr/>
                    <a:lstStyle/>
                    <a:p>
                      <a:r>
                        <a:rPr lang="en-US" sz="2800" dirty="0">
                          <a:solidFill>
                            <a:srgbClr val="FF0000"/>
                          </a:solidFill>
                        </a:rPr>
                        <a:t>2008-2019</a:t>
                      </a:r>
                    </a:p>
                  </a:txBody>
                  <a:tcPr marT="45715" marB="45715"/>
                </a:tc>
                <a:tc>
                  <a:txBody>
                    <a:bodyPr/>
                    <a:lstStyle/>
                    <a:p>
                      <a:r>
                        <a:rPr lang="en-US" sz="2800" dirty="0">
                          <a:solidFill>
                            <a:srgbClr val="FF0000"/>
                          </a:solidFill>
                        </a:rPr>
                        <a:t>Used on </a:t>
                      </a:r>
                      <a:r>
                        <a:rPr lang="en-US" sz="2800" dirty="0" err="1">
                          <a:solidFill>
                            <a:srgbClr val="FF0000"/>
                          </a:solidFill>
                        </a:rPr>
                        <a:t>ExD</a:t>
                      </a:r>
                      <a:r>
                        <a:rPr lang="en-US" sz="2800" baseline="0" dirty="0">
                          <a:solidFill>
                            <a:srgbClr val="FF0000"/>
                          </a:solidFill>
                        </a:rPr>
                        <a:t> Subjects, not linked to SD</a:t>
                      </a:r>
                      <a:endParaRPr lang="en-US" sz="2800" dirty="0">
                        <a:solidFill>
                          <a:srgbClr val="FF0000"/>
                        </a:solidFill>
                      </a:endParaRPr>
                    </a:p>
                  </a:txBody>
                  <a:tcPr marT="45715" marB="45715"/>
                </a:tc>
                <a:tc>
                  <a:txBody>
                    <a:bodyPr/>
                    <a:lstStyle/>
                    <a:p>
                      <a:r>
                        <a:rPr lang="en-US" sz="2800" dirty="0">
                          <a:solidFill>
                            <a:srgbClr val="FF0000"/>
                          </a:solidFill>
                        </a:rPr>
                        <a:t>9  (N=411)</a:t>
                      </a:r>
                    </a:p>
                  </a:txBody>
                  <a:tcPr marT="45715" marB="45715"/>
                </a:tc>
                <a:extLst>
                  <a:ext uri="{0D108BD9-81ED-4DB2-BD59-A6C34878D82A}">
                    <a16:rowId xmlns:a16="http://schemas.microsoft.com/office/drawing/2014/main" val="10009"/>
                  </a:ext>
                </a:extLst>
              </a:tr>
            </a:tbl>
          </a:graphicData>
        </a:graphic>
      </p:graphicFrame>
      <p:sp>
        <p:nvSpPr>
          <p:cNvPr id="71728" name="Title 6"/>
          <p:cNvSpPr>
            <a:spLocks noGrp="1"/>
          </p:cNvSpPr>
          <p:nvPr>
            <p:ph type="title"/>
          </p:nvPr>
        </p:nvSpPr>
        <p:spPr>
          <a:xfrm>
            <a:off x="121113" y="76200"/>
            <a:ext cx="11917478" cy="692865"/>
          </a:xfrm>
        </p:spPr>
        <p:txBody>
          <a:bodyPr>
            <a:normAutofit/>
          </a:bodyPr>
          <a:lstStyle/>
          <a:p>
            <a:pPr algn="ctr"/>
            <a:r>
              <a:rPr lang="en-US" altLang="en-US" sz="4000" b="1" dirty="0">
                <a:solidFill>
                  <a:srgbClr val="C00000"/>
                </a:solidFill>
                <a:effectLst>
                  <a:outerShdw blurRad="38100" dist="38100" dir="2700000" algn="tl">
                    <a:srgbClr val="000000">
                      <a:alpha val="43137"/>
                    </a:srgbClr>
                  </a:outerShdw>
                </a:effectLst>
                <a:latin typeface="+mn-lt"/>
              </a:rPr>
              <a:t>Summary of Human Studies and CEW (5/23</a:t>
            </a:r>
            <a:r>
              <a:rPr lang="en-US" altLang="en-US" sz="4000" b="1" dirty="0">
                <a:solidFill>
                  <a:srgbClr val="FF0000"/>
                </a:solidFill>
                <a:effectLst>
                  <a:outerShdw blurRad="38100" dist="38100" dir="2700000" algn="tl">
                    <a:srgbClr val="000000">
                      <a:alpha val="43137"/>
                    </a:srgbClr>
                  </a:outerShdw>
                </a:effectLst>
                <a:latin typeface="+mn-lt"/>
              </a:rPr>
              <a:t>)</a:t>
            </a:r>
          </a:p>
        </p:txBody>
      </p:sp>
    </p:spTree>
    <p:extLst>
      <p:ext uri="{BB962C8B-B14F-4D97-AF65-F5344CB8AC3E}">
        <p14:creationId xmlns:p14="http://schemas.microsoft.com/office/powerpoint/2010/main" val="26168278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C36477-DCB2-44D3-A942-147183403F6F}"/>
              </a:ext>
            </a:extLst>
          </p:cNvPr>
          <p:cNvSpPr>
            <a:spLocks noGrp="1"/>
          </p:cNvSpPr>
          <p:nvPr>
            <p:ph type="title"/>
          </p:nvPr>
        </p:nvSpPr>
        <p:spPr>
          <a:xfrm>
            <a:off x="121113" y="78723"/>
            <a:ext cx="11947756" cy="817509"/>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Science &amp; Restraint Asphyxia Research (‘88-’23)</a:t>
            </a:r>
          </a:p>
        </p:txBody>
      </p:sp>
      <p:sp>
        <p:nvSpPr>
          <p:cNvPr id="7" name="Content Placeholder 6">
            <a:extLst>
              <a:ext uri="{FF2B5EF4-FFF2-40B4-BE49-F238E27FC236}">
                <a16:creationId xmlns:a16="http://schemas.microsoft.com/office/drawing/2014/main" id="{B8C8EA97-D4C9-4926-86CD-4485A290825E}"/>
              </a:ext>
            </a:extLst>
          </p:cNvPr>
          <p:cNvSpPr>
            <a:spLocks noGrp="1"/>
          </p:cNvSpPr>
          <p:nvPr>
            <p:ph idx="1"/>
          </p:nvPr>
        </p:nvSpPr>
        <p:spPr>
          <a:xfrm>
            <a:off x="187725" y="1083958"/>
            <a:ext cx="11881144" cy="5637790"/>
          </a:xfrm>
        </p:spPr>
        <p:txBody>
          <a:bodyPr/>
          <a:lstStyle/>
          <a:p>
            <a:r>
              <a:rPr lang="en-US" dirty="0"/>
              <a:t>Study (N=28)								Number</a:t>
            </a:r>
          </a:p>
          <a:p>
            <a:r>
              <a:rPr lang="en-US" sz="2400" dirty="0"/>
              <a:t>Ventilatory Function   (Reay, et al. ‘88)  [*</a:t>
            </a:r>
            <a:r>
              <a:rPr lang="en-US" sz="2400" i="1" dirty="0"/>
              <a:t>Price v. Co. of San Diego, </a:t>
            </a:r>
            <a:r>
              <a:rPr lang="en-US" sz="2400" dirty="0"/>
              <a:t>’97]		1</a:t>
            </a:r>
          </a:p>
          <a:p>
            <a:r>
              <a:rPr lang="en-US" sz="2400" dirty="0">
                <a:latin typeface="Calibri" panose="020F0502020204030204" pitchFamily="34" charset="0"/>
                <a:ea typeface="Calibri" panose="020F0502020204030204" pitchFamily="34" charset="0"/>
                <a:cs typeface="Times New Roman" panose="02020603050405020304" pitchFamily="18" charset="0"/>
              </a:rPr>
              <a:t>Exercise, prone restraint and ventilatory function					6</a:t>
            </a:r>
          </a:p>
          <a:p>
            <a:r>
              <a:rPr lang="en-US" sz="2400" dirty="0">
                <a:latin typeface="Calibri" panose="020F0502020204030204" pitchFamily="34" charset="0"/>
                <a:ea typeface="Calibri" panose="020F0502020204030204" pitchFamily="34" charset="0"/>
                <a:cs typeface="Times New Roman" panose="02020603050405020304" pitchFamily="18" charset="0"/>
              </a:rPr>
              <a:t>Exercise, prone restraint, hobble and hogtied &amp; cardiovascular			4</a:t>
            </a:r>
          </a:p>
          <a:p>
            <a:r>
              <a:rPr lang="en-US" sz="2400" dirty="0"/>
              <a:t>Exercise, OC, Resp. Function &amp; Restrained Position				2</a:t>
            </a:r>
          </a:p>
          <a:p>
            <a:r>
              <a:rPr lang="en-US" sz="2400" dirty="0"/>
              <a:t>Exercise, ventilation &amp; Restraint Chair						2</a:t>
            </a:r>
          </a:p>
          <a:p>
            <a:r>
              <a:rPr lang="en-US" sz="2400" dirty="0">
                <a:latin typeface="Calibri" panose="020F0502020204030204" pitchFamily="34" charset="0"/>
                <a:ea typeface="Calibri" panose="020F0502020204030204" pitchFamily="34" charset="0"/>
                <a:cs typeface="Times New Roman" panose="02020603050405020304" pitchFamily="18" charset="0"/>
              </a:rPr>
              <a:t>Exercise, weight on back, prone restraint, hobble, &amp; hogtie			7</a:t>
            </a:r>
          </a:p>
          <a:p>
            <a:r>
              <a:rPr lang="en-US" sz="2400" dirty="0">
                <a:latin typeface="Calibri" panose="020F0502020204030204" pitchFamily="34" charset="0"/>
                <a:ea typeface="Calibri" panose="020F0502020204030204" pitchFamily="34" charset="0"/>
                <a:cs typeface="Times New Roman" panose="02020603050405020304" pitchFamily="18" charset="0"/>
              </a:rPr>
              <a:t>Exercise, prone restraint, CEW applications &amp; ventilation				1</a:t>
            </a:r>
          </a:p>
          <a:p>
            <a:r>
              <a:rPr lang="en-US" sz="2400" dirty="0">
                <a:latin typeface="Calibri" panose="020F0502020204030204" pitchFamily="34" charset="0"/>
                <a:ea typeface="Calibri" panose="020F0502020204030204" pitchFamily="34" charset="0"/>
                <a:cs typeface="Times New Roman" panose="02020603050405020304" pitchFamily="18" charset="0"/>
              </a:rPr>
              <a:t>Exercise, obesity, prone restraint, ventilation, weight on back			2</a:t>
            </a:r>
          </a:p>
          <a:p>
            <a:r>
              <a:rPr lang="en-US" sz="2400" dirty="0">
                <a:latin typeface="Calibri" panose="020F0502020204030204" pitchFamily="34" charset="0"/>
                <a:ea typeface="Calibri" panose="020F0502020204030204" pitchFamily="34" charset="0"/>
                <a:cs typeface="Times New Roman" panose="02020603050405020304" pitchFamily="18" charset="0"/>
              </a:rPr>
              <a:t>Prone restraint, knee/double knee &amp; weight on back				1</a:t>
            </a:r>
          </a:p>
          <a:p>
            <a:r>
              <a:rPr lang="en-US" sz="2400" dirty="0"/>
              <a:t>Thoracic condition modeling (Flail chest)						1</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210496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DD84-028A-4AA2-9A77-91EB2FC0980A}"/>
              </a:ext>
            </a:extLst>
          </p:cNvPr>
          <p:cNvSpPr>
            <a:spLocks noGrp="1"/>
          </p:cNvSpPr>
          <p:nvPr>
            <p:ph type="title"/>
          </p:nvPr>
        </p:nvSpPr>
        <p:spPr>
          <a:xfrm>
            <a:off x="143069" y="138024"/>
            <a:ext cx="11761384" cy="664234"/>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Prone Restraint/Mortality Field Study #s</a:t>
            </a:r>
          </a:p>
        </p:txBody>
      </p:sp>
      <p:graphicFrame>
        <p:nvGraphicFramePr>
          <p:cNvPr id="4" name="Content Placeholder 3">
            <a:extLst>
              <a:ext uri="{FF2B5EF4-FFF2-40B4-BE49-F238E27FC236}">
                <a16:creationId xmlns:a16="http://schemas.microsoft.com/office/drawing/2014/main" id="{9A08EC3D-3FBB-4E34-B28B-7540CC457245}"/>
              </a:ext>
            </a:extLst>
          </p:cNvPr>
          <p:cNvGraphicFramePr>
            <a:graphicFrameLocks noGrp="1"/>
          </p:cNvGraphicFramePr>
          <p:nvPr>
            <p:ph idx="1"/>
          </p:nvPr>
        </p:nvGraphicFramePr>
        <p:xfrm>
          <a:off x="62204" y="888521"/>
          <a:ext cx="11974286" cy="5831455"/>
        </p:xfrm>
        <a:graphic>
          <a:graphicData uri="http://schemas.openxmlformats.org/drawingml/2006/table">
            <a:tbl>
              <a:tblPr firstRow="1" firstCol="1" bandRow="1">
                <a:tableStyleId>{5C22544A-7EE6-4342-B048-85BDC9FD1C3A}</a:tableStyleId>
              </a:tblPr>
              <a:tblGrid>
                <a:gridCol w="1171910">
                  <a:extLst>
                    <a:ext uri="{9D8B030D-6E8A-4147-A177-3AD203B41FA5}">
                      <a16:colId xmlns:a16="http://schemas.microsoft.com/office/drawing/2014/main" val="3483883215"/>
                    </a:ext>
                  </a:extLst>
                </a:gridCol>
                <a:gridCol w="1384678">
                  <a:extLst>
                    <a:ext uri="{9D8B030D-6E8A-4147-A177-3AD203B41FA5}">
                      <a16:colId xmlns:a16="http://schemas.microsoft.com/office/drawing/2014/main" val="3576667967"/>
                    </a:ext>
                  </a:extLst>
                </a:gridCol>
                <a:gridCol w="2194748">
                  <a:extLst>
                    <a:ext uri="{9D8B030D-6E8A-4147-A177-3AD203B41FA5}">
                      <a16:colId xmlns:a16="http://schemas.microsoft.com/office/drawing/2014/main" val="2280219689"/>
                    </a:ext>
                  </a:extLst>
                </a:gridCol>
                <a:gridCol w="1518249">
                  <a:extLst>
                    <a:ext uri="{9D8B030D-6E8A-4147-A177-3AD203B41FA5}">
                      <a16:colId xmlns:a16="http://schemas.microsoft.com/office/drawing/2014/main" val="2923809938"/>
                    </a:ext>
                  </a:extLst>
                </a:gridCol>
                <a:gridCol w="2718280">
                  <a:extLst>
                    <a:ext uri="{9D8B030D-6E8A-4147-A177-3AD203B41FA5}">
                      <a16:colId xmlns:a16="http://schemas.microsoft.com/office/drawing/2014/main" val="2907369919"/>
                    </a:ext>
                  </a:extLst>
                </a:gridCol>
                <a:gridCol w="2986421">
                  <a:extLst>
                    <a:ext uri="{9D8B030D-6E8A-4147-A177-3AD203B41FA5}">
                      <a16:colId xmlns:a16="http://schemas.microsoft.com/office/drawing/2014/main" val="546173897"/>
                    </a:ext>
                  </a:extLst>
                </a:gridCol>
              </a:tblGrid>
              <a:tr h="1054290">
                <a:tc>
                  <a:txBody>
                    <a:bodyPr/>
                    <a:lstStyle/>
                    <a:p>
                      <a:pPr marL="0" marR="0">
                        <a:lnSpc>
                          <a:spcPct val="107000"/>
                        </a:lnSpc>
                        <a:spcBef>
                          <a:spcPts val="0"/>
                        </a:spcBef>
                        <a:spcAft>
                          <a:spcPts val="0"/>
                        </a:spcAft>
                      </a:pPr>
                      <a:r>
                        <a:rPr lang="en-US" sz="2800" dirty="0">
                          <a:effectLst/>
                        </a:rPr>
                        <a:t>Year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Lead Author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Contacts/CFS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Arrests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a:effectLst/>
                        </a:rPr>
                        <a:t>Restrained Prone</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Deaths From Prone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1679590"/>
                  </a:ext>
                </a:extLst>
              </a:tr>
              <a:tr h="955433">
                <a:tc>
                  <a:txBody>
                    <a:bodyPr/>
                    <a:lstStyle/>
                    <a:p>
                      <a:pPr marL="0" marR="0">
                        <a:lnSpc>
                          <a:spcPct val="107000"/>
                        </a:lnSpc>
                        <a:spcBef>
                          <a:spcPts val="0"/>
                        </a:spcBef>
                        <a:spcAft>
                          <a:spcPts val="0"/>
                        </a:spcAft>
                      </a:pPr>
                      <a:r>
                        <a:rPr lang="en-US" sz="2800">
                          <a:effectLst/>
                        </a:rPr>
                        <a:t>2012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Hall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1,566,908</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537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69285751"/>
                  </a:ext>
                </a:extLst>
              </a:tr>
              <a:tr h="955433">
                <a:tc>
                  <a:txBody>
                    <a:bodyPr/>
                    <a:lstStyle/>
                    <a:p>
                      <a:pPr marL="0" marR="0">
                        <a:lnSpc>
                          <a:spcPct val="107000"/>
                        </a:lnSpc>
                        <a:spcBef>
                          <a:spcPts val="0"/>
                        </a:spcBef>
                        <a:spcAft>
                          <a:spcPts val="0"/>
                        </a:spcAft>
                      </a:pPr>
                      <a:r>
                        <a:rPr lang="en-US" sz="2800">
                          <a:effectLst/>
                        </a:rPr>
                        <a:t>2015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Hall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3,250,000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2,000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824649"/>
                  </a:ext>
                </a:extLst>
              </a:tr>
              <a:tr h="955433">
                <a:tc>
                  <a:txBody>
                    <a:bodyPr/>
                    <a:lstStyle/>
                    <a:p>
                      <a:pPr marL="0" marR="0">
                        <a:lnSpc>
                          <a:spcPct val="107000"/>
                        </a:lnSpc>
                        <a:spcBef>
                          <a:spcPts val="0"/>
                        </a:spcBef>
                        <a:spcAft>
                          <a:spcPts val="0"/>
                        </a:spcAft>
                      </a:pPr>
                      <a:r>
                        <a:rPr lang="en-US" sz="2800">
                          <a:effectLst/>
                        </a:rPr>
                        <a:t>2016</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Ross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876,503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110,173</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1,085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2113308"/>
                  </a:ext>
                </a:extLst>
              </a:tr>
              <a:tr h="955433">
                <a:tc>
                  <a:txBody>
                    <a:bodyPr/>
                    <a:lstStyle/>
                    <a:p>
                      <a:pPr marL="0" marR="0">
                        <a:lnSpc>
                          <a:spcPct val="107000"/>
                        </a:lnSpc>
                        <a:spcBef>
                          <a:spcPts val="0"/>
                        </a:spcBef>
                        <a:spcAft>
                          <a:spcPts val="0"/>
                        </a:spcAft>
                      </a:pPr>
                      <a:r>
                        <a:rPr lang="en-US" sz="2800">
                          <a:effectLst/>
                        </a:rPr>
                        <a:t>2017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Lasoff</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524,427</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rPr>
                        <a:t>1,535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9132013"/>
                  </a:ext>
                </a:extLst>
              </a:tr>
              <a:tr h="955433">
                <a:tc>
                  <a:txBody>
                    <a:bodyPr/>
                    <a:lstStyle/>
                    <a:p>
                      <a:pPr marL="0" marR="0">
                        <a:lnSpc>
                          <a:spcPct val="107000"/>
                        </a:lnSpc>
                        <a:spcBef>
                          <a:spcPts val="0"/>
                        </a:spcBef>
                        <a:spcAft>
                          <a:spcPts val="0"/>
                        </a:spcAft>
                      </a:pPr>
                      <a:r>
                        <a:rPr lang="en-US" sz="2800">
                          <a:effectLst/>
                        </a:rPr>
                        <a:t>Totals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4,650,930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a:effectLst/>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5,157 (0.001)</a:t>
                      </a:r>
                    </a:p>
                  </a:txBody>
                  <a:tcPr marL="68580" marR="68580" marT="0" marB="0"/>
                </a:tc>
                <a:tc>
                  <a:txBody>
                    <a:bodyPr/>
                    <a:lstStyle/>
                    <a:p>
                      <a:pPr marL="0" marR="0">
                        <a:lnSpc>
                          <a:spcPct val="107000"/>
                        </a:lnSpc>
                        <a:spcBef>
                          <a:spcPts val="0"/>
                        </a:spcBef>
                        <a:spcAft>
                          <a:spcPts val="0"/>
                        </a:spcAft>
                      </a:pPr>
                      <a:r>
                        <a:rPr lang="en-US" sz="2800" dirty="0">
                          <a:effectLst/>
                        </a:rPr>
                        <a:t>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775266"/>
                  </a:ext>
                </a:extLst>
              </a:tr>
            </a:tbl>
          </a:graphicData>
        </a:graphic>
      </p:graphicFrame>
    </p:spTree>
    <p:extLst>
      <p:ext uri="{BB962C8B-B14F-4D97-AF65-F5344CB8AC3E}">
        <p14:creationId xmlns:p14="http://schemas.microsoft.com/office/powerpoint/2010/main" val="14681272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18871" y="211947"/>
            <a:ext cx="12010553" cy="1232805"/>
          </a:xfrm>
        </p:spPr>
        <p:txBody>
          <a:bodyPr>
            <a:normAutofit/>
          </a:bodyPr>
          <a:lstStyle/>
          <a:p>
            <a:pPr algn="ctr" eaLnBrk="1" hangingPunct="1"/>
            <a:r>
              <a:rPr lang="en-US" altLang="en-US" sz="4000" b="1" i="1" dirty="0">
                <a:solidFill>
                  <a:srgbClr val="FF0000"/>
                </a:solidFill>
                <a:effectLst>
                  <a:outerShdw blurRad="38100" dist="38100" dir="2700000" algn="tl">
                    <a:srgbClr val="000000">
                      <a:alpha val="43137"/>
                    </a:srgbClr>
                  </a:outerShdw>
                </a:effectLst>
              </a:rPr>
              <a:t>Tennessee v. Garner</a:t>
            </a:r>
            <a:r>
              <a:rPr lang="en-US" altLang="en-US" sz="4000" b="1" dirty="0">
                <a:solidFill>
                  <a:srgbClr val="FF0000"/>
                </a:solidFill>
                <a:effectLst>
                  <a:outerShdw blurRad="38100" dist="38100" dir="2700000" algn="tl">
                    <a:srgbClr val="000000">
                      <a:alpha val="43137"/>
                    </a:srgbClr>
                  </a:outerShdw>
                </a:effectLst>
              </a:rPr>
              <a:t>, 471 U.S. 1 (1985)</a:t>
            </a:r>
            <a:endParaRPr lang="en-US" altLang="en-US" sz="4000" b="1" dirty="0">
              <a:effectLst>
                <a:outerShdw blurRad="38100" dist="38100" dir="2700000" algn="tl">
                  <a:srgbClr val="000000">
                    <a:alpha val="43137"/>
                  </a:srgbClr>
                </a:outerShdw>
              </a:effectLst>
            </a:endParaRPr>
          </a:p>
        </p:txBody>
      </p:sp>
      <p:sp>
        <p:nvSpPr>
          <p:cNvPr id="29699" name="Content Placeholder 2"/>
          <p:cNvSpPr>
            <a:spLocks noGrp="1"/>
          </p:cNvSpPr>
          <p:nvPr>
            <p:ph idx="1"/>
          </p:nvPr>
        </p:nvSpPr>
        <p:spPr>
          <a:xfrm>
            <a:off x="148543" y="1444752"/>
            <a:ext cx="11951208" cy="5201301"/>
          </a:xfrm>
        </p:spPr>
        <p:txBody>
          <a:bodyPr>
            <a:normAutofit/>
          </a:bodyPr>
          <a:lstStyle/>
          <a:p>
            <a:pPr eaLnBrk="1" hangingPunct="1">
              <a:buClr>
                <a:srgbClr val="FF0000"/>
              </a:buClr>
              <a:buFont typeface="Wingdings" panose="05000000000000000000" pitchFamily="2" charset="2"/>
              <a:buChar char="Ø"/>
            </a:pPr>
            <a:r>
              <a:rPr lang="en-US" altLang="en-US" dirty="0"/>
              <a:t>Police must make impossible </a:t>
            </a:r>
            <a:r>
              <a:rPr lang="en-US" altLang="en-US" dirty="0">
                <a:effectLst/>
              </a:rPr>
              <a:t>split-second</a:t>
            </a:r>
            <a:r>
              <a:rPr lang="en-US" altLang="en-US" dirty="0"/>
              <a:t> evaluations of unknown facts; and make difficult judgments by police in equally uncertain circumstances”</a:t>
            </a:r>
          </a:p>
          <a:p>
            <a:pPr eaLnBrk="1" hangingPunct="1">
              <a:buFont typeface="Wingdings" panose="05000000000000000000" pitchFamily="2" charset="2"/>
              <a:buChar char="Ø"/>
            </a:pPr>
            <a:r>
              <a:rPr lang="en-US" altLang="en-US" b="1" u="sng" dirty="0">
                <a:solidFill>
                  <a:srgbClr val="FF0000"/>
                </a:solidFill>
              </a:rPr>
              <a:t>Standard</a:t>
            </a:r>
            <a:r>
              <a:rPr lang="en-US" altLang="en-US" dirty="0">
                <a:solidFill>
                  <a:srgbClr val="FF0000"/>
                </a:solidFill>
              </a:rPr>
              <a:t> (fleeing felon)</a:t>
            </a:r>
            <a:r>
              <a:rPr lang="en-US" altLang="en-US" b="1" dirty="0">
                <a:solidFill>
                  <a:srgbClr val="FF0000"/>
                </a:solidFill>
              </a:rPr>
              <a:t>:</a:t>
            </a:r>
          </a:p>
          <a:p>
            <a:pPr lvl="1" eaLnBrk="1" hangingPunct="1">
              <a:buClr>
                <a:srgbClr val="FF0000"/>
              </a:buClr>
              <a:buFont typeface="Wingdings" panose="05000000000000000000" pitchFamily="2" charset="2"/>
              <a:buChar char="Ø"/>
            </a:pPr>
            <a:r>
              <a:rPr lang="en-US" altLang="en-US" sz="2800" dirty="0"/>
              <a:t>Suspect </a:t>
            </a:r>
            <a:r>
              <a:rPr lang="en-US" altLang="en-US" sz="2800" i="1" u="sng" dirty="0"/>
              <a:t>must threaten</a:t>
            </a:r>
            <a:r>
              <a:rPr lang="en-US" altLang="en-US" sz="2800" dirty="0"/>
              <a:t> the officer</a:t>
            </a:r>
          </a:p>
          <a:p>
            <a:pPr lvl="1" eaLnBrk="1" hangingPunct="1">
              <a:buClr>
                <a:srgbClr val="FF0000"/>
              </a:buClr>
              <a:buFont typeface="Wingdings" panose="05000000000000000000" pitchFamily="2" charset="2"/>
              <a:buChar char="Ø"/>
            </a:pPr>
            <a:r>
              <a:rPr lang="en-US" altLang="en-US" sz="2800" dirty="0"/>
              <a:t> </a:t>
            </a:r>
            <a:r>
              <a:rPr lang="en-US" altLang="en-US" sz="2800" u="sng" dirty="0"/>
              <a:t>Probable cause </a:t>
            </a:r>
            <a:r>
              <a:rPr lang="en-US" altLang="en-US" sz="2800" dirty="0"/>
              <a:t>that suspect has committed a crime involving the infliction or threatened serious harm</a:t>
            </a:r>
          </a:p>
          <a:p>
            <a:pPr lvl="1" eaLnBrk="1" hangingPunct="1">
              <a:buClr>
                <a:srgbClr val="FF0000"/>
              </a:buClr>
              <a:buFont typeface="Wingdings" panose="05000000000000000000" pitchFamily="2" charset="2"/>
              <a:buChar char="Ø"/>
            </a:pPr>
            <a:r>
              <a:rPr lang="en-US" altLang="en-US" sz="2800" dirty="0"/>
              <a:t> Necessary to prevent suspect’s escape</a:t>
            </a:r>
          </a:p>
          <a:p>
            <a:pPr lvl="1" eaLnBrk="1" hangingPunct="1">
              <a:buClr>
                <a:srgbClr val="FF0000"/>
              </a:buClr>
              <a:buFont typeface="Wingdings" panose="05000000000000000000" pitchFamily="2" charset="2"/>
              <a:buChar char="Ø"/>
            </a:pPr>
            <a:r>
              <a:rPr lang="en-US" altLang="en-US" sz="2800" dirty="0"/>
              <a:t> Give a warning if feasible </a:t>
            </a:r>
          </a:p>
          <a:p>
            <a:pPr eaLnBrk="1" hangingPunct="1"/>
            <a:endParaRPr lang="en-US" altLang="en-US" dirty="0"/>
          </a:p>
        </p:txBody>
      </p:sp>
    </p:spTree>
    <p:extLst>
      <p:ext uri="{BB962C8B-B14F-4D97-AF65-F5344CB8AC3E}">
        <p14:creationId xmlns:p14="http://schemas.microsoft.com/office/powerpoint/2010/main" val="2369133732"/>
      </p:ext>
    </p:extLst>
  </p:cSld>
  <p:clrMapOvr>
    <a:masterClrMapping/>
  </p:clrMapOvr>
  <p:transition spd="slow"/>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184150"/>
            <a:ext cx="11927508" cy="768350"/>
          </a:xfrm>
        </p:spPr>
        <p:txBody>
          <a:bodyPr rtlCol="0">
            <a:normAutofit/>
          </a:bodyPr>
          <a:lstStyle/>
          <a:p>
            <a:pPr algn="ctr">
              <a:defRPr/>
            </a:pPr>
            <a:r>
              <a:rPr lang="en-US" sz="4000" b="1" i="1" dirty="0">
                <a:solidFill>
                  <a:srgbClr val="FF0000"/>
                </a:solidFill>
                <a:effectLst>
                  <a:outerShdw blurRad="38100" dist="38100" dir="2700000" algn="tl">
                    <a:srgbClr val="000000">
                      <a:alpha val="43137"/>
                    </a:srgbClr>
                  </a:outerShdw>
                </a:effectLst>
              </a:rPr>
              <a:t>Graham v. Connor</a:t>
            </a:r>
            <a:r>
              <a:rPr lang="en-US" sz="4000" b="1" dirty="0">
                <a:solidFill>
                  <a:srgbClr val="FF0000"/>
                </a:solidFill>
                <a:effectLst>
                  <a:outerShdw blurRad="38100" dist="38100" dir="2700000" algn="tl">
                    <a:srgbClr val="000000">
                      <a:alpha val="43137"/>
                    </a:srgbClr>
                  </a:outerShdw>
                </a:effectLst>
              </a:rPr>
              <a:t>, 490 U.S. 396 (1989)</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2246" y="1451811"/>
            <a:ext cx="11927508" cy="5222039"/>
          </a:xfrm>
        </p:spPr>
        <p:txBody>
          <a:bodyPr rtlCol="0">
            <a:normAutofit/>
          </a:bodyPr>
          <a:lstStyle/>
          <a:p>
            <a:pPr>
              <a:lnSpc>
                <a:spcPct val="120000"/>
              </a:lnSpc>
              <a:buFont typeface="Wingdings" pitchFamily="2" charset="2"/>
              <a:buChar char="Ø"/>
              <a:defRPr/>
            </a:pPr>
            <a:r>
              <a:rPr lang="en-US" dirty="0"/>
              <a:t>Objective reasonableness under the Fourth Amendment </a:t>
            </a:r>
          </a:p>
          <a:p>
            <a:pPr>
              <a:lnSpc>
                <a:spcPct val="120000"/>
              </a:lnSpc>
              <a:buFont typeface="Wingdings" pitchFamily="2" charset="2"/>
              <a:buChar char="Ø"/>
              <a:defRPr/>
            </a:pPr>
            <a:r>
              <a:rPr lang="en-US" dirty="0"/>
              <a:t>Established 4 criteria of review: </a:t>
            </a:r>
          </a:p>
          <a:p>
            <a:pPr lvl="1">
              <a:buClr>
                <a:srgbClr val="FF0000"/>
              </a:buClr>
              <a:buFont typeface="Wingdings" pitchFamily="2" charset="2"/>
              <a:buChar char="Ø"/>
            </a:pPr>
            <a:r>
              <a:rPr lang="en-US" sz="2800" b="1" dirty="0">
                <a:solidFill>
                  <a:srgbClr val="0000FF"/>
                </a:solidFill>
                <a:effectLst>
                  <a:outerShdw blurRad="38100" dist="38100" dir="2700000" algn="tl">
                    <a:srgbClr val="000000">
                      <a:alpha val="43137"/>
                    </a:srgbClr>
                  </a:outerShdw>
                </a:effectLst>
              </a:rPr>
              <a:t>Suspect posed an immediate threat to the safety of officers or others </a:t>
            </a:r>
          </a:p>
          <a:p>
            <a:pPr lvl="1">
              <a:buClr>
                <a:srgbClr val="FF0000"/>
              </a:buClr>
              <a:buFont typeface="Wingdings" pitchFamily="2" charset="2"/>
              <a:buChar char="Ø"/>
            </a:pPr>
            <a:r>
              <a:rPr lang="en-US" sz="2800" dirty="0"/>
              <a:t>Suspect actively resist arrest,</a:t>
            </a:r>
          </a:p>
          <a:p>
            <a:pPr lvl="1">
              <a:buClr>
                <a:srgbClr val="FF0000"/>
              </a:buClr>
              <a:buFont typeface="Wingdings" pitchFamily="2" charset="2"/>
              <a:buChar char="Ø"/>
            </a:pPr>
            <a:r>
              <a:rPr lang="en-US" sz="2800" dirty="0"/>
              <a:t>Severity of crime at issue, and</a:t>
            </a:r>
          </a:p>
          <a:p>
            <a:pPr lvl="1">
              <a:buClr>
                <a:srgbClr val="FF0000"/>
              </a:buClr>
              <a:buFont typeface="Wingdings" pitchFamily="2" charset="2"/>
              <a:buChar char="Ø"/>
            </a:pPr>
            <a:r>
              <a:rPr lang="en-US" sz="2800" dirty="0"/>
              <a:t>Suspect attempted to evade arrest by flight (Dangerousness)</a:t>
            </a:r>
          </a:p>
          <a:p>
            <a:pPr marL="0" indent="0">
              <a:lnSpc>
                <a:spcPct val="120000"/>
              </a:lnSpc>
              <a:buNone/>
              <a:defRPr/>
            </a:pPr>
            <a:endParaRPr lang="en-US" sz="2400" u="sng" dirty="0">
              <a:solidFill>
                <a:srgbClr val="FFFF00"/>
              </a:solidFill>
            </a:endParaRPr>
          </a:p>
        </p:txBody>
      </p:sp>
    </p:spTree>
    <p:extLst>
      <p:ext uri="{BB962C8B-B14F-4D97-AF65-F5344CB8AC3E}">
        <p14:creationId xmlns:p14="http://schemas.microsoft.com/office/powerpoint/2010/main" val="1744549292"/>
      </p:ext>
    </p:extLst>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EA13803-46C5-4A37-825C-68AC05425D1B}"/>
              </a:ext>
            </a:extLst>
          </p:cNvPr>
          <p:cNvSpPr>
            <a:spLocks noGrp="1" noChangeArrowheads="1"/>
          </p:cNvSpPr>
          <p:nvPr>
            <p:ph type="title"/>
          </p:nvPr>
        </p:nvSpPr>
        <p:spPr>
          <a:xfrm>
            <a:off x="112776" y="146050"/>
            <a:ext cx="11966448" cy="730250"/>
          </a:xfrm>
        </p:spPr>
        <p:txBody>
          <a:bodyPr>
            <a:noAutofit/>
          </a:bodyPr>
          <a:lstStyle/>
          <a:p>
            <a:pPr algn="ctr" eaLnBrk="1" hangingPunct="1">
              <a:defRPr/>
            </a:pPr>
            <a:r>
              <a:rPr lang="en-US" sz="4000" b="1" dirty="0">
                <a:solidFill>
                  <a:srgbClr val="FF0000"/>
                </a:solidFill>
                <a:effectLst>
                  <a:outerShdw blurRad="38100" dist="38100" dir="2700000" algn="tl">
                    <a:srgbClr val="000000">
                      <a:alpha val="43137"/>
                    </a:srgbClr>
                  </a:outerShdw>
                </a:effectLst>
              </a:rPr>
              <a:t>Force Analysis: </a:t>
            </a:r>
            <a:r>
              <a:rPr lang="en-US" sz="4000" b="1" i="1" dirty="0">
                <a:solidFill>
                  <a:srgbClr val="114EFB"/>
                </a:solidFill>
                <a:effectLst>
                  <a:outerShdw blurRad="38100" dist="38100" dir="2700000" algn="tl">
                    <a:srgbClr val="000000">
                      <a:alpha val="43137"/>
                    </a:srgbClr>
                  </a:outerShdw>
                </a:effectLst>
              </a:rPr>
              <a:t>Graham </a:t>
            </a:r>
            <a:r>
              <a:rPr lang="en-US" sz="4000" b="1" dirty="0">
                <a:solidFill>
                  <a:srgbClr val="114EFB"/>
                </a:solidFill>
                <a:effectLst>
                  <a:outerShdw blurRad="38100" dist="38100" dir="2700000" algn="tl">
                    <a:srgbClr val="000000">
                      <a:alpha val="43137"/>
                    </a:srgbClr>
                  </a:outerShdw>
                </a:effectLst>
              </a:rPr>
              <a:t>Factors</a:t>
            </a:r>
            <a:endParaRPr lang="en-US" sz="4000" b="1" i="1" dirty="0">
              <a:solidFill>
                <a:srgbClr val="FF0000"/>
              </a:solidFill>
              <a:effectLst>
                <a:outerShdw blurRad="38100" dist="38100" dir="2700000" algn="tl">
                  <a:srgbClr val="000000">
                    <a:alpha val="43137"/>
                  </a:srgbClr>
                </a:outerShdw>
              </a:effectLst>
              <a:latin typeface="+mn-lt"/>
            </a:endParaRPr>
          </a:p>
        </p:txBody>
      </p:sp>
      <p:sp>
        <p:nvSpPr>
          <p:cNvPr id="45059" name="Rectangle 3">
            <a:extLst>
              <a:ext uri="{FF2B5EF4-FFF2-40B4-BE49-F238E27FC236}">
                <a16:creationId xmlns:a16="http://schemas.microsoft.com/office/drawing/2014/main" id="{507CF708-05B7-499C-9CD5-40F3591DB3BE}"/>
              </a:ext>
            </a:extLst>
          </p:cNvPr>
          <p:cNvSpPr>
            <a:spLocks noGrp="1" noChangeArrowheads="1"/>
          </p:cNvSpPr>
          <p:nvPr>
            <p:ph idx="1"/>
          </p:nvPr>
        </p:nvSpPr>
        <p:spPr>
          <a:xfrm>
            <a:off x="147828" y="1212850"/>
            <a:ext cx="11896344" cy="5372100"/>
          </a:xfrm>
        </p:spPr>
        <p:txBody>
          <a:bodyPr>
            <a:normAutofit/>
          </a:bodyPr>
          <a:lstStyle/>
          <a:p>
            <a:pPr>
              <a:defRPr/>
            </a:pPr>
            <a:r>
              <a:rPr lang="en-US" dirty="0"/>
              <a:t>Judged from the </a:t>
            </a:r>
            <a:r>
              <a:rPr lang="en-US" b="1" i="1" dirty="0">
                <a:solidFill>
                  <a:srgbClr val="FF0000"/>
                </a:solidFill>
              </a:rPr>
              <a:t>“Perception”</a:t>
            </a:r>
            <a:r>
              <a:rPr lang="en-US" dirty="0">
                <a:solidFill>
                  <a:srgbClr val="FF0000"/>
                </a:solidFill>
              </a:rPr>
              <a:t> </a:t>
            </a:r>
            <a:r>
              <a:rPr lang="en-US" dirty="0"/>
              <a:t>of the officer; “Eyes of Officer,” </a:t>
            </a:r>
            <a:r>
              <a:rPr lang="en-US" dirty="0">
                <a:solidFill>
                  <a:srgbClr val="4027D7"/>
                </a:solidFill>
              </a:rPr>
              <a:t>“POV” </a:t>
            </a:r>
          </a:p>
          <a:p>
            <a:pPr lvl="1">
              <a:defRPr/>
            </a:pPr>
            <a:r>
              <a:rPr lang="en-US" dirty="0">
                <a:solidFill>
                  <a:srgbClr val="4027D7"/>
                </a:solidFill>
              </a:rPr>
              <a:t> </a:t>
            </a:r>
            <a:r>
              <a:rPr lang="en-US" dirty="0"/>
              <a:t>Rapidly evolving, tense &amp; dynamics of the </a:t>
            </a:r>
            <a:r>
              <a:rPr lang="en-US" b="1" i="1" u="sng" dirty="0">
                <a:solidFill>
                  <a:srgbClr val="FF0000"/>
                </a:solidFill>
              </a:rPr>
              <a:t>Circumstances </a:t>
            </a:r>
            <a:r>
              <a:rPr lang="en-US" dirty="0">
                <a:solidFill>
                  <a:srgbClr val="FF0000"/>
                </a:solidFill>
                <a:effectLst/>
              </a:rPr>
              <a:t>(</a:t>
            </a:r>
            <a:r>
              <a:rPr lang="en-US" dirty="0" err="1">
                <a:solidFill>
                  <a:srgbClr val="FF0000"/>
                </a:solidFill>
                <a:effectLst/>
              </a:rPr>
              <a:t>ToC</a:t>
            </a:r>
            <a:r>
              <a:rPr lang="en-US" dirty="0">
                <a:solidFill>
                  <a:srgbClr val="FF0000"/>
                </a:solidFill>
                <a:effectLst/>
              </a:rPr>
              <a:t>)</a:t>
            </a:r>
            <a:endParaRPr lang="en-US" b="1" i="1" u="sng" dirty="0">
              <a:solidFill>
                <a:srgbClr val="FF0000"/>
              </a:solidFill>
            </a:endParaRPr>
          </a:p>
          <a:p>
            <a:pPr lvl="1">
              <a:defRPr/>
            </a:pPr>
            <a:r>
              <a:rPr lang="en-US" b="1" i="1" u="sng" dirty="0">
                <a:solidFill>
                  <a:srgbClr val="FF0000"/>
                </a:solidFill>
                <a:effectLst/>
              </a:rPr>
              <a:t>Operating Environment</a:t>
            </a:r>
            <a:r>
              <a:rPr lang="en-US" dirty="0">
                <a:solidFill>
                  <a:srgbClr val="FF0000"/>
                </a:solidFill>
                <a:effectLst/>
              </a:rPr>
              <a:t> &amp; situational variables </a:t>
            </a:r>
          </a:p>
          <a:p>
            <a:pPr lvl="1">
              <a:defRPr/>
            </a:pPr>
            <a:r>
              <a:rPr lang="en-US" dirty="0">
                <a:solidFill>
                  <a:srgbClr val="FF0000"/>
                </a:solidFill>
              </a:rPr>
              <a:t>Type of </a:t>
            </a:r>
            <a:r>
              <a:rPr lang="en-US" b="1" i="1" u="sng" dirty="0">
                <a:solidFill>
                  <a:srgbClr val="00B050"/>
                </a:solidFill>
              </a:rPr>
              <a:t>Resistance</a:t>
            </a:r>
            <a:r>
              <a:rPr lang="en-US" dirty="0"/>
              <a:t> demonstrated by the subject</a:t>
            </a:r>
          </a:p>
          <a:p>
            <a:pPr lvl="1">
              <a:defRPr/>
            </a:pPr>
            <a:r>
              <a:rPr lang="en-US" dirty="0"/>
              <a:t>Take into account </a:t>
            </a:r>
            <a:r>
              <a:rPr lang="en-US" b="1" i="1" u="sng" dirty="0">
                <a:solidFill>
                  <a:srgbClr val="4027D7"/>
                </a:solidFill>
              </a:rPr>
              <a:t>Split-Second Decision-Making</a:t>
            </a:r>
          </a:p>
          <a:p>
            <a:pPr>
              <a:defRPr/>
            </a:pPr>
            <a:r>
              <a:rPr lang="en-US" dirty="0"/>
              <a:t>Court endorses </a:t>
            </a:r>
            <a:r>
              <a:rPr lang="en-US" b="1" u="sng" dirty="0">
                <a:solidFill>
                  <a:srgbClr val="00B050"/>
                </a:solidFill>
              </a:rPr>
              <a:t>“reasonableness at the moment”</a:t>
            </a:r>
            <a:r>
              <a:rPr lang="en-US" dirty="0">
                <a:solidFill>
                  <a:srgbClr val="00B050"/>
                </a:solidFill>
              </a:rPr>
              <a:t> </a:t>
            </a:r>
            <a:r>
              <a:rPr lang="en-US" dirty="0"/>
              <a:t>force was needed</a:t>
            </a:r>
          </a:p>
          <a:p>
            <a:pPr>
              <a:defRPr/>
            </a:pPr>
            <a:r>
              <a:rPr lang="en-US" dirty="0"/>
              <a:t>Subject dictates the degree of reasonable force</a:t>
            </a:r>
          </a:p>
          <a:p>
            <a:pPr>
              <a:defRPr/>
            </a:pPr>
            <a:r>
              <a:rPr lang="en-US" dirty="0"/>
              <a:t>Not required to consider </a:t>
            </a:r>
            <a:r>
              <a:rPr lang="en-US" b="1" u="sng" dirty="0">
                <a:solidFill>
                  <a:srgbClr val="FF0000"/>
                </a:solidFill>
              </a:rPr>
              <a:t>“all force options</a:t>
            </a:r>
            <a:r>
              <a:rPr lang="en-US" dirty="0">
                <a:solidFill>
                  <a:srgbClr val="FF0000"/>
                </a:solidFill>
              </a:rPr>
              <a:t>”</a:t>
            </a:r>
            <a:endParaRPr lang="en-US" dirty="0"/>
          </a:p>
          <a:p>
            <a:pPr>
              <a:defRPr/>
            </a:pPr>
            <a:r>
              <a:rPr lang="en-US" dirty="0"/>
              <a:t>Officers need not be correct </a:t>
            </a:r>
            <a:r>
              <a:rPr lang="en-US" dirty="0">
                <a:sym typeface="Wingdings" pitchFamily="2" charset="2"/>
              </a:rPr>
              <a:t> only reasonable </a:t>
            </a:r>
            <a:r>
              <a:rPr lang="en-US" sz="1700" dirty="0"/>
              <a:t>(</a:t>
            </a:r>
            <a:r>
              <a:rPr lang="en-US" sz="1700" i="1" dirty="0" err="1"/>
              <a:t>Plakas</a:t>
            </a:r>
            <a:r>
              <a:rPr lang="en-US" sz="1700" i="1" dirty="0"/>
              <a:t> v. </a:t>
            </a:r>
            <a:r>
              <a:rPr lang="en-US" sz="1700" i="1" dirty="0" err="1"/>
              <a:t>Drinski</a:t>
            </a:r>
            <a:r>
              <a:rPr lang="en-US" sz="1700" dirty="0"/>
              <a:t>, 7</a:t>
            </a:r>
            <a:r>
              <a:rPr lang="en-US" sz="1700" baseline="30000" dirty="0"/>
              <a:t>th</a:t>
            </a:r>
            <a:r>
              <a:rPr lang="en-US" sz="1700" dirty="0"/>
              <a:t> Cir. 1994)</a:t>
            </a:r>
          </a:p>
          <a:p>
            <a:pPr>
              <a:defRPr/>
            </a:pPr>
            <a:r>
              <a:rPr lang="en-US" dirty="0">
                <a:effectLst/>
              </a:rPr>
              <a:t>Appellate courts assess additional factors </a:t>
            </a:r>
          </a:p>
          <a:p>
            <a:pPr eaLnBrk="1" hangingPunct="1">
              <a:lnSpc>
                <a:spcPct val="90000"/>
              </a:lnSpc>
              <a:defRPr/>
            </a:pPr>
            <a:endParaRPr lang="en-US" dirty="0">
              <a:latin typeface="New York" charset="0"/>
            </a:endParaRPr>
          </a:p>
        </p:txBody>
      </p:sp>
    </p:spTree>
    <p:extLst>
      <p:ext uri="{BB962C8B-B14F-4D97-AF65-F5344CB8AC3E}">
        <p14:creationId xmlns:p14="http://schemas.microsoft.com/office/powerpoint/2010/main" val="5183839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11967" y="127000"/>
            <a:ext cx="12036488" cy="685800"/>
          </a:xfrm>
        </p:spPr>
        <p:txBody>
          <a:bodyPr>
            <a:normAutofit/>
          </a:bodyPr>
          <a:lstStyle/>
          <a:p>
            <a:pPr algn="ctr"/>
            <a:r>
              <a:rPr lang="en-US" altLang="en-US" sz="4000" b="1" dirty="0">
                <a:solidFill>
                  <a:srgbClr val="FF0000"/>
                </a:solidFill>
                <a:effectLst>
                  <a:outerShdw blurRad="38100" dist="38100" dir="2700000" algn="tl">
                    <a:srgbClr val="000000">
                      <a:alpha val="43137"/>
                    </a:srgbClr>
                  </a:outerShdw>
                </a:effectLst>
              </a:rPr>
              <a:t>Totality of Circumstances Variables</a:t>
            </a:r>
          </a:p>
        </p:txBody>
      </p:sp>
      <p:sp>
        <p:nvSpPr>
          <p:cNvPr id="34819" name="Content Placeholder 2"/>
          <p:cNvSpPr>
            <a:spLocks noGrp="1"/>
          </p:cNvSpPr>
          <p:nvPr>
            <p:ph idx="1"/>
          </p:nvPr>
        </p:nvSpPr>
        <p:spPr>
          <a:xfrm>
            <a:off x="111967" y="1130968"/>
            <a:ext cx="12036489" cy="5518485"/>
          </a:xfrm>
        </p:spPr>
        <p:txBody>
          <a:bodyPr>
            <a:normAutofit fontScale="92500" lnSpcReduction="20000"/>
          </a:bodyPr>
          <a:lstStyle/>
          <a:p>
            <a:pPr>
              <a:buClr>
                <a:srgbClr val="FF0000"/>
              </a:buClr>
              <a:buFont typeface="Wingdings" panose="05000000000000000000" pitchFamily="2" charset="2"/>
              <a:buChar char="Ø"/>
            </a:pPr>
            <a:r>
              <a:rPr lang="en-US" altLang="en-US" dirty="0"/>
              <a:t>Number of suspects</a:t>
            </a:r>
          </a:p>
          <a:p>
            <a:pPr>
              <a:buClr>
                <a:srgbClr val="FF0000"/>
              </a:buClr>
              <a:buFont typeface="Wingdings" panose="05000000000000000000" pitchFamily="2" charset="2"/>
              <a:buChar char="Ø"/>
            </a:pPr>
            <a:r>
              <a:rPr lang="en-US" altLang="en-US" dirty="0"/>
              <a:t>Size, condition, and age of suspect</a:t>
            </a:r>
          </a:p>
          <a:p>
            <a:pPr>
              <a:buClr>
                <a:srgbClr val="FF0000"/>
              </a:buClr>
              <a:buFont typeface="Wingdings" panose="05000000000000000000" pitchFamily="2" charset="2"/>
              <a:buChar char="Ø"/>
            </a:pPr>
            <a:r>
              <a:rPr lang="en-US" altLang="en-US" dirty="0"/>
              <a:t>Condition of subject </a:t>
            </a:r>
          </a:p>
          <a:p>
            <a:pPr>
              <a:buClr>
                <a:srgbClr val="FF0000"/>
              </a:buClr>
              <a:buFont typeface="Wingdings" panose="05000000000000000000" pitchFamily="2" charset="2"/>
              <a:buChar char="Ø"/>
            </a:pPr>
            <a:r>
              <a:rPr lang="en-US" altLang="en-US" dirty="0"/>
              <a:t>Pre-attack factors </a:t>
            </a:r>
          </a:p>
          <a:p>
            <a:pPr>
              <a:buClr>
                <a:srgbClr val="FF0000"/>
              </a:buClr>
              <a:buFont typeface="Wingdings" panose="05000000000000000000" pitchFamily="2" charset="2"/>
              <a:buChar char="Ø"/>
            </a:pPr>
            <a:r>
              <a:rPr lang="en-US" altLang="en-US" dirty="0"/>
              <a:t>Availability of weapons</a:t>
            </a:r>
          </a:p>
          <a:p>
            <a:pPr>
              <a:buClr>
                <a:srgbClr val="FF0000"/>
              </a:buClr>
              <a:buFont typeface="Wingdings" panose="05000000000000000000" pitchFamily="2" charset="2"/>
              <a:buChar char="Ø"/>
            </a:pPr>
            <a:r>
              <a:rPr lang="en-US" altLang="en-US" dirty="0"/>
              <a:t>Reaction time and time pressures</a:t>
            </a:r>
          </a:p>
          <a:p>
            <a:pPr>
              <a:buClr>
                <a:srgbClr val="FF0000"/>
              </a:buClr>
              <a:buFont typeface="Wingdings" panose="05000000000000000000" pitchFamily="2" charset="2"/>
              <a:buChar char="Ø"/>
            </a:pPr>
            <a:r>
              <a:rPr lang="en-US" altLang="en-US" dirty="0"/>
              <a:t>Duration of action</a:t>
            </a:r>
          </a:p>
          <a:p>
            <a:pPr>
              <a:buClr>
                <a:srgbClr val="FF0000"/>
              </a:buClr>
              <a:buFont typeface="Wingdings" panose="05000000000000000000" pitchFamily="2" charset="2"/>
              <a:buChar char="Ø"/>
            </a:pPr>
            <a:r>
              <a:rPr lang="en-US" altLang="en-US" dirty="0"/>
              <a:t>Violent history of suspect</a:t>
            </a:r>
          </a:p>
          <a:p>
            <a:pPr>
              <a:buClr>
                <a:srgbClr val="FF0000"/>
              </a:buClr>
              <a:buFont typeface="Wingdings" panose="05000000000000000000" pitchFamily="2" charset="2"/>
              <a:buChar char="Ø"/>
            </a:pPr>
            <a:r>
              <a:rPr lang="en-US" altLang="en-US" dirty="0"/>
              <a:t>Bystanders </a:t>
            </a:r>
          </a:p>
          <a:p>
            <a:pPr>
              <a:buClr>
                <a:srgbClr val="FF0000"/>
              </a:buClr>
              <a:buFont typeface="Wingdings" panose="05000000000000000000" pitchFamily="2" charset="2"/>
              <a:buChar char="Ø"/>
            </a:pPr>
            <a:r>
              <a:rPr lang="en-US" altLang="en-US" dirty="0"/>
              <a:t>Environmental conditions</a:t>
            </a:r>
          </a:p>
          <a:p>
            <a:pPr>
              <a:buClr>
                <a:srgbClr val="FF0000"/>
              </a:buClr>
              <a:buFont typeface="Wingdings" panose="05000000000000000000" pitchFamily="2" charset="2"/>
              <a:buChar char="Ø"/>
            </a:pPr>
            <a:r>
              <a:rPr lang="en-US" altLang="en-US" dirty="0"/>
              <a:t>Injury &amp; exhaustion of officer</a:t>
            </a:r>
          </a:p>
          <a:p>
            <a:pPr>
              <a:buClr>
                <a:srgbClr val="FF0000"/>
              </a:buClr>
              <a:buFont typeface="Wingdings" panose="05000000000000000000" pitchFamily="2" charset="2"/>
              <a:buChar char="Ø"/>
            </a:pPr>
            <a:r>
              <a:rPr lang="en-US" altLang="en-US" dirty="0"/>
              <a:t>Exigent circumstances</a:t>
            </a:r>
          </a:p>
          <a:p>
            <a:pPr>
              <a:buClr>
                <a:srgbClr val="FF0000"/>
              </a:buClr>
              <a:buFont typeface="Wingdings" panose="05000000000000000000" pitchFamily="2" charset="2"/>
              <a:buChar char="Ø"/>
            </a:pPr>
            <a:r>
              <a:rPr lang="en-US" altLang="en-US" dirty="0"/>
              <a:t>Special knowledge </a:t>
            </a:r>
          </a:p>
          <a:p>
            <a:pPr>
              <a:buClr>
                <a:srgbClr val="FF0000"/>
              </a:buClr>
              <a:buFont typeface="Wingdings" panose="05000000000000000000" pitchFamily="2" charset="2"/>
              <a:buChar char="Ø"/>
            </a:pPr>
            <a:endParaRPr lang="en-US" altLang="en-US" dirty="0"/>
          </a:p>
        </p:txBody>
      </p:sp>
      <p:pic>
        <p:nvPicPr>
          <p:cNvPr id="4" name="Picture 3">
            <a:extLst>
              <a:ext uri="{FF2B5EF4-FFF2-40B4-BE49-F238E27FC236}">
                <a16:creationId xmlns:a16="http://schemas.microsoft.com/office/drawing/2014/main" id="{0156D037-5FCB-4B43-9C91-39FF2E6336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4344" y="3169776"/>
            <a:ext cx="3684111" cy="310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359605"/>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3D67-92B8-4703-83E1-8ADBFB3A7FEF}"/>
              </a:ext>
            </a:extLst>
          </p:cNvPr>
          <p:cNvSpPr>
            <a:spLocks noGrp="1"/>
          </p:cNvSpPr>
          <p:nvPr>
            <p:ph type="title"/>
          </p:nvPr>
        </p:nvSpPr>
        <p:spPr>
          <a:xfrm>
            <a:off x="146651" y="146649"/>
            <a:ext cx="11898699" cy="810883"/>
          </a:xfrm>
        </p:spPr>
        <p:txBody>
          <a:bodyPr>
            <a:normAutofit fontScale="90000"/>
          </a:bodyPr>
          <a:lstStyle/>
          <a:p>
            <a:pPr algn="ctr">
              <a:defRPr/>
            </a:pPr>
            <a:r>
              <a:rPr lang="en-US" b="1" dirty="0">
                <a:solidFill>
                  <a:srgbClr val="FF0000"/>
                </a:solidFill>
                <a:effectLst>
                  <a:outerShdw blurRad="38100" dist="38100" dir="2700000" algn="tl">
                    <a:srgbClr val="000000">
                      <a:alpha val="43137"/>
                    </a:srgbClr>
                  </a:outerShdw>
                </a:effectLst>
              </a:rPr>
              <a:t>SCOTUS 4</a:t>
            </a:r>
            <a:r>
              <a:rPr lang="en-US" b="1" baseline="30000" dirty="0">
                <a:solidFill>
                  <a:srgbClr val="FF0000"/>
                </a:solidFill>
                <a:effectLst>
                  <a:outerShdw blurRad="38100" dist="38100" dir="2700000" algn="tl">
                    <a:srgbClr val="000000">
                      <a:alpha val="43137"/>
                    </a:srgbClr>
                  </a:outerShdw>
                </a:effectLst>
              </a:rPr>
              <a:t>th</a:t>
            </a:r>
            <a:r>
              <a:rPr lang="en-US" b="1" dirty="0">
                <a:solidFill>
                  <a:srgbClr val="FF0000"/>
                </a:solidFill>
                <a:effectLst>
                  <a:outerShdw blurRad="38100" dist="38100" dir="2700000" algn="tl">
                    <a:srgbClr val="000000">
                      <a:alpha val="43137"/>
                    </a:srgbClr>
                  </a:outerShdw>
                </a:effectLst>
              </a:rPr>
              <a:t> Amendment Force Decisions</a:t>
            </a:r>
            <a:br>
              <a:rPr lang="en-US" sz="2700" b="1" dirty="0">
                <a:solidFill>
                  <a:srgbClr val="FF0000"/>
                </a:solidFill>
                <a:effectLst>
                  <a:outerShdw blurRad="38100" dist="38100" dir="2700000" algn="tl">
                    <a:srgbClr val="000000">
                      <a:alpha val="43137"/>
                    </a:srgbClr>
                  </a:outerShdw>
                </a:effectLst>
              </a:rPr>
            </a:br>
            <a:endParaRPr lang="en-US" sz="2700" dirty="0">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10791070-3BB3-4B89-A320-CC658DF5F340}"/>
              </a:ext>
            </a:extLst>
          </p:cNvPr>
          <p:cNvSpPr>
            <a:spLocks noGrp="1"/>
          </p:cNvSpPr>
          <p:nvPr>
            <p:ph sz="half" idx="1"/>
          </p:nvPr>
        </p:nvSpPr>
        <p:spPr>
          <a:xfrm>
            <a:off x="183163" y="957532"/>
            <a:ext cx="6299934" cy="5293978"/>
          </a:xfrm>
        </p:spPr>
        <p:txBody>
          <a:bodyPr>
            <a:normAutofit/>
          </a:bodyPr>
          <a:lstStyle/>
          <a:p>
            <a:pPr>
              <a:buFont typeface="Wingdings" panose="05000000000000000000" pitchFamily="2" charset="2"/>
              <a:buChar char="Ø"/>
              <a:defRPr/>
            </a:pPr>
            <a:r>
              <a:rPr lang="en-US" i="1" dirty="0"/>
              <a:t>Tennessee v Garner </a:t>
            </a:r>
            <a:r>
              <a:rPr lang="en-US" dirty="0"/>
              <a:t>(‘85 &amp; DF)</a:t>
            </a:r>
          </a:p>
          <a:p>
            <a:pPr>
              <a:buFont typeface="Wingdings" panose="05000000000000000000" pitchFamily="2" charset="2"/>
              <a:buChar char="Ø"/>
              <a:defRPr/>
            </a:pPr>
            <a:r>
              <a:rPr lang="en-US" i="1" dirty="0"/>
              <a:t>Graham v Connor</a:t>
            </a:r>
            <a:r>
              <a:rPr lang="en-US" dirty="0">
                <a:solidFill>
                  <a:schemeClr val="bg1"/>
                </a:solidFill>
                <a:sym typeface="Wingdings" panose="05000000000000000000" pitchFamily="2" charset="2"/>
              </a:rPr>
              <a:t> </a:t>
            </a:r>
            <a:r>
              <a:rPr lang="en-US" b="1" i="1" dirty="0">
                <a:solidFill>
                  <a:srgbClr val="114EFB"/>
                </a:solidFill>
                <a:sym typeface="Wingdings" panose="05000000000000000000" pitchFamily="2" charset="2"/>
              </a:rPr>
              <a:t>“ORF</a:t>
            </a:r>
            <a:r>
              <a:rPr lang="en-US" dirty="0">
                <a:solidFill>
                  <a:srgbClr val="114EFB"/>
                </a:solidFill>
                <a:sym typeface="Wingdings" panose="05000000000000000000" pitchFamily="2" charset="2"/>
              </a:rPr>
              <a:t>”</a:t>
            </a:r>
            <a:r>
              <a:rPr lang="en-US" dirty="0">
                <a:sym typeface="Wingdings" panose="05000000000000000000" pitchFamily="2" charset="2"/>
              </a:rPr>
              <a:t>(‘89 &amp; EHC)</a:t>
            </a:r>
            <a:endParaRPr lang="en-US" dirty="0">
              <a:solidFill>
                <a:srgbClr val="114EFB"/>
              </a:solidFill>
            </a:endParaRPr>
          </a:p>
          <a:p>
            <a:pPr>
              <a:buFont typeface="Wingdings" panose="05000000000000000000" pitchFamily="2" charset="2"/>
              <a:buChar char="Ø"/>
              <a:defRPr/>
            </a:pPr>
            <a:r>
              <a:rPr lang="en-US" i="1" dirty="0"/>
              <a:t>Saucier v Katz </a:t>
            </a:r>
            <a:r>
              <a:rPr lang="en-US" dirty="0"/>
              <a:t>(‘04 &amp; EHC)</a:t>
            </a:r>
            <a:r>
              <a:rPr lang="en-US" dirty="0">
                <a:sym typeface="Wingdings" panose="05000000000000000000" pitchFamily="2" charset="2"/>
              </a:rPr>
              <a:t> QI case </a:t>
            </a:r>
            <a:endParaRPr lang="en-US" dirty="0"/>
          </a:p>
          <a:p>
            <a:pPr>
              <a:buFont typeface="Wingdings" panose="05000000000000000000" pitchFamily="2" charset="2"/>
              <a:buChar char="Ø"/>
              <a:defRPr/>
            </a:pPr>
            <a:r>
              <a:rPr lang="en-US" i="1" dirty="0" err="1"/>
              <a:t>Brosseau</a:t>
            </a:r>
            <a:r>
              <a:rPr lang="en-US" i="1" dirty="0"/>
              <a:t> v. Haugen </a:t>
            </a:r>
            <a:r>
              <a:rPr lang="en-US" dirty="0"/>
              <a:t>(‘04 &amp; DF)</a:t>
            </a:r>
          </a:p>
          <a:p>
            <a:pPr>
              <a:buFont typeface="Wingdings" panose="05000000000000000000" pitchFamily="2" charset="2"/>
              <a:buChar char="Ø"/>
              <a:defRPr/>
            </a:pPr>
            <a:r>
              <a:rPr lang="en-US" i="1" dirty="0"/>
              <a:t>Scott v Harris </a:t>
            </a:r>
            <a:r>
              <a:rPr lang="en-US" dirty="0"/>
              <a:t>(‘07 &amp; DF)</a:t>
            </a:r>
          </a:p>
          <a:p>
            <a:pPr>
              <a:buFont typeface="Wingdings" panose="05000000000000000000" pitchFamily="2" charset="2"/>
              <a:buChar char="Ø"/>
              <a:defRPr/>
            </a:pPr>
            <a:r>
              <a:rPr lang="en-US" i="1" dirty="0" err="1"/>
              <a:t>Plumhoff</a:t>
            </a:r>
            <a:r>
              <a:rPr lang="en-US" i="1" dirty="0"/>
              <a:t> v Rickard </a:t>
            </a:r>
            <a:r>
              <a:rPr lang="en-US" dirty="0"/>
              <a:t>(‘14 &amp; DF)</a:t>
            </a:r>
          </a:p>
          <a:p>
            <a:pPr>
              <a:buFont typeface="Wingdings" panose="05000000000000000000" pitchFamily="2" charset="2"/>
              <a:buChar char="Ø"/>
              <a:defRPr/>
            </a:pPr>
            <a:r>
              <a:rPr lang="en-US" i="1" dirty="0" err="1"/>
              <a:t>Tolan</a:t>
            </a:r>
            <a:r>
              <a:rPr lang="en-US" i="1" dirty="0"/>
              <a:t> v Cotton </a:t>
            </a:r>
            <a:r>
              <a:rPr lang="en-US" dirty="0"/>
              <a:t>(‘14 &amp; DF) </a:t>
            </a:r>
            <a:r>
              <a:rPr lang="en-US" dirty="0">
                <a:sym typeface="Wingdings" panose="05000000000000000000" pitchFamily="2" charset="2"/>
              </a:rPr>
              <a:t> QI case </a:t>
            </a:r>
            <a:endParaRPr lang="en-US" dirty="0"/>
          </a:p>
          <a:p>
            <a:pPr>
              <a:buFont typeface="Wingdings" panose="05000000000000000000" pitchFamily="2" charset="2"/>
              <a:buChar char="Ø"/>
              <a:defRPr/>
            </a:pPr>
            <a:r>
              <a:rPr lang="en-US" i="1" dirty="0"/>
              <a:t>City &amp; </a:t>
            </a:r>
            <a:r>
              <a:rPr lang="en-US" i="1" dirty="0" err="1"/>
              <a:t>Co.of</a:t>
            </a:r>
            <a:r>
              <a:rPr lang="en-US" i="1" dirty="0"/>
              <a:t> San Francisco v Sheehan </a:t>
            </a:r>
            <a:r>
              <a:rPr lang="en-US" dirty="0"/>
              <a:t>(‘15 &amp; DF)</a:t>
            </a:r>
            <a:r>
              <a:rPr lang="en-US" dirty="0">
                <a:sym typeface="Wingdings" panose="05000000000000000000" pitchFamily="2" charset="2"/>
              </a:rPr>
              <a:t> </a:t>
            </a:r>
          </a:p>
          <a:p>
            <a:pPr>
              <a:buFont typeface="Wingdings" panose="05000000000000000000" pitchFamily="2" charset="2"/>
              <a:buChar char="Ø"/>
              <a:defRPr/>
            </a:pPr>
            <a:r>
              <a:rPr lang="en-US" i="1" dirty="0">
                <a:sym typeface="Wingdings" panose="05000000000000000000" pitchFamily="2" charset="2"/>
              </a:rPr>
              <a:t> </a:t>
            </a:r>
            <a:r>
              <a:rPr lang="en-US" i="1" dirty="0" err="1"/>
              <a:t>Mullenix</a:t>
            </a:r>
            <a:r>
              <a:rPr lang="en-US" i="1" dirty="0"/>
              <a:t> v Luna </a:t>
            </a:r>
            <a:r>
              <a:rPr lang="en-US" dirty="0"/>
              <a:t>(‘15 &amp; DF) </a:t>
            </a:r>
          </a:p>
          <a:p>
            <a:pPr marL="0" indent="0">
              <a:buNone/>
              <a:defRPr/>
            </a:pPr>
            <a:endParaRPr lang="en-US" dirty="0"/>
          </a:p>
          <a:p>
            <a:pPr>
              <a:buFont typeface="Wingdings" panose="05000000000000000000" pitchFamily="2" charset="2"/>
              <a:buChar char="Ø"/>
              <a:defRPr/>
            </a:pPr>
            <a:endParaRPr lang="en-US" dirty="0"/>
          </a:p>
          <a:p>
            <a:pPr marL="0" indent="0">
              <a:buNone/>
              <a:defRPr/>
            </a:pPr>
            <a:endParaRPr lang="en-US" dirty="0"/>
          </a:p>
          <a:p>
            <a:pPr>
              <a:buFont typeface="Wingdings" panose="05000000000000000000" pitchFamily="2" charset="2"/>
              <a:buChar char="Ø"/>
              <a:defRPr/>
            </a:pPr>
            <a:endParaRPr lang="en-US" dirty="0"/>
          </a:p>
          <a:p>
            <a:pPr marL="0" indent="0">
              <a:buNone/>
              <a:defRPr/>
            </a:pPr>
            <a:endParaRPr lang="en-US" dirty="0"/>
          </a:p>
          <a:p>
            <a:pPr>
              <a:buFont typeface="Wingdings" panose="05000000000000000000" pitchFamily="2" charset="2"/>
              <a:buChar char="Ø"/>
              <a:defRPr/>
            </a:pPr>
            <a:endParaRPr lang="en-US" dirty="0"/>
          </a:p>
          <a:p>
            <a:pPr>
              <a:defRPr/>
            </a:pPr>
            <a:endParaRPr lang="en-US" dirty="0"/>
          </a:p>
          <a:p>
            <a:pPr>
              <a:defRPr/>
            </a:pPr>
            <a:endParaRPr lang="en-US" dirty="0"/>
          </a:p>
        </p:txBody>
      </p:sp>
      <p:sp>
        <p:nvSpPr>
          <p:cNvPr id="5" name="Content Placeholder 4">
            <a:extLst>
              <a:ext uri="{FF2B5EF4-FFF2-40B4-BE49-F238E27FC236}">
                <a16:creationId xmlns:a16="http://schemas.microsoft.com/office/drawing/2014/main" id="{99AB9A4B-4E4A-4C00-9EA2-480000E890B1}"/>
              </a:ext>
            </a:extLst>
          </p:cNvPr>
          <p:cNvSpPr>
            <a:spLocks noGrp="1"/>
          </p:cNvSpPr>
          <p:nvPr>
            <p:ph sz="half" idx="2"/>
          </p:nvPr>
        </p:nvSpPr>
        <p:spPr>
          <a:xfrm>
            <a:off x="6763109" y="1086928"/>
            <a:ext cx="5282241" cy="5293978"/>
          </a:xfrm>
        </p:spPr>
        <p:txBody>
          <a:bodyPr>
            <a:normAutofit/>
          </a:bodyPr>
          <a:lstStyle/>
          <a:p>
            <a:pPr>
              <a:buFont typeface="Wingdings" panose="05000000000000000000" pitchFamily="2" charset="2"/>
              <a:buChar char="Ø"/>
              <a:defRPr/>
            </a:pPr>
            <a:r>
              <a:rPr lang="en-US" i="1" dirty="0"/>
              <a:t>White v. Pauly</a:t>
            </a:r>
            <a:r>
              <a:rPr lang="en-US" dirty="0"/>
              <a:t> (‘17 &amp; DF)</a:t>
            </a:r>
          </a:p>
          <a:p>
            <a:pPr>
              <a:buFont typeface="Wingdings" panose="05000000000000000000" pitchFamily="2" charset="2"/>
              <a:buChar char="Ø"/>
              <a:defRPr/>
            </a:pPr>
            <a:r>
              <a:rPr lang="en-US" i="1" dirty="0"/>
              <a:t>Co. of Los Angeles v. Mendez </a:t>
            </a:r>
            <a:r>
              <a:rPr lang="en-US" dirty="0"/>
              <a:t>(‘17 &amp; DF)</a:t>
            </a:r>
          </a:p>
          <a:p>
            <a:pPr>
              <a:buFont typeface="Wingdings" panose="05000000000000000000" pitchFamily="2" charset="2"/>
              <a:buChar char="Ø"/>
              <a:defRPr/>
            </a:pPr>
            <a:r>
              <a:rPr lang="en-US" i="1" dirty="0" err="1"/>
              <a:t>Kisela</a:t>
            </a:r>
            <a:r>
              <a:rPr lang="en-US" i="1" dirty="0"/>
              <a:t> v. Hughes </a:t>
            </a:r>
            <a:r>
              <a:rPr lang="en-US" dirty="0"/>
              <a:t>(‘18 &amp; DF)</a:t>
            </a:r>
            <a:r>
              <a:rPr lang="en-US" dirty="0">
                <a:sym typeface="Wingdings" panose="05000000000000000000" pitchFamily="2" charset="2"/>
              </a:rPr>
              <a:t>QI case (MI w/Knife)</a:t>
            </a:r>
          </a:p>
          <a:p>
            <a:pPr>
              <a:buFont typeface="Wingdings" panose="05000000000000000000" pitchFamily="2" charset="2"/>
              <a:buChar char="Ø"/>
              <a:defRPr/>
            </a:pPr>
            <a:r>
              <a:rPr lang="en-US" i="1" dirty="0"/>
              <a:t>Torres v. Madrid </a:t>
            </a:r>
            <a:r>
              <a:rPr lang="en-US" dirty="0"/>
              <a:t>(’21 &amp; DF) </a:t>
            </a:r>
            <a:r>
              <a:rPr lang="en-US" dirty="0">
                <a:sym typeface="Wingdings" panose="05000000000000000000" pitchFamily="2" charset="2"/>
              </a:rPr>
              <a:t>Seizure defined</a:t>
            </a:r>
          </a:p>
          <a:p>
            <a:pPr>
              <a:buFont typeface="Wingdings" panose="05000000000000000000" pitchFamily="2" charset="2"/>
              <a:buChar char="Ø"/>
              <a:defRPr/>
            </a:pPr>
            <a:r>
              <a:rPr lang="en-US" i="1" dirty="0"/>
              <a:t>City of Tahlequah v. Bond </a:t>
            </a:r>
            <a:r>
              <a:rPr lang="en-US" dirty="0"/>
              <a:t>(‘21, DF &amp; QI)</a:t>
            </a:r>
          </a:p>
          <a:p>
            <a:pPr>
              <a:buFont typeface="Wingdings" panose="05000000000000000000" pitchFamily="2" charset="2"/>
              <a:buChar char="Ø"/>
              <a:defRPr/>
            </a:pPr>
            <a:r>
              <a:rPr lang="en-US" i="1" dirty="0"/>
              <a:t>Rivas-Villegas v. </a:t>
            </a:r>
            <a:r>
              <a:rPr lang="en-US" i="1" dirty="0" err="1"/>
              <a:t>Cortesluna</a:t>
            </a:r>
            <a:r>
              <a:rPr lang="en-US" i="1" dirty="0"/>
              <a:t> </a:t>
            </a:r>
            <a:r>
              <a:rPr lang="en-US" dirty="0"/>
              <a:t>(‘21, LLF &amp; QI)</a:t>
            </a:r>
            <a:endParaRPr lang="en-US" dirty="0">
              <a:solidFill>
                <a:srgbClr val="FF0000"/>
              </a:solidFill>
            </a:endParaRPr>
          </a:p>
          <a:p>
            <a:pPr marL="0" indent="0">
              <a:buNone/>
              <a:defRPr/>
            </a:pPr>
            <a:endParaRPr lang="en-US" dirty="0"/>
          </a:p>
          <a:p>
            <a:pPr marL="0" indent="0">
              <a:buNone/>
              <a:defRPr/>
            </a:pPr>
            <a:endParaRPr lang="en-US" dirty="0"/>
          </a:p>
        </p:txBody>
      </p:sp>
    </p:spTree>
    <p:extLst>
      <p:ext uri="{BB962C8B-B14F-4D97-AF65-F5344CB8AC3E}">
        <p14:creationId xmlns:p14="http://schemas.microsoft.com/office/powerpoint/2010/main" val="1352353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C80E26-E1D4-B04D-638A-CBBFD77695E7}"/>
              </a:ext>
            </a:extLst>
          </p:cNvPr>
          <p:cNvSpPr>
            <a:spLocks noGrp="1"/>
          </p:cNvSpPr>
          <p:nvPr>
            <p:ph type="title"/>
          </p:nvPr>
        </p:nvSpPr>
        <p:spPr>
          <a:xfrm>
            <a:off x="69011" y="60385"/>
            <a:ext cx="11973464" cy="836762"/>
          </a:xfrm>
        </p:spPr>
        <p:txBody>
          <a:bodyPr>
            <a:normAutofit fontScale="90000"/>
          </a:bodyPr>
          <a:lstStyle/>
          <a:p>
            <a:r>
              <a:rPr lang="en-US" sz="4000" b="1" dirty="0">
                <a:solidFill>
                  <a:srgbClr val="FF0000"/>
                </a:solidFill>
                <a:effectLst>
                  <a:outerShdw blurRad="38100" dist="38100" dir="2700000" algn="tl">
                    <a:srgbClr val="000000">
                      <a:alpha val="43137"/>
                    </a:srgbClr>
                  </a:outerShdw>
                </a:effectLst>
              </a:rPr>
              <a:t>SCOTUS   14</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Use of Force 		      8</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Amendments  </a:t>
            </a:r>
          </a:p>
        </p:txBody>
      </p:sp>
      <p:sp>
        <p:nvSpPr>
          <p:cNvPr id="7" name="Content Placeholder 6">
            <a:extLst>
              <a:ext uri="{FF2B5EF4-FFF2-40B4-BE49-F238E27FC236}">
                <a16:creationId xmlns:a16="http://schemas.microsoft.com/office/drawing/2014/main" id="{AF2E8CD4-33CB-93AE-6D34-CAD818EFEA59}"/>
              </a:ext>
            </a:extLst>
          </p:cNvPr>
          <p:cNvSpPr>
            <a:spLocks noGrp="1"/>
          </p:cNvSpPr>
          <p:nvPr>
            <p:ph sz="half" idx="1"/>
          </p:nvPr>
        </p:nvSpPr>
        <p:spPr>
          <a:xfrm>
            <a:off x="149525" y="810883"/>
            <a:ext cx="5870275" cy="5909094"/>
          </a:xfrm>
        </p:spPr>
        <p:txBody>
          <a:bodyPr>
            <a:normAutofit fontScale="92500" lnSpcReduction="10000"/>
          </a:bodyPr>
          <a:lstStyle/>
          <a:p>
            <a:r>
              <a:rPr lang="en-US" dirty="0"/>
              <a:t>Kingsley v. Hendricks (2015)</a:t>
            </a:r>
          </a:p>
          <a:p>
            <a:r>
              <a:rPr lang="en-US" dirty="0"/>
              <a:t>Graham factors, plus </a:t>
            </a:r>
          </a:p>
          <a:p>
            <a:r>
              <a:rPr lang="en-US" dirty="0"/>
              <a:t>Lombardo v. City of St. Louis, MO (2021)</a:t>
            </a:r>
          </a:p>
          <a:p>
            <a:pPr>
              <a:buFont typeface="Wingdings" panose="05000000000000000000" pitchFamily="2" charset="2"/>
              <a:buChar char="ü"/>
            </a:pPr>
            <a:r>
              <a:rPr lang="en-US" dirty="0"/>
              <a:t>Need to use force &amp; Relationship between need &amp; degree of force used</a:t>
            </a:r>
          </a:p>
          <a:p>
            <a:pPr>
              <a:buFont typeface="Wingdings" panose="05000000000000000000" pitchFamily="2" charset="2"/>
              <a:buChar char="ü"/>
            </a:pPr>
            <a:r>
              <a:rPr lang="en-US" dirty="0">
                <a:solidFill>
                  <a:srgbClr val="FF0000"/>
                </a:solidFill>
                <a:effectLst>
                  <a:outerShdw blurRad="38100" dist="38100" dir="2700000" algn="tl">
                    <a:srgbClr val="000000">
                      <a:alpha val="43137"/>
                    </a:srgbClr>
                  </a:outerShdw>
                </a:effectLst>
              </a:rPr>
              <a:t>Efforts to temper the use of force</a:t>
            </a:r>
          </a:p>
          <a:p>
            <a:pPr>
              <a:buFont typeface="Wingdings" panose="05000000000000000000" pitchFamily="2" charset="2"/>
              <a:buChar char="ü"/>
            </a:pPr>
            <a:r>
              <a:rPr lang="en-US" dirty="0"/>
              <a:t>Severity of the security issue </a:t>
            </a:r>
          </a:p>
          <a:p>
            <a:pPr>
              <a:buFont typeface="Wingdings" panose="05000000000000000000" pitchFamily="2" charset="2"/>
              <a:buChar char="ü"/>
            </a:pPr>
            <a:r>
              <a:rPr lang="en-US" dirty="0"/>
              <a:t>Extent of detainee injury </a:t>
            </a:r>
          </a:p>
          <a:p>
            <a:pPr>
              <a:buFont typeface="Wingdings" panose="05000000000000000000" pitchFamily="2" charset="2"/>
              <a:buChar char="ü"/>
            </a:pPr>
            <a:r>
              <a:rPr lang="en-US" dirty="0"/>
              <a:t>Officer Perception of threat (POV: Associated human factors) </a:t>
            </a:r>
          </a:p>
          <a:p>
            <a:pPr>
              <a:buFont typeface="Wingdings" panose="05000000000000000000" pitchFamily="2" charset="2"/>
              <a:buChar char="ü"/>
            </a:pPr>
            <a:r>
              <a:rPr lang="en-US" dirty="0"/>
              <a:t>Rapidly, evolving, tense situation &amp; Split-second decision making</a:t>
            </a:r>
          </a:p>
          <a:p>
            <a:pPr>
              <a:buFont typeface="Wingdings" panose="05000000000000000000" pitchFamily="2" charset="2"/>
              <a:buChar char="ü"/>
            </a:pPr>
            <a:r>
              <a:rPr lang="en-US" dirty="0"/>
              <a:t>Totality of circumstances </a:t>
            </a:r>
          </a:p>
          <a:p>
            <a:pPr>
              <a:buFont typeface="Wingdings" panose="05000000000000000000" pitchFamily="2" charset="2"/>
              <a:buChar char="ü"/>
            </a:pPr>
            <a:r>
              <a:rPr lang="en-US" dirty="0"/>
              <a:t> Merits of the facts of each case</a:t>
            </a:r>
          </a:p>
          <a:p>
            <a:endParaRPr lang="en-US" dirty="0"/>
          </a:p>
        </p:txBody>
      </p:sp>
      <p:sp>
        <p:nvSpPr>
          <p:cNvPr id="8" name="Content Placeholder 7">
            <a:extLst>
              <a:ext uri="{FF2B5EF4-FFF2-40B4-BE49-F238E27FC236}">
                <a16:creationId xmlns:a16="http://schemas.microsoft.com/office/drawing/2014/main" id="{A2B10926-6869-897C-6F64-EFE6AEA6E3FE}"/>
              </a:ext>
            </a:extLst>
          </p:cNvPr>
          <p:cNvSpPr>
            <a:spLocks noGrp="1"/>
          </p:cNvSpPr>
          <p:nvPr>
            <p:ph sz="half" idx="2"/>
          </p:nvPr>
        </p:nvSpPr>
        <p:spPr>
          <a:xfrm>
            <a:off x="7018473" y="897148"/>
            <a:ext cx="5104515" cy="5822830"/>
          </a:xfrm>
        </p:spPr>
        <p:txBody>
          <a:bodyPr>
            <a:normAutofit fontScale="92500" lnSpcReduction="10000"/>
          </a:bodyPr>
          <a:lstStyle/>
          <a:p>
            <a:r>
              <a:rPr lang="en-US" dirty="0"/>
              <a:t>Whitley v. Albers (1985)</a:t>
            </a:r>
          </a:p>
          <a:p>
            <a:r>
              <a:rPr lang="en-US" dirty="0"/>
              <a:t>Hudson v. McMillian (2004)</a:t>
            </a:r>
          </a:p>
          <a:p>
            <a:r>
              <a:rPr lang="en-US" dirty="0"/>
              <a:t>Hope v. Pelzer (2002)</a:t>
            </a:r>
          </a:p>
          <a:p>
            <a:r>
              <a:rPr lang="en-US" dirty="0"/>
              <a:t>Wilkins v. Gaddy (2010)</a:t>
            </a:r>
          </a:p>
          <a:p>
            <a:r>
              <a:rPr lang="en-US" dirty="0"/>
              <a:t>Cruel &amp; unusual punishment</a:t>
            </a:r>
          </a:p>
          <a:p>
            <a:r>
              <a:rPr lang="en-US" dirty="0"/>
              <a:t>Sadistic and maliciousness</a:t>
            </a:r>
          </a:p>
          <a:p>
            <a:r>
              <a:rPr lang="en-US" dirty="0"/>
              <a:t>Purpose of causing harm </a:t>
            </a:r>
          </a:p>
          <a:p>
            <a:endParaRPr lang="en-US" dirty="0"/>
          </a:p>
        </p:txBody>
      </p:sp>
    </p:spTree>
    <p:extLst>
      <p:ext uri="{BB962C8B-B14F-4D97-AF65-F5344CB8AC3E}">
        <p14:creationId xmlns:p14="http://schemas.microsoft.com/office/powerpoint/2010/main" val="178666509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860C-B249-25C2-45D9-05F23BDF49D3}"/>
              </a:ext>
            </a:extLst>
          </p:cNvPr>
          <p:cNvSpPr>
            <a:spLocks noGrp="1"/>
          </p:cNvSpPr>
          <p:nvPr>
            <p:ph type="title"/>
          </p:nvPr>
        </p:nvSpPr>
        <p:spPr>
          <a:xfrm>
            <a:off x="127000" y="192506"/>
            <a:ext cx="11811000" cy="904455"/>
          </a:xfrm>
        </p:spPr>
        <p:txBody>
          <a:bodyPr>
            <a:normAutofit/>
          </a:bodyPr>
          <a:lstStyle/>
          <a:p>
            <a:pPr algn="ctr"/>
            <a:r>
              <a:rPr lang="en-US" sz="4000" b="1" dirty="0">
                <a:solidFill>
                  <a:srgbClr val="C00000"/>
                </a:solidFill>
              </a:rPr>
              <a:t>Barnes v. Felix, 2024 WL 2728079</a:t>
            </a:r>
          </a:p>
        </p:txBody>
      </p:sp>
      <p:sp>
        <p:nvSpPr>
          <p:cNvPr id="3" name="Content Placeholder 2">
            <a:extLst>
              <a:ext uri="{FF2B5EF4-FFF2-40B4-BE49-F238E27FC236}">
                <a16:creationId xmlns:a16="http://schemas.microsoft.com/office/drawing/2014/main" id="{21CD10F0-90DE-A80A-FE91-02B73C9F42CE}"/>
              </a:ext>
            </a:extLst>
          </p:cNvPr>
          <p:cNvSpPr>
            <a:spLocks noGrp="1"/>
          </p:cNvSpPr>
          <p:nvPr>
            <p:ph idx="1"/>
          </p:nvPr>
        </p:nvSpPr>
        <p:spPr>
          <a:xfrm>
            <a:off x="127000" y="1777999"/>
            <a:ext cx="11938000" cy="4398963"/>
          </a:xfrm>
        </p:spPr>
        <p:txBody>
          <a:bodyPr/>
          <a:lstStyle/>
          <a:p>
            <a:r>
              <a:rPr lang="en-US" dirty="0"/>
              <a:t>SCOTUS—granted certiorari; October 4, 2024 </a:t>
            </a:r>
          </a:p>
          <a:p>
            <a:r>
              <a:rPr lang="en-US" dirty="0"/>
              <a:t>Question at issue: Whether courts should apply the moment of threat doctrine to claims of excessive force? </a:t>
            </a:r>
            <a:r>
              <a:rPr lang="en-US" dirty="0">
                <a:sym typeface="Wingdings" panose="05000000000000000000" pitchFamily="2" charset="2"/>
              </a:rPr>
              <a:t> Fourth Amendment </a:t>
            </a:r>
            <a:endParaRPr lang="en-US" dirty="0"/>
          </a:p>
          <a:p>
            <a:r>
              <a:rPr lang="en-US" dirty="0"/>
              <a:t>Federal Circuits not in agreement</a:t>
            </a:r>
          </a:p>
          <a:p>
            <a:pPr lvl="1"/>
            <a:r>
              <a:rPr lang="en-US" dirty="0"/>
              <a:t>2nd, 4th, 5th &amp; 8</a:t>
            </a:r>
            <a:r>
              <a:rPr lang="en-US" baseline="30000" dirty="0"/>
              <a:t>th</a:t>
            </a:r>
            <a:r>
              <a:rPr lang="en-US" dirty="0"/>
              <a:t> </a:t>
            </a:r>
            <a:r>
              <a:rPr lang="en-US" dirty="0">
                <a:sym typeface="Wingdings" panose="05000000000000000000" pitchFamily="2" charset="2"/>
              </a:rPr>
              <a:t> </a:t>
            </a:r>
            <a:r>
              <a:rPr lang="en-US" dirty="0"/>
              <a:t>Moment of Threat Doctrine</a:t>
            </a:r>
          </a:p>
          <a:p>
            <a:pPr lvl="1"/>
            <a:r>
              <a:rPr lang="en-US" dirty="0"/>
              <a:t>1</a:t>
            </a:r>
            <a:r>
              <a:rPr lang="en-US" baseline="30000" dirty="0"/>
              <a:t>st</a:t>
            </a:r>
            <a:r>
              <a:rPr lang="en-US" dirty="0"/>
              <a:t>, 3</a:t>
            </a:r>
            <a:r>
              <a:rPr lang="en-US" baseline="30000" dirty="0"/>
              <a:t>rd</a:t>
            </a:r>
            <a:r>
              <a:rPr lang="en-US" dirty="0"/>
              <a:t>, 6</a:t>
            </a:r>
            <a:r>
              <a:rPr lang="en-US" baseline="30000" dirty="0"/>
              <a:t>th</a:t>
            </a:r>
            <a:r>
              <a:rPr lang="en-US" dirty="0"/>
              <a:t>, 7</a:t>
            </a:r>
            <a:r>
              <a:rPr lang="en-US" baseline="30000" dirty="0"/>
              <a:t>th</a:t>
            </a:r>
            <a:r>
              <a:rPr lang="en-US" dirty="0"/>
              <a:t>, 9</a:t>
            </a:r>
            <a:r>
              <a:rPr lang="en-US" baseline="30000" dirty="0"/>
              <a:t>th</a:t>
            </a:r>
            <a:r>
              <a:rPr lang="en-US" dirty="0"/>
              <a:t>, 10</a:t>
            </a:r>
            <a:r>
              <a:rPr lang="en-US" baseline="30000" dirty="0"/>
              <a:t>th</a:t>
            </a:r>
            <a:r>
              <a:rPr lang="en-US" dirty="0"/>
              <a:t> , 11</a:t>
            </a:r>
            <a:r>
              <a:rPr lang="en-US" baseline="30000" dirty="0"/>
              <a:t>th</a:t>
            </a:r>
            <a:r>
              <a:rPr lang="en-US" dirty="0"/>
              <a:t> &amp; D.C.;</a:t>
            </a:r>
          </a:p>
          <a:p>
            <a:pPr marL="457200" lvl="1" indent="0">
              <a:buNone/>
            </a:pPr>
            <a:r>
              <a:rPr lang="en-US" dirty="0">
                <a:sym typeface="Wingdings" panose="05000000000000000000" pitchFamily="2" charset="2"/>
              </a:rPr>
              <a:t>   T of C &amp; officer’s actions leading to the incident </a:t>
            </a:r>
            <a:r>
              <a:rPr lang="en-US" dirty="0"/>
              <a:t> </a:t>
            </a:r>
          </a:p>
          <a:p>
            <a:r>
              <a:rPr lang="en-US" dirty="0">
                <a:solidFill>
                  <a:srgbClr val="177BE5"/>
                </a:solidFill>
                <a:hlinkClick r:id="rId2">
                  <a:extLst>
                    <a:ext uri="{A12FA001-AC4F-418D-AE19-62706E023703}">
                      <ahyp:hlinkClr xmlns:ahyp="http://schemas.microsoft.com/office/drawing/2018/hyperlinkcolor" val="tx"/>
                    </a:ext>
                  </a:extLst>
                </a:hlinkClick>
              </a:rPr>
              <a:t>https://www.youtube.com/watch?v=9gbM_22fUbY</a:t>
            </a:r>
            <a:endParaRPr lang="en-US" dirty="0"/>
          </a:p>
          <a:p>
            <a:endParaRPr lang="en-US" dirty="0"/>
          </a:p>
        </p:txBody>
      </p:sp>
      <p:pic>
        <p:nvPicPr>
          <p:cNvPr id="5" name="Picture 4">
            <a:extLst>
              <a:ext uri="{FF2B5EF4-FFF2-40B4-BE49-F238E27FC236}">
                <a16:creationId xmlns:a16="http://schemas.microsoft.com/office/drawing/2014/main" id="{035DBD94-3EA6-ABB9-87BD-61856C1A1395}"/>
              </a:ext>
            </a:extLst>
          </p:cNvPr>
          <p:cNvPicPr>
            <a:picLocks noChangeAspect="1"/>
          </p:cNvPicPr>
          <p:nvPr/>
        </p:nvPicPr>
        <p:blipFill>
          <a:blip r:embed="rId3"/>
          <a:stretch>
            <a:fillRect/>
          </a:stretch>
        </p:blipFill>
        <p:spPr>
          <a:xfrm>
            <a:off x="8170396" y="3754967"/>
            <a:ext cx="4021604" cy="3103033"/>
          </a:xfrm>
          <a:prstGeom prst="rect">
            <a:avLst/>
          </a:prstGeom>
        </p:spPr>
      </p:pic>
    </p:spTree>
    <p:extLst>
      <p:ext uri="{BB962C8B-B14F-4D97-AF65-F5344CB8AC3E}">
        <p14:creationId xmlns:p14="http://schemas.microsoft.com/office/powerpoint/2010/main" val="621967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A9C8A0B-80E2-4EBE-BAAA-952DE0070B6D}"/>
              </a:ext>
            </a:extLst>
          </p:cNvPr>
          <p:cNvSpPr>
            <a:spLocks noGrp="1"/>
          </p:cNvSpPr>
          <p:nvPr>
            <p:ph type="title" idx="4294967295"/>
          </p:nvPr>
        </p:nvSpPr>
        <p:spPr>
          <a:xfrm>
            <a:off x="109001" y="152400"/>
            <a:ext cx="11917478" cy="609600"/>
          </a:xfrm>
        </p:spPr>
        <p:txBody>
          <a:bodyPr>
            <a:noAutofit/>
          </a:bodyPr>
          <a:lstStyle/>
          <a:p>
            <a:pPr algn="ctr">
              <a:defRPr/>
            </a:pPr>
            <a:r>
              <a:rPr lang="en-US" sz="4000" b="1" dirty="0">
                <a:solidFill>
                  <a:srgbClr val="FF0000"/>
                </a:solidFill>
                <a:effectLst>
                  <a:outerShdw blurRad="38100" dist="38100" dir="2700000" algn="tl">
                    <a:srgbClr val="000000">
                      <a:alpha val="43137"/>
                    </a:srgbClr>
                  </a:outerShdw>
                </a:effectLst>
              </a:rPr>
              <a:t>Layers of Liability Protection</a:t>
            </a:r>
          </a:p>
        </p:txBody>
      </p:sp>
      <p:graphicFrame>
        <p:nvGraphicFramePr>
          <p:cNvPr id="4" name="Content Placeholder 3">
            <a:extLst>
              <a:ext uri="{FF2B5EF4-FFF2-40B4-BE49-F238E27FC236}">
                <a16:creationId xmlns:a16="http://schemas.microsoft.com/office/drawing/2014/main" id="{82786C0C-6408-400C-A140-C5849933D6A3}"/>
              </a:ext>
            </a:extLst>
          </p:cNvPr>
          <p:cNvGraphicFramePr>
            <a:graphicFrameLocks noGrp="1"/>
          </p:cNvGraphicFramePr>
          <p:nvPr>
            <p:ph idx="4294967295"/>
            <p:extLst>
              <p:ext uri="{D42A27DB-BD31-4B8C-83A1-F6EECF244321}">
                <p14:modId xmlns:p14="http://schemas.microsoft.com/office/powerpoint/2010/main" val="1869192671"/>
              </p:ext>
            </p:extLst>
          </p:nvPr>
        </p:nvGraphicFramePr>
        <p:xfrm>
          <a:off x="1671353" y="762000"/>
          <a:ext cx="942256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11145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A804-9648-4915-8C4B-2E6F9262F538}"/>
              </a:ext>
            </a:extLst>
          </p:cNvPr>
          <p:cNvSpPr>
            <a:spLocks noGrp="1"/>
          </p:cNvSpPr>
          <p:nvPr>
            <p:ph type="title"/>
          </p:nvPr>
        </p:nvSpPr>
        <p:spPr>
          <a:xfrm>
            <a:off x="77639" y="94892"/>
            <a:ext cx="11990716" cy="672860"/>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11</a:t>
            </a:r>
            <a:r>
              <a:rPr lang="en-US" b="1" baseline="30000" dirty="0">
                <a:solidFill>
                  <a:srgbClr val="FF0000"/>
                </a:solidFill>
                <a:effectLst>
                  <a:outerShdw blurRad="38100" dist="38100" dir="2700000" algn="tl">
                    <a:srgbClr val="000000">
                      <a:alpha val="43137"/>
                    </a:srgbClr>
                  </a:outerShdw>
                </a:effectLst>
              </a:rPr>
              <a:t>th</a:t>
            </a:r>
            <a:r>
              <a:rPr lang="en-US" b="1" dirty="0">
                <a:solidFill>
                  <a:srgbClr val="FF0000"/>
                </a:solidFill>
                <a:effectLst>
                  <a:outerShdw blurRad="38100" dist="38100" dir="2700000" algn="tl">
                    <a:srgbClr val="000000">
                      <a:alpha val="43137"/>
                    </a:srgbClr>
                  </a:outerShdw>
                </a:effectLst>
              </a:rPr>
              <a:t> Circuit Court Use of Force Analysis </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C0AA32A-08B0-4B27-A9D4-C562BF77CB82}"/>
              </a:ext>
            </a:extLst>
          </p:cNvPr>
          <p:cNvSpPr>
            <a:spLocks noGrp="1"/>
          </p:cNvSpPr>
          <p:nvPr>
            <p:ph idx="1"/>
          </p:nvPr>
        </p:nvSpPr>
        <p:spPr>
          <a:xfrm>
            <a:off x="123645" y="767753"/>
            <a:ext cx="11944710" cy="5995358"/>
          </a:xfrm>
        </p:spPr>
        <p:txBody>
          <a:bodyPr>
            <a:normAutofit lnSpcReduction="10000"/>
          </a:bodyPr>
          <a:lstStyle/>
          <a:p>
            <a:pPr marL="514350" indent="-514350">
              <a:buFont typeface="+mj-lt"/>
              <a:buAutoNum type="arabicPeriod"/>
            </a:pPr>
            <a:r>
              <a:rPr lang="en-US" dirty="0"/>
              <a:t>View facts in light most favorable to Plaintiff </a:t>
            </a:r>
          </a:p>
          <a:p>
            <a:pPr lvl="2"/>
            <a:r>
              <a:rPr lang="en-US" sz="2400" i="1" dirty="0"/>
              <a:t>Anderson v. Liberty Lobby, Inc</a:t>
            </a:r>
            <a:r>
              <a:rPr lang="en-US" sz="2400" dirty="0"/>
              <a:t>. (‘86)</a:t>
            </a:r>
          </a:p>
          <a:p>
            <a:pPr lvl="2"/>
            <a:r>
              <a:rPr lang="en-US" sz="2400" i="1" dirty="0"/>
              <a:t>Traylor v. </a:t>
            </a:r>
            <a:r>
              <a:rPr lang="en-US" sz="2400" i="1" dirty="0" err="1"/>
              <a:t>P’ship</a:t>
            </a:r>
            <a:r>
              <a:rPr lang="en-US" sz="2400" i="1" dirty="0"/>
              <a:t> Title Co. </a:t>
            </a:r>
            <a:r>
              <a:rPr lang="en-US" sz="2400" dirty="0"/>
              <a:t>(‘12)</a:t>
            </a:r>
          </a:p>
          <a:p>
            <a:pPr marL="514350" indent="-514350">
              <a:buFont typeface="+mj-lt"/>
              <a:buAutoNum type="arabicPeriod"/>
            </a:pPr>
            <a:r>
              <a:rPr lang="en-US" dirty="0"/>
              <a:t>Scope of authority/duties/lawful objective [</a:t>
            </a:r>
            <a:r>
              <a:rPr lang="en-US" i="1" dirty="0"/>
              <a:t>Maddox v. Stephens</a:t>
            </a:r>
            <a:r>
              <a:rPr lang="en-US" dirty="0"/>
              <a:t>, ‘17]</a:t>
            </a:r>
          </a:p>
          <a:p>
            <a:pPr lvl="1"/>
            <a:r>
              <a:rPr lang="en-US" dirty="0"/>
              <a:t>Probable cause to arrest?</a:t>
            </a:r>
          </a:p>
          <a:p>
            <a:pPr lvl="1"/>
            <a:r>
              <a:rPr lang="en-US" b="1" dirty="0">
                <a:solidFill>
                  <a:srgbClr val="0033CC"/>
                </a:solidFill>
                <a:effectLst>
                  <a:outerShdw blurRad="38100" dist="38100" dir="2700000" algn="tl">
                    <a:srgbClr val="000000">
                      <a:alpha val="43137"/>
                    </a:srgbClr>
                  </a:outerShdw>
                </a:effectLst>
              </a:rPr>
              <a:t>3 Tiers contact: Consensual; RS; &amp; PC  [Jones v. State, (2012)—GA case]</a:t>
            </a:r>
          </a:p>
          <a:p>
            <a:pPr lvl="1"/>
            <a:r>
              <a:rPr lang="en-US" dirty="0"/>
              <a:t>Officer initiative, Respond to dispatch, or Respond as back-up?</a:t>
            </a:r>
          </a:p>
          <a:p>
            <a:pPr lvl="1"/>
            <a:r>
              <a:rPr lang="en-US" dirty="0"/>
              <a:t>Nature of circumstances? </a:t>
            </a:r>
          </a:p>
          <a:p>
            <a:pPr marL="514350" indent="-514350">
              <a:buFont typeface="+mj-lt"/>
              <a:buAutoNum type="arabicPeriod"/>
            </a:pPr>
            <a:r>
              <a:rPr lang="en-US" i="1" dirty="0"/>
              <a:t>Graham</a:t>
            </a:r>
            <a:r>
              <a:rPr lang="en-US" dirty="0"/>
              <a:t> factors—but not comprehensive or exhaustive</a:t>
            </a:r>
          </a:p>
          <a:p>
            <a:pPr lvl="1"/>
            <a:r>
              <a:rPr lang="en-US" dirty="0"/>
              <a:t>Objective Reasonableness</a:t>
            </a:r>
          </a:p>
          <a:p>
            <a:pPr lvl="1"/>
            <a:r>
              <a:rPr lang="en-US" dirty="0"/>
              <a:t>LEO’s perspective</a:t>
            </a:r>
            <a:r>
              <a:rPr lang="en-US" dirty="0">
                <a:sym typeface="Wingdings" panose="05000000000000000000" pitchFamily="2" charset="2"/>
              </a:rPr>
              <a:t> crucial to analysis &amp; only perspective which counts</a:t>
            </a:r>
          </a:p>
          <a:p>
            <a:pPr lvl="1"/>
            <a:r>
              <a:rPr lang="en-US" dirty="0">
                <a:sym typeface="Wingdings" panose="05000000000000000000" pitchFamily="2" charset="2"/>
              </a:rPr>
              <a:t>Reasonable LEO on scene at the time events unfolded(</a:t>
            </a:r>
            <a:r>
              <a:rPr lang="en-US" i="1" dirty="0">
                <a:sym typeface="Wingdings" panose="05000000000000000000" pitchFamily="2" charset="2"/>
              </a:rPr>
              <a:t>Jean-Baptiste v. Gutierrez</a:t>
            </a:r>
            <a:r>
              <a:rPr lang="en-US" dirty="0">
                <a:sym typeface="Wingdings" panose="05000000000000000000" pitchFamily="2" charset="2"/>
              </a:rPr>
              <a:t>, ‘10)</a:t>
            </a:r>
          </a:p>
          <a:p>
            <a:pPr lvl="1"/>
            <a:r>
              <a:rPr lang="en-US" i="1" dirty="0">
                <a:sym typeface="Wingdings" panose="05000000000000000000" pitchFamily="2" charset="2"/>
              </a:rPr>
              <a:t>Tillis v. Brown </a:t>
            </a:r>
            <a:r>
              <a:rPr lang="en-US" dirty="0">
                <a:sym typeface="Wingdings" panose="05000000000000000000" pitchFamily="2" charset="2"/>
              </a:rPr>
              <a:t>(‘21): DF reasonable when vehicle used as weapon</a:t>
            </a:r>
          </a:p>
          <a:p>
            <a:pPr lvl="1"/>
            <a:r>
              <a:rPr lang="en-US" i="1" dirty="0">
                <a:sym typeface="Wingdings" panose="05000000000000000000" pitchFamily="2" charset="2"/>
              </a:rPr>
              <a:t>Buckley v. Haddock </a:t>
            </a:r>
            <a:r>
              <a:rPr lang="en-US" dirty="0">
                <a:sym typeface="Wingdings" panose="05000000000000000000" pitchFamily="2" charset="2"/>
              </a:rPr>
              <a:t>(‘08): CEW, intermediate force reasonable on resisting, cuffed subject; </a:t>
            </a:r>
            <a:r>
              <a:rPr lang="en-US" i="1" dirty="0">
                <a:solidFill>
                  <a:srgbClr val="FF00FF"/>
                </a:solidFill>
                <a:sym typeface="Wingdings" panose="05000000000000000000" pitchFamily="2" charset="2"/>
              </a:rPr>
              <a:t>“4</a:t>
            </a:r>
            <a:r>
              <a:rPr lang="en-US" i="1" baseline="30000" dirty="0">
                <a:solidFill>
                  <a:srgbClr val="FF00FF"/>
                </a:solidFill>
                <a:sym typeface="Wingdings" panose="05000000000000000000" pitchFamily="2" charset="2"/>
              </a:rPr>
              <a:t>th</a:t>
            </a:r>
            <a:r>
              <a:rPr lang="en-US" i="1" dirty="0">
                <a:solidFill>
                  <a:srgbClr val="FF00FF"/>
                </a:solidFill>
                <a:sym typeface="Wingdings" panose="05000000000000000000" pitchFamily="2" charset="2"/>
              </a:rPr>
              <a:t> Amendment does not require least intrusive alternative; nor is an officer required to wait for back-up”</a:t>
            </a:r>
            <a:endParaRPr lang="en-US" i="1" dirty="0">
              <a:solidFill>
                <a:srgbClr val="FF00FF"/>
              </a:solidFill>
            </a:endParaRP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7787002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79" y="216877"/>
            <a:ext cx="12054855" cy="1145639"/>
          </a:xfrm>
        </p:spPr>
        <p:txBody>
          <a:bodyPr>
            <a:normAutofit fontScale="90000"/>
          </a:bodyPr>
          <a:lstStyle/>
          <a:p>
            <a:pPr algn="ctr"/>
            <a:r>
              <a:rPr lang="en-US" sz="4000" b="1" dirty="0">
                <a:solidFill>
                  <a:srgbClr val="FF0000"/>
                </a:solidFill>
                <a:effectLst>
                  <a:outerShdw blurRad="38100" dist="38100" dir="2700000" algn="tl">
                    <a:srgbClr val="000000">
                      <a:alpha val="43137"/>
                    </a:srgbClr>
                  </a:outerShdw>
                </a:effectLst>
                <a:latin typeface="+mn-lt"/>
              </a:rPr>
              <a:t>Use of Force Constitutional Standards Timeline   </a:t>
            </a:r>
            <a:r>
              <a:rPr lang="en-US" sz="2200" b="1" dirty="0">
                <a:solidFill>
                  <a:srgbClr val="FF0000"/>
                </a:solidFill>
                <a:effectLst>
                  <a:outerShdw blurRad="38100" dist="38100" dir="2700000" algn="tl">
                    <a:srgbClr val="000000">
                      <a:alpha val="43137"/>
                    </a:srgbClr>
                  </a:outerShdw>
                </a:effectLst>
                <a:latin typeface="+mn-lt"/>
              </a:rPr>
              <a:t>(M. Brave; ‘21)</a:t>
            </a:r>
            <a:br>
              <a:rPr lang="en-US" sz="2200" dirty="0">
                <a:solidFill>
                  <a:srgbClr val="FF0000"/>
                </a:solidFill>
                <a:latin typeface="+mn-lt"/>
              </a:rPr>
            </a:br>
            <a:r>
              <a:rPr lang="en-US" sz="2400" dirty="0">
                <a:solidFill>
                  <a:srgbClr val="FF0000"/>
                </a:solidFill>
                <a:latin typeface="+mn-lt"/>
              </a:rPr>
              <a:t>	</a:t>
            </a:r>
            <a:r>
              <a:rPr lang="en-US" sz="2400" dirty="0">
                <a:solidFill>
                  <a:srgbClr val="0033CC"/>
                </a:solidFill>
                <a:latin typeface="+mn-lt"/>
              </a:rPr>
              <a:t>&lt;----------------------------  </a:t>
            </a:r>
            <a:r>
              <a:rPr lang="en-US" sz="3100" b="1" dirty="0">
                <a:solidFill>
                  <a:srgbClr val="0033CC"/>
                </a:solidFill>
                <a:effectLst>
                  <a:outerShdw blurRad="38100" dist="38100" dir="2700000" algn="tl">
                    <a:srgbClr val="000000">
                      <a:alpha val="43137"/>
                    </a:srgbClr>
                  </a:outerShdw>
                </a:effectLst>
                <a:latin typeface="+mn-lt"/>
              </a:rPr>
              <a:t>Serious Medical Care Needs</a:t>
            </a:r>
            <a:r>
              <a:rPr lang="en-US" sz="2400" dirty="0">
                <a:solidFill>
                  <a:srgbClr val="0033CC"/>
                </a:solidFill>
                <a:latin typeface="+mn-lt"/>
              </a:rPr>
              <a:t>--------------------------------------&gt;</a:t>
            </a:r>
            <a:br>
              <a:rPr lang="en-US" sz="2400" dirty="0">
                <a:solidFill>
                  <a:srgbClr val="0033CC"/>
                </a:solidFill>
                <a:latin typeface="+mn-lt"/>
              </a:rPr>
            </a:br>
            <a:r>
              <a:rPr lang="en-US" sz="2400" b="1" i="1" dirty="0">
                <a:solidFill>
                  <a:srgbClr val="0033CC"/>
                </a:solidFill>
                <a:latin typeface="+mn-lt"/>
              </a:rPr>
              <a:t>Lombardo v. City of St. Louis </a:t>
            </a:r>
            <a:r>
              <a:rPr lang="en-US" sz="2400" b="1" dirty="0">
                <a:solidFill>
                  <a:srgbClr val="0033CC"/>
                </a:solidFill>
                <a:latin typeface="+mn-lt"/>
              </a:rPr>
              <a:t>(‘21): Force objectively unreasonable based on the facts/circumstances?</a:t>
            </a:r>
            <a:endParaRPr lang="en-US" sz="4000" b="1" dirty="0">
              <a:solidFill>
                <a:srgbClr val="0033CC"/>
              </a:solidFill>
              <a:latin typeface="+mn-lt"/>
            </a:endParaRPr>
          </a:p>
        </p:txBody>
      </p:sp>
      <p:pic>
        <p:nvPicPr>
          <p:cNvPr id="4" name="Picture 3"/>
          <p:cNvPicPr>
            <a:picLocks noChangeAspect="1"/>
          </p:cNvPicPr>
          <p:nvPr/>
        </p:nvPicPr>
        <p:blipFill>
          <a:blip r:embed="rId2"/>
          <a:stretch>
            <a:fillRect/>
          </a:stretch>
        </p:blipFill>
        <p:spPr>
          <a:xfrm>
            <a:off x="139278" y="1645920"/>
            <a:ext cx="11918609" cy="5112161"/>
          </a:xfrm>
          <a:prstGeom prst="rect">
            <a:avLst/>
          </a:prstGeom>
        </p:spPr>
      </p:pic>
    </p:spTree>
    <p:extLst>
      <p:ext uri="{BB962C8B-B14F-4D97-AF65-F5344CB8AC3E}">
        <p14:creationId xmlns:p14="http://schemas.microsoft.com/office/powerpoint/2010/main" val="38020091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274C-01A9-4C54-9A62-F527BF093C91}"/>
              </a:ext>
            </a:extLst>
          </p:cNvPr>
          <p:cNvSpPr>
            <a:spLocks noGrp="1"/>
          </p:cNvSpPr>
          <p:nvPr>
            <p:ph type="title"/>
          </p:nvPr>
        </p:nvSpPr>
        <p:spPr>
          <a:xfrm>
            <a:off x="199291" y="152401"/>
            <a:ext cx="11805139" cy="684361"/>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11</a:t>
            </a:r>
            <a:r>
              <a:rPr lang="en-US" b="1" baseline="30000" dirty="0">
                <a:solidFill>
                  <a:srgbClr val="FF0000"/>
                </a:solidFill>
                <a:effectLst>
                  <a:outerShdw blurRad="38100" dist="38100" dir="2700000" algn="tl">
                    <a:srgbClr val="000000">
                      <a:alpha val="43137"/>
                    </a:srgbClr>
                  </a:outerShdw>
                </a:effectLst>
              </a:rPr>
              <a:t>th</a:t>
            </a:r>
            <a:r>
              <a:rPr lang="en-US" b="1" dirty="0">
                <a:solidFill>
                  <a:srgbClr val="FF0000"/>
                </a:solidFill>
                <a:effectLst>
                  <a:outerShdw blurRad="38100" dist="38100" dir="2700000" algn="tl">
                    <a:srgbClr val="000000">
                      <a:alpha val="43137"/>
                    </a:srgbClr>
                  </a:outerShdw>
                </a:effectLst>
              </a:rPr>
              <a:t> Circuit Court Use of Force Analysis </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D0DE6591-FD2A-4A3D-A9E6-0D6660D23EAF}"/>
              </a:ext>
            </a:extLst>
          </p:cNvPr>
          <p:cNvSpPr>
            <a:spLocks noGrp="1"/>
          </p:cNvSpPr>
          <p:nvPr>
            <p:ph idx="1"/>
          </p:nvPr>
        </p:nvSpPr>
        <p:spPr>
          <a:xfrm>
            <a:off x="94891" y="836762"/>
            <a:ext cx="11997463" cy="5868837"/>
          </a:xfrm>
        </p:spPr>
        <p:txBody>
          <a:bodyPr>
            <a:normAutofit lnSpcReduction="10000"/>
          </a:bodyPr>
          <a:lstStyle/>
          <a:p>
            <a:pPr marL="0" indent="0">
              <a:buNone/>
            </a:pPr>
            <a:r>
              <a:rPr lang="en-US" altLang="en-US" dirty="0"/>
              <a:t>4. Secondary factors [</a:t>
            </a:r>
            <a:r>
              <a:rPr lang="en-US" altLang="en-US" sz="2400" dirty="0"/>
              <a:t>Lee v. </a:t>
            </a:r>
            <a:r>
              <a:rPr lang="en-US" altLang="en-US" sz="2400" dirty="0" err="1"/>
              <a:t>Ferrao</a:t>
            </a:r>
            <a:r>
              <a:rPr lang="en-US" altLang="en-US" sz="2400" dirty="0"/>
              <a:t>, ‘02; Patel v. City of Madison, ‘20]:</a:t>
            </a:r>
          </a:p>
          <a:p>
            <a:pPr lvl="1">
              <a:buClr>
                <a:srgbClr val="FF0000"/>
              </a:buClr>
              <a:buFont typeface="Wingdings" pitchFamily="2" charset="2"/>
              <a:buChar char="Ø"/>
            </a:pPr>
            <a:r>
              <a:rPr lang="en-US" altLang="en-US" dirty="0"/>
              <a:t>Active resistance &amp; </a:t>
            </a:r>
            <a:r>
              <a:rPr lang="en-US" altLang="en-US" dirty="0">
                <a:solidFill>
                  <a:srgbClr val="FF0000"/>
                </a:solidFill>
              </a:rPr>
              <a:t>LEO perception of threat</a:t>
            </a:r>
            <a:endParaRPr lang="en-US" altLang="en-US" dirty="0"/>
          </a:p>
          <a:p>
            <a:pPr lvl="1">
              <a:buClr>
                <a:srgbClr val="FF0000"/>
              </a:buClr>
              <a:buFont typeface="Wingdings" pitchFamily="2" charset="2"/>
              <a:buChar char="Ø"/>
            </a:pPr>
            <a:r>
              <a:rPr lang="en-US" altLang="en-US" dirty="0"/>
              <a:t>Need for the application of force </a:t>
            </a:r>
          </a:p>
          <a:p>
            <a:pPr lvl="1">
              <a:buClr>
                <a:srgbClr val="FF0000"/>
              </a:buClr>
              <a:buFont typeface="Wingdings" pitchFamily="2" charset="2"/>
              <a:buChar char="Ø"/>
            </a:pPr>
            <a:r>
              <a:rPr lang="en-US" altLang="en-US" dirty="0"/>
              <a:t>Relationship between need and amount used </a:t>
            </a:r>
            <a:r>
              <a:rPr lang="en-US" altLang="en-US" dirty="0">
                <a:solidFill>
                  <a:srgbClr val="FF0000"/>
                </a:solidFill>
              </a:rPr>
              <a:t>(Proportionality; Quantum of force; Magnitude of force) </a:t>
            </a:r>
            <a:r>
              <a:rPr lang="en-US" altLang="en-US" i="1" dirty="0"/>
              <a:t>Oliver v. Fiorino </a:t>
            </a:r>
            <a:r>
              <a:rPr lang="en-US" altLang="en-US" dirty="0"/>
              <a:t>(‘09): Grossly disproportionate force</a:t>
            </a:r>
          </a:p>
          <a:p>
            <a:pPr lvl="1">
              <a:buClr>
                <a:srgbClr val="FF0000"/>
              </a:buClr>
              <a:buFont typeface="Wingdings" pitchFamily="2" charset="2"/>
              <a:buChar char="Ø"/>
            </a:pPr>
            <a:r>
              <a:rPr lang="en-US" altLang="en-US" dirty="0">
                <a:solidFill>
                  <a:srgbClr val="FF0000"/>
                </a:solidFill>
              </a:rPr>
              <a:t>Efforts to temper force </a:t>
            </a:r>
          </a:p>
          <a:p>
            <a:pPr lvl="1">
              <a:buClr>
                <a:srgbClr val="FF0000"/>
              </a:buClr>
              <a:buFont typeface="Wingdings" pitchFamily="2" charset="2"/>
              <a:buChar char="Ø"/>
            </a:pPr>
            <a:r>
              <a:rPr lang="en-US" altLang="en-US" dirty="0"/>
              <a:t>Severity/extent of Injury to suspect, but alone, does not equal unreasonable force </a:t>
            </a:r>
          </a:p>
          <a:p>
            <a:pPr lvl="1">
              <a:buClr>
                <a:srgbClr val="FF0000"/>
              </a:buClr>
              <a:buFont typeface="Wingdings" pitchFamily="2" charset="2"/>
              <a:buChar char="Ø"/>
            </a:pPr>
            <a:r>
              <a:rPr lang="en-US" altLang="en-US" dirty="0"/>
              <a:t>Suspect has not given up or stopped resisting, not necessarily excessive</a:t>
            </a:r>
          </a:p>
          <a:p>
            <a:pPr lvl="1">
              <a:buClr>
                <a:srgbClr val="FF0000"/>
              </a:buClr>
              <a:buFont typeface="Wingdings" pitchFamily="2" charset="2"/>
              <a:buChar char="Ø"/>
            </a:pPr>
            <a:r>
              <a:rPr lang="en-US" altLang="en-US" dirty="0">
                <a:solidFill>
                  <a:srgbClr val="0033CC"/>
                </a:solidFill>
              </a:rPr>
              <a:t>Force excessive when applied after suspect is safely in custody (</a:t>
            </a:r>
            <a:r>
              <a:rPr lang="en-US" altLang="en-US" i="1" dirty="0">
                <a:solidFill>
                  <a:srgbClr val="0033CC"/>
                </a:solidFill>
                <a:sym typeface="Wingdings" panose="05000000000000000000" pitchFamily="2" charset="2"/>
              </a:rPr>
              <a:t>Galvez v. Bruce</a:t>
            </a:r>
            <a:r>
              <a:rPr lang="en-US" altLang="en-US" dirty="0">
                <a:solidFill>
                  <a:srgbClr val="0033CC"/>
                </a:solidFill>
                <a:sym typeface="Wingdings" panose="05000000000000000000" pitchFamily="2" charset="2"/>
              </a:rPr>
              <a:t>, ‘08)</a:t>
            </a:r>
          </a:p>
          <a:p>
            <a:pPr lvl="1">
              <a:buClr>
                <a:srgbClr val="FF0000"/>
              </a:buClr>
              <a:buFont typeface="Wingdings" pitchFamily="2" charset="2"/>
              <a:buChar char="Ø"/>
            </a:pPr>
            <a:r>
              <a:rPr lang="en-US" dirty="0"/>
              <a:t>More serious offense, higher level of force---</a:t>
            </a:r>
            <a:r>
              <a:rPr lang="en-US" i="1" dirty="0" err="1"/>
              <a:t>Vinyard</a:t>
            </a:r>
            <a:r>
              <a:rPr lang="en-US" i="1" dirty="0"/>
              <a:t> v. Wilson</a:t>
            </a:r>
            <a:r>
              <a:rPr lang="en-US" dirty="0"/>
              <a:t> (‘02)</a:t>
            </a:r>
          </a:p>
          <a:p>
            <a:r>
              <a:rPr lang="en-US" sz="2400" i="1" dirty="0"/>
              <a:t>Mobley v Palm Beach County </a:t>
            </a:r>
            <a:r>
              <a:rPr lang="en-US" sz="2400" dirty="0"/>
              <a:t>(‘15) CEW &amp; SJ:</a:t>
            </a:r>
          </a:p>
          <a:p>
            <a:pPr lvl="1"/>
            <a:r>
              <a:rPr lang="en-US" sz="2000" dirty="0"/>
              <a:t>Right to make arrest</a:t>
            </a:r>
            <a:r>
              <a:rPr lang="en-US" sz="2000" dirty="0">
                <a:sym typeface="Wingdings" panose="05000000000000000000" pitchFamily="2" charset="2"/>
              </a:rPr>
              <a:t> </a:t>
            </a:r>
            <a:r>
              <a:rPr lang="en-US" sz="2000" dirty="0"/>
              <a:t>Right to use some degree of force </a:t>
            </a:r>
          </a:p>
          <a:p>
            <a:pPr lvl="1"/>
            <a:r>
              <a:rPr lang="en-US" sz="2000" dirty="0"/>
              <a:t>Typical arrest involves some force injury </a:t>
            </a:r>
          </a:p>
          <a:p>
            <a:pPr lvl="1"/>
            <a:r>
              <a:rPr lang="en-US" sz="2000" dirty="0"/>
              <a:t>Severe injury alone does not make unreasonable </a:t>
            </a:r>
          </a:p>
          <a:p>
            <a:pPr lvl="1"/>
            <a:r>
              <a:rPr lang="en-US" sz="2000" b="1" dirty="0">
                <a:solidFill>
                  <a:srgbClr val="C00000"/>
                </a:solidFill>
                <a:effectLst>
                  <a:outerShdw blurRad="38100" dist="38100" dir="2700000" algn="tl">
                    <a:srgbClr val="000000">
                      <a:alpha val="43137"/>
                    </a:srgbClr>
                  </a:outerShdw>
                </a:effectLst>
              </a:rPr>
              <a:t>Pivot Point: “Severe force after suspect safely in custody (cuffs) is excessive but force applied while suspect still resisting, posing danger to officers, even if force severe, not necessarily excessive”</a:t>
            </a:r>
            <a:r>
              <a:rPr lang="en-US" sz="2000" dirty="0"/>
              <a:t> </a:t>
            </a:r>
          </a:p>
          <a:p>
            <a:pPr lvl="1">
              <a:buClr>
                <a:srgbClr val="FF0000"/>
              </a:buClr>
              <a:buFont typeface="Wingdings" pitchFamily="2" charset="2"/>
              <a:buChar char="Ø"/>
            </a:pPr>
            <a:endParaRPr lang="en-US" dirty="0"/>
          </a:p>
          <a:p>
            <a:endParaRPr lang="en-US" dirty="0"/>
          </a:p>
        </p:txBody>
      </p:sp>
    </p:spTree>
    <p:extLst>
      <p:ext uri="{BB962C8B-B14F-4D97-AF65-F5344CB8AC3E}">
        <p14:creationId xmlns:p14="http://schemas.microsoft.com/office/powerpoint/2010/main" val="77138384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0378-6124-44DB-B817-B7071CD53A81}"/>
              </a:ext>
            </a:extLst>
          </p:cNvPr>
          <p:cNvSpPr>
            <a:spLocks noGrp="1"/>
          </p:cNvSpPr>
          <p:nvPr>
            <p:ph type="title"/>
          </p:nvPr>
        </p:nvSpPr>
        <p:spPr>
          <a:xfrm>
            <a:off x="94891" y="86264"/>
            <a:ext cx="11930332" cy="712312"/>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Court Use of Force Analysis </a:t>
            </a: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5466113-D8A3-489F-9682-C8EE15513D1C}"/>
              </a:ext>
            </a:extLst>
          </p:cNvPr>
          <p:cNvSpPr>
            <a:spLocks noGrp="1"/>
          </p:cNvSpPr>
          <p:nvPr>
            <p:ph idx="1"/>
          </p:nvPr>
        </p:nvSpPr>
        <p:spPr>
          <a:xfrm>
            <a:off x="166776" y="841248"/>
            <a:ext cx="11930331" cy="5930487"/>
          </a:xfrm>
        </p:spPr>
        <p:txBody>
          <a:bodyPr>
            <a:normAutofit fontScale="92500" lnSpcReduction="10000"/>
          </a:bodyPr>
          <a:lstStyle/>
          <a:p>
            <a:pPr marL="0" indent="0">
              <a:buNone/>
            </a:pPr>
            <a:r>
              <a:rPr lang="en-US" dirty="0"/>
              <a:t>5. Secondary Factors—Deadly Force </a:t>
            </a:r>
          </a:p>
          <a:p>
            <a:pPr lvl="1">
              <a:buFont typeface="Wingdings" panose="05000000000000000000" pitchFamily="2" charset="2"/>
              <a:buChar char="ü"/>
            </a:pPr>
            <a:r>
              <a:rPr lang="en-US" dirty="0"/>
              <a:t>Probable cause subject posed a threat</a:t>
            </a:r>
          </a:p>
          <a:p>
            <a:pPr lvl="1">
              <a:buFont typeface="Wingdings" panose="05000000000000000000" pitchFamily="2" charset="2"/>
              <a:buChar char="ü"/>
            </a:pPr>
            <a:r>
              <a:rPr lang="en-US" dirty="0"/>
              <a:t>Committed a crime involved threat of infliction of harm	</a:t>
            </a:r>
          </a:p>
          <a:p>
            <a:pPr lvl="1">
              <a:buFont typeface="Wingdings" panose="05000000000000000000" pitchFamily="2" charset="2"/>
              <a:buChar char="ü"/>
            </a:pPr>
            <a:r>
              <a:rPr lang="en-US" dirty="0"/>
              <a:t>LEO provide warning if feasible </a:t>
            </a:r>
            <a:r>
              <a:rPr lang="en-US" sz="2400" dirty="0"/>
              <a:t>[Bradley v. Benton, ‘21; Cantu v. City of Dothan, Al, ‘20]</a:t>
            </a:r>
          </a:p>
          <a:p>
            <a:pPr lvl="1">
              <a:buFont typeface="Wingdings" panose="05000000000000000000" pitchFamily="2" charset="2"/>
              <a:buChar char="ü"/>
            </a:pPr>
            <a:r>
              <a:rPr lang="en-US" dirty="0"/>
              <a:t>Time &amp; Opportunity </a:t>
            </a:r>
          </a:p>
          <a:p>
            <a:pPr lvl="1">
              <a:buFont typeface="Wingdings" panose="05000000000000000000" pitchFamily="2" charset="2"/>
              <a:buChar char="ü"/>
            </a:pPr>
            <a:r>
              <a:rPr lang="en-US" dirty="0"/>
              <a:t>Level of reasonable force may change during the encounter (Hunter v. </a:t>
            </a:r>
            <a:r>
              <a:rPr lang="en-US" dirty="0" err="1"/>
              <a:t>Cty</a:t>
            </a:r>
            <a:r>
              <a:rPr lang="en-US" dirty="0"/>
              <a:t>. of Leeds, 11th Cir. ‘19)</a:t>
            </a:r>
          </a:p>
          <a:p>
            <a:pPr marL="0" indent="0">
              <a:buNone/>
            </a:pPr>
            <a:r>
              <a:rPr lang="en-US" dirty="0"/>
              <a:t>6. Severity of crime?  Committing a crime?</a:t>
            </a:r>
          </a:p>
          <a:p>
            <a:pPr lvl="1"/>
            <a:r>
              <a:rPr lang="en-US" dirty="0"/>
              <a:t>Felony v Misdemeanor (non-violent misdemeanant) </a:t>
            </a:r>
          </a:p>
          <a:p>
            <a:pPr lvl="1"/>
            <a:r>
              <a:rPr lang="en-US" b="1" u="sng" dirty="0">
                <a:solidFill>
                  <a:srgbClr val="0033CC"/>
                </a:solidFill>
              </a:rPr>
              <a:t>Dangerous criminal v. Diminished capacity  (May use force for psychological eval) </a:t>
            </a:r>
          </a:p>
          <a:p>
            <a:pPr lvl="1"/>
            <a:r>
              <a:rPr lang="en-US" i="1" dirty="0">
                <a:solidFill>
                  <a:srgbClr val="FF0000"/>
                </a:solidFill>
              </a:rPr>
              <a:t>Hill v. Miracle </a:t>
            </a:r>
            <a:r>
              <a:rPr lang="en-US" dirty="0"/>
              <a:t>(6</a:t>
            </a:r>
            <a:r>
              <a:rPr lang="en-US" baseline="30000" dirty="0"/>
              <a:t>th</a:t>
            </a:r>
            <a:r>
              <a:rPr lang="en-US" dirty="0"/>
              <a:t> Cir. ‘17): 3 Factor Analysis: </a:t>
            </a:r>
          </a:p>
          <a:p>
            <a:pPr lvl="2">
              <a:buFont typeface="Wingdings" panose="05000000000000000000" pitchFamily="2" charset="2"/>
              <a:buChar char="ü"/>
            </a:pPr>
            <a:r>
              <a:rPr lang="en-US" dirty="0"/>
              <a:t>A threat or medical emergency?</a:t>
            </a:r>
          </a:p>
          <a:p>
            <a:pPr lvl="2">
              <a:buFont typeface="Wingdings" panose="05000000000000000000" pitchFamily="2" charset="2"/>
              <a:buChar char="ü"/>
            </a:pPr>
            <a:r>
              <a:rPr lang="en-US" dirty="0"/>
              <a:t>Force required?</a:t>
            </a:r>
          </a:p>
          <a:p>
            <a:pPr lvl="2">
              <a:buFont typeface="Wingdings" panose="05000000000000000000" pitchFamily="2" charset="2"/>
              <a:buChar char="ü"/>
            </a:pPr>
            <a:r>
              <a:rPr lang="en-US" dirty="0"/>
              <a:t>Force used reasonable?</a:t>
            </a:r>
          </a:p>
          <a:p>
            <a:pPr marL="0" indent="0">
              <a:buNone/>
            </a:pPr>
            <a:r>
              <a:rPr lang="en-US" dirty="0"/>
              <a:t>7. Nature of subject resistance</a:t>
            </a:r>
            <a:r>
              <a:rPr lang="en-US" dirty="0">
                <a:sym typeface="Wingdings" panose="05000000000000000000" pitchFamily="2" charset="2"/>
              </a:rPr>
              <a:t> resistance v. non-resistance</a:t>
            </a:r>
          </a:p>
          <a:p>
            <a:pPr lvl="1"/>
            <a:r>
              <a:rPr lang="en-US" altLang="en-US" dirty="0"/>
              <a:t>Danger to officer, others, &amp; risk of flight by suspect (Weapons)</a:t>
            </a:r>
          </a:p>
          <a:p>
            <a:pPr lvl="1"/>
            <a:r>
              <a:rPr lang="en-US" dirty="0"/>
              <a:t>Posed a threat/Immediacy of threat [Aggression, attack, charge, violent]</a:t>
            </a:r>
          </a:p>
          <a:p>
            <a:pPr lvl="1"/>
            <a:r>
              <a:rPr lang="en-US" dirty="0"/>
              <a:t>Behaviors, actions, &amp; statements/no statements of subject </a:t>
            </a:r>
          </a:p>
          <a:p>
            <a:pPr marL="0" indent="0">
              <a:buNone/>
            </a:pPr>
            <a:endParaRPr lang="en-US" dirty="0"/>
          </a:p>
        </p:txBody>
      </p:sp>
    </p:spTree>
    <p:extLst>
      <p:ext uri="{BB962C8B-B14F-4D97-AF65-F5344CB8AC3E}">
        <p14:creationId xmlns:p14="http://schemas.microsoft.com/office/powerpoint/2010/main" val="33620174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451D7-0DCB-4AFC-8BA8-7B573BEAF16B}"/>
              </a:ext>
            </a:extLst>
          </p:cNvPr>
          <p:cNvSpPr>
            <a:spLocks noGrp="1"/>
          </p:cNvSpPr>
          <p:nvPr>
            <p:ph type="title"/>
          </p:nvPr>
        </p:nvSpPr>
        <p:spPr>
          <a:xfrm>
            <a:off x="224287" y="181157"/>
            <a:ext cx="11731924" cy="724618"/>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Decisions: No Crime/Medical Issue</a:t>
            </a:r>
          </a:p>
        </p:txBody>
      </p:sp>
      <p:sp>
        <p:nvSpPr>
          <p:cNvPr id="3" name="Content Placeholder 2">
            <a:extLst>
              <a:ext uri="{FF2B5EF4-FFF2-40B4-BE49-F238E27FC236}">
                <a16:creationId xmlns:a16="http://schemas.microsoft.com/office/drawing/2014/main" id="{BE50CC6D-3502-4431-90AA-1367C096DEBC}"/>
              </a:ext>
            </a:extLst>
          </p:cNvPr>
          <p:cNvSpPr>
            <a:spLocks noGrp="1"/>
          </p:cNvSpPr>
          <p:nvPr>
            <p:ph idx="1"/>
          </p:nvPr>
        </p:nvSpPr>
        <p:spPr>
          <a:xfrm>
            <a:off x="129396" y="1230923"/>
            <a:ext cx="11973463" cy="5514934"/>
          </a:xfrm>
        </p:spPr>
        <p:txBody>
          <a:bodyPr/>
          <a:lstStyle/>
          <a:p>
            <a:r>
              <a:rPr lang="en-US" dirty="0"/>
              <a:t>Oliver v. Fiorino (2009): SJ denied—no crime</a:t>
            </a:r>
          </a:p>
          <a:p>
            <a:r>
              <a:rPr lang="en-US" dirty="0"/>
              <a:t>Hoyt v. Cooks (2012): SJ granted—CEW applied</a:t>
            </a:r>
          </a:p>
          <a:p>
            <a:pPr lvl="1"/>
            <a:r>
              <a:rPr lang="en-US" dirty="0"/>
              <a:t>Not initially but during intervention, assaulted LEO</a:t>
            </a:r>
          </a:p>
          <a:p>
            <a:r>
              <a:rPr lang="en-US" dirty="0"/>
              <a:t>Bussey-</a:t>
            </a:r>
            <a:r>
              <a:rPr lang="en-US" dirty="0" err="1"/>
              <a:t>Morice</a:t>
            </a:r>
            <a:r>
              <a:rPr lang="en-US" dirty="0"/>
              <a:t> v. Gomez (2014): SJ granted</a:t>
            </a:r>
          </a:p>
          <a:p>
            <a:r>
              <a:rPr lang="en-US" dirty="0" err="1"/>
              <a:t>Callwood</a:t>
            </a:r>
            <a:r>
              <a:rPr lang="en-US" dirty="0"/>
              <a:t> v. Jones (2018): SJ granted</a:t>
            </a:r>
          </a:p>
          <a:p>
            <a:r>
              <a:rPr lang="en-US" dirty="0"/>
              <a:t>Nelson v. Lott (2018): SJ granted</a:t>
            </a:r>
          </a:p>
          <a:p>
            <a:r>
              <a:rPr lang="en-US" dirty="0"/>
              <a:t>Cantu v. City of Dothan, AL (2020): SJ denied; no threat/crime </a:t>
            </a:r>
          </a:p>
          <a:p>
            <a:r>
              <a:rPr lang="en-US" dirty="0"/>
              <a:t>Helm v. Rainbow City, Al (2021): SJ denied; no threat/crime </a:t>
            </a:r>
          </a:p>
          <a:p>
            <a:endParaRPr lang="en-US" dirty="0"/>
          </a:p>
        </p:txBody>
      </p:sp>
    </p:spTree>
    <p:extLst>
      <p:ext uri="{BB962C8B-B14F-4D97-AF65-F5344CB8AC3E}">
        <p14:creationId xmlns:p14="http://schemas.microsoft.com/office/powerpoint/2010/main" val="19015971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815" y="76200"/>
            <a:ext cx="11922370" cy="7620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Court Use of Force Analysis  </a:t>
            </a:r>
            <a:endParaRPr 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7231" y="890954"/>
            <a:ext cx="11939954" cy="5814646"/>
          </a:xfrm>
        </p:spPr>
        <p:txBody>
          <a:bodyPr>
            <a:normAutofit fontScale="85000" lnSpcReduction="20000"/>
          </a:bodyPr>
          <a:lstStyle/>
          <a:p>
            <a:pPr marL="0" indent="0">
              <a:buNone/>
            </a:pPr>
            <a:r>
              <a:rPr lang="en-US" sz="3300" dirty="0"/>
              <a:t>8. Officer observations, perception, &amp; force option response</a:t>
            </a:r>
          </a:p>
          <a:p>
            <a:pPr lvl="1">
              <a:defRPr/>
            </a:pPr>
            <a:r>
              <a:rPr lang="en-US" sz="2600" dirty="0"/>
              <a:t>Instructions and warning given</a:t>
            </a:r>
          </a:p>
          <a:p>
            <a:pPr lvl="1">
              <a:defRPr/>
            </a:pPr>
            <a:r>
              <a:rPr lang="en-US" sz="2600" dirty="0"/>
              <a:t>Quantum of force (amount?); Proportionate to need; Force objective</a:t>
            </a:r>
            <a:endParaRPr lang="en-US" altLang="en-US" sz="2600" dirty="0"/>
          </a:p>
          <a:p>
            <a:pPr lvl="1"/>
            <a:r>
              <a:rPr lang="en-US" sz="2600" dirty="0"/>
              <a:t>Force used after the need ceased?</a:t>
            </a:r>
          </a:p>
          <a:p>
            <a:pPr lvl="1"/>
            <a:r>
              <a:rPr lang="en-US" sz="2600" dirty="0"/>
              <a:t>T of C </a:t>
            </a:r>
            <a:r>
              <a:rPr lang="en-US" sz="2600" dirty="0">
                <a:sym typeface="Wingdings" panose="05000000000000000000" pitchFamily="2" charset="2"/>
              </a:rPr>
              <a:t></a:t>
            </a:r>
            <a:r>
              <a:rPr lang="en-US" sz="2600" dirty="0"/>
              <a:t>Examine facts known to the officer @ time</a:t>
            </a:r>
          </a:p>
          <a:p>
            <a:pPr lvl="1"/>
            <a:r>
              <a:rPr lang="en-US" sz="2600" dirty="0"/>
              <a:t>Justification of each application of force </a:t>
            </a:r>
          </a:p>
          <a:p>
            <a:pPr lvl="1"/>
            <a:r>
              <a:rPr lang="en-US" sz="2600" dirty="0"/>
              <a:t>Conduct lawful</a:t>
            </a:r>
          </a:p>
          <a:p>
            <a:pPr lvl="1"/>
            <a:r>
              <a:rPr lang="en-US" sz="2600" dirty="0"/>
              <a:t>Failed to intervene</a:t>
            </a:r>
            <a:endParaRPr lang="en-US" dirty="0"/>
          </a:p>
          <a:p>
            <a:pPr marL="0" indent="0">
              <a:buNone/>
            </a:pPr>
            <a:r>
              <a:rPr lang="en-US" dirty="0"/>
              <a:t>9. Medical Issue (s)? [Deliberate Indifference?]</a:t>
            </a:r>
          </a:p>
          <a:p>
            <a:pPr lvl="1"/>
            <a:r>
              <a:rPr lang="en-US" dirty="0"/>
              <a:t>When recognize medical/mental health of subject</a:t>
            </a:r>
          </a:p>
          <a:p>
            <a:pPr lvl="1"/>
            <a:r>
              <a:rPr lang="en-US" dirty="0"/>
              <a:t>When recognize medical emergency </a:t>
            </a:r>
          </a:p>
          <a:p>
            <a:pPr lvl="1"/>
            <a:r>
              <a:rPr lang="en-US" dirty="0"/>
              <a:t>When call for supervisor</a:t>
            </a:r>
          </a:p>
          <a:p>
            <a:pPr lvl="1"/>
            <a:r>
              <a:rPr lang="en-US" dirty="0"/>
              <a:t>When call for EMS</a:t>
            </a:r>
          </a:p>
          <a:p>
            <a:pPr lvl="1"/>
            <a:r>
              <a:rPr lang="en-US" dirty="0"/>
              <a:t>Monitor subject after restraint</a:t>
            </a:r>
          </a:p>
          <a:p>
            <a:pPr lvl="1"/>
            <a:r>
              <a:rPr lang="en-US" dirty="0"/>
              <a:t>Sustained injury/severity of injury</a:t>
            </a:r>
          </a:p>
          <a:p>
            <a:pPr lvl="1"/>
            <a:r>
              <a:rPr lang="en-US" dirty="0"/>
              <a:t>Initiate first aid &amp; Initiate access to medical </a:t>
            </a:r>
          </a:p>
          <a:p>
            <a:pPr lvl="1"/>
            <a:r>
              <a:rPr lang="en-US" dirty="0"/>
              <a:t>Transport</a:t>
            </a:r>
          </a:p>
          <a:p>
            <a:pPr lvl="1"/>
            <a:r>
              <a:rPr lang="en-US" dirty="0"/>
              <a:t>Delay or deny access to medical treatment </a:t>
            </a:r>
          </a:p>
          <a:p>
            <a:pPr lvl="1"/>
            <a:endParaRPr lang="en-US" dirty="0"/>
          </a:p>
        </p:txBody>
      </p:sp>
    </p:spTree>
    <p:extLst>
      <p:ext uri="{BB962C8B-B14F-4D97-AF65-F5344CB8AC3E}">
        <p14:creationId xmlns:p14="http://schemas.microsoft.com/office/powerpoint/2010/main" val="24825092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3" y="93785"/>
            <a:ext cx="11818632" cy="539261"/>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Court Force Analysis   </a:t>
            </a:r>
          </a:p>
        </p:txBody>
      </p:sp>
      <p:sp>
        <p:nvSpPr>
          <p:cNvPr id="3" name="Content Placeholder 2"/>
          <p:cNvSpPr>
            <a:spLocks noGrp="1"/>
          </p:cNvSpPr>
          <p:nvPr>
            <p:ph idx="1"/>
          </p:nvPr>
        </p:nvSpPr>
        <p:spPr>
          <a:xfrm>
            <a:off x="120771" y="698740"/>
            <a:ext cx="11942276" cy="6065475"/>
          </a:xfrm>
        </p:spPr>
        <p:txBody>
          <a:bodyPr>
            <a:normAutofit fontScale="92500" lnSpcReduction="20000"/>
          </a:bodyPr>
          <a:lstStyle/>
          <a:p>
            <a:pPr marL="0" indent="0">
              <a:buNone/>
            </a:pPr>
            <a:r>
              <a:rPr lang="en-US" dirty="0"/>
              <a:t>10.	</a:t>
            </a:r>
            <a:r>
              <a:rPr lang="en-US" dirty="0">
                <a:solidFill>
                  <a:srgbClr val="0033CC"/>
                </a:solidFill>
              </a:rPr>
              <a:t>Unreasonable Force </a:t>
            </a:r>
          </a:p>
          <a:p>
            <a:r>
              <a:rPr lang="en-US" dirty="0"/>
              <a:t>“LEO cannot use force, that is wholly unnecessary to any legitimate law enforcement purpose” (</a:t>
            </a:r>
            <a:r>
              <a:rPr lang="en-US" i="1" dirty="0"/>
              <a:t>Lee v. </a:t>
            </a:r>
            <a:r>
              <a:rPr lang="en-US" i="1" dirty="0" err="1"/>
              <a:t>Ferrao</a:t>
            </a:r>
            <a:r>
              <a:rPr lang="en-US" dirty="0"/>
              <a:t>, ‘02; </a:t>
            </a:r>
            <a:r>
              <a:rPr lang="en-US" i="1" dirty="0"/>
              <a:t>Mercado v. City of Orlando</a:t>
            </a:r>
            <a:r>
              <a:rPr lang="en-US" dirty="0"/>
              <a:t>, ‘05) </a:t>
            </a:r>
          </a:p>
          <a:p>
            <a:r>
              <a:rPr lang="en-US" dirty="0"/>
              <a:t>No serious crime at issue</a:t>
            </a:r>
          </a:p>
          <a:p>
            <a:r>
              <a:rPr lang="en-US" dirty="0"/>
              <a:t>Generally, CEW excessive if used on passive resister </a:t>
            </a:r>
          </a:p>
          <a:p>
            <a:r>
              <a:rPr lang="en-US" dirty="0"/>
              <a:t>Subject did not present an immediate threat</a:t>
            </a:r>
          </a:p>
          <a:p>
            <a:r>
              <a:rPr lang="en-US" dirty="0"/>
              <a:t>Instructions or warnings not provided </a:t>
            </a:r>
          </a:p>
          <a:p>
            <a:r>
              <a:rPr lang="en-US" dirty="0"/>
              <a:t>Force disproportionate to the resistance</a:t>
            </a:r>
            <a:endParaRPr lang="en-US" dirty="0">
              <a:sym typeface="Wingdings" panose="05000000000000000000" pitchFamily="2" charset="2"/>
            </a:endParaRPr>
          </a:p>
          <a:p>
            <a:pPr lvl="1"/>
            <a:r>
              <a:rPr lang="en-US" dirty="0">
                <a:sym typeface="Wingdings" panose="05000000000000000000" pitchFamily="2" charset="2"/>
              </a:rPr>
              <a:t>Quantum/Magnitude of Force given the circumstances </a:t>
            </a:r>
          </a:p>
          <a:p>
            <a:r>
              <a:rPr lang="en-US" dirty="0">
                <a:sym typeface="Wingdings" panose="05000000000000000000" pitchFamily="2" charset="2"/>
              </a:rPr>
              <a:t>Constitutional to use force to seize, but methods may be unreasonable </a:t>
            </a:r>
          </a:p>
          <a:p>
            <a:r>
              <a:rPr lang="en-US" dirty="0"/>
              <a:t>Failed to give subject time to comply</a:t>
            </a:r>
          </a:p>
          <a:p>
            <a:r>
              <a:rPr lang="en-US" dirty="0"/>
              <a:t>Need for force was  unjustified</a:t>
            </a:r>
            <a:r>
              <a:rPr lang="en-US" dirty="0">
                <a:sym typeface="Wingdings" panose="05000000000000000000" pitchFamily="2" charset="2"/>
              </a:rPr>
              <a:t> Force created a substantial risk of harm/death</a:t>
            </a:r>
            <a:endParaRPr lang="en-US" dirty="0"/>
          </a:p>
          <a:p>
            <a:r>
              <a:rPr lang="en-US" dirty="0"/>
              <a:t>Multiple officers on scene </a:t>
            </a:r>
          </a:p>
          <a:p>
            <a:r>
              <a:rPr lang="en-US" dirty="0">
                <a:solidFill>
                  <a:srgbClr val="FF0000"/>
                </a:solidFill>
              </a:rPr>
              <a:t>Once subject is controlled and restrained resistance has ceased—need stopped  </a:t>
            </a:r>
          </a:p>
          <a:p>
            <a:r>
              <a:rPr lang="en-US" dirty="0"/>
              <a:t>Failed to intervene </a:t>
            </a:r>
          </a:p>
          <a:p>
            <a:endParaRPr lang="en-US" dirty="0"/>
          </a:p>
        </p:txBody>
      </p:sp>
    </p:spTree>
    <p:extLst>
      <p:ext uri="{BB962C8B-B14F-4D97-AF65-F5344CB8AC3E}">
        <p14:creationId xmlns:p14="http://schemas.microsoft.com/office/powerpoint/2010/main" val="11860821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EDA5C-3F01-2375-3E0A-B76D4791D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B65157-479C-D39B-3FFC-AF4350335000}"/>
              </a:ext>
            </a:extLst>
          </p:cNvPr>
          <p:cNvSpPr>
            <a:spLocks noGrp="1"/>
          </p:cNvSpPr>
          <p:nvPr>
            <p:ph type="title"/>
          </p:nvPr>
        </p:nvSpPr>
        <p:spPr>
          <a:xfrm>
            <a:off x="135227" y="104274"/>
            <a:ext cx="11880761" cy="818147"/>
          </a:xfrm>
        </p:spPr>
        <p:txBody>
          <a:bodyPr>
            <a:normAutofit/>
          </a:bodyPr>
          <a:lstStyle/>
          <a:p>
            <a:pPr algn="ctr"/>
            <a:r>
              <a:rPr lang="en-US" b="1" dirty="0">
                <a:solidFill>
                  <a:srgbClr val="C00000"/>
                </a:solidFill>
              </a:rPr>
              <a:t>Use of Force Analysis: NJ (2019)</a:t>
            </a:r>
          </a:p>
        </p:txBody>
      </p:sp>
      <p:sp>
        <p:nvSpPr>
          <p:cNvPr id="3" name="Content Placeholder 2">
            <a:extLst>
              <a:ext uri="{FF2B5EF4-FFF2-40B4-BE49-F238E27FC236}">
                <a16:creationId xmlns:a16="http://schemas.microsoft.com/office/drawing/2014/main" id="{B122DB5C-4E57-A77C-6AD8-F3E9F119F7AE}"/>
              </a:ext>
            </a:extLst>
          </p:cNvPr>
          <p:cNvSpPr>
            <a:spLocks noGrp="1"/>
          </p:cNvSpPr>
          <p:nvPr>
            <p:ph idx="1"/>
          </p:nvPr>
        </p:nvSpPr>
        <p:spPr>
          <a:xfrm>
            <a:off x="135227" y="1074821"/>
            <a:ext cx="11880761" cy="5678905"/>
          </a:xfrm>
        </p:spPr>
        <p:txBody>
          <a:bodyPr>
            <a:normAutofit/>
          </a:bodyPr>
          <a:lstStyle/>
          <a:p>
            <a:r>
              <a:rPr lang="en-US" dirty="0"/>
              <a:t>Capps v. Dixon (2024 WL 340842; 1/30/24)</a:t>
            </a:r>
          </a:p>
          <a:p>
            <a:pPr lvl="1"/>
            <a:r>
              <a:rPr lang="en-US" sz="2800" dirty="0"/>
              <a:t>Pled guilty to AA, 3</a:t>
            </a:r>
            <a:r>
              <a:rPr lang="en-US" sz="2800" baseline="30000" dirty="0"/>
              <a:t>rd</a:t>
            </a:r>
            <a:r>
              <a:rPr lang="en-US" sz="2800" dirty="0"/>
              <a:t>, Lifetime ban and denied QI on excessive force claim</a:t>
            </a:r>
            <a:endParaRPr lang="en-US" sz="2800" dirty="0">
              <a:sym typeface="Wingdings" panose="05000000000000000000" pitchFamily="2" charset="2"/>
            </a:endParaRPr>
          </a:p>
          <a:p>
            <a:pPr lvl="1"/>
            <a:r>
              <a:rPr lang="en-US" sz="2800" dirty="0"/>
              <a:t>Report showed, 3</a:t>
            </a:r>
            <a:r>
              <a:rPr lang="en-US" sz="2800" baseline="30000" dirty="0"/>
              <a:t>rd</a:t>
            </a:r>
            <a:r>
              <a:rPr lang="en-US" sz="2800" dirty="0"/>
              <a:t> highest in NJ and #1 in dept., 81 reports/82 arrestees </a:t>
            </a:r>
          </a:p>
          <a:p>
            <a:pPr lvl="1"/>
            <a:r>
              <a:rPr lang="en-US" sz="2800" dirty="0"/>
              <a:t>3.5 years as LEO; 8 citizen complaints and lied on reports  </a:t>
            </a:r>
          </a:p>
          <a:p>
            <a:pPr lvl="1"/>
            <a:r>
              <a:rPr lang="en-US" sz="2800" dirty="0"/>
              <a:t>Court acknowledged assess circumstances of force </a:t>
            </a:r>
          </a:p>
          <a:p>
            <a:pPr lvl="1"/>
            <a:r>
              <a:rPr lang="en-US" sz="2800" dirty="0"/>
              <a:t>Plaintiff also alleged failures in: training, supervision, intervention, monitoring, investigations, remediation, and discipline</a:t>
            </a:r>
          </a:p>
          <a:p>
            <a:r>
              <a:rPr lang="en-US" dirty="0"/>
              <a:t>Force analysis/report of 468 PDs and the NJ State Police</a:t>
            </a:r>
          </a:p>
          <a:p>
            <a:r>
              <a:rPr lang="en-US" dirty="0"/>
              <a:t>Examined 43,629 use of force incidents: 2012 to 2016</a:t>
            </a:r>
          </a:p>
          <a:p>
            <a:r>
              <a:rPr lang="en-US" dirty="0"/>
              <a:t>10% of LEOs accounted for 38% of the incidents </a:t>
            </a:r>
          </a:p>
        </p:txBody>
      </p:sp>
    </p:spTree>
    <p:extLst>
      <p:ext uri="{BB962C8B-B14F-4D97-AF65-F5344CB8AC3E}">
        <p14:creationId xmlns:p14="http://schemas.microsoft.com/office/powerpoint/2010/main" val="225840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7DFB-E504-B248-7639-FDA589E308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5E31A6-20D0-4800-103D-F77163ED58B1}"/>
              </a:ext>
            </a:extLst>
          </p:cNvPr>
          <p:cNvSpPr>
            <a:spLocks noGrp="1"/>
          </p:cNvSpPr>
          <p:nvPr>
            <p:ph type="title"/>
          </p:nvPr>
        </p:nvSpPr>
        <p:spPr>
          <a:xfrm>
            <a:off x="76199" y="72189"/>
            <a:ext cx="12031133" cy="753979"/>
          </a:xfrm>
        </p:spPr>
        <p:txBody>
          <a:bodyPr>
            <a:normAutofit/>
          </a:bodyPr>
          <a:lstStyle/>
          <a:p>
            <a:pPr algn="ctr"/>
            <a:r>
              <a:rPr lang="en-US" sz="4000" b="1" dirty="0">
                <a:solidFill>
                  <a:srgbClr val="C00000"/>
                </a:solidFill>
              </a:rPr>
              <a:t>Expert Analysis: Capps v. Dixon</a:t>
            </a:r>
          </a:p>
        </p:txBody>
      </p:sp>
      <p:sp>
        <p:nvSpPr>
          <p:cNvPr id="4" name="Content Placeholder 3">
            <a:extLst>
              <a:ext uri="{FF2B5EF4-FFF2-40B4-BE49-F238E27FC236}">
                <a16:creationId xmlns:a16="http://schemas.microsoft.com/office/drawing/2014/main" id="{AC412BB1-B806-09FF-DEA5-C3BE7A5E79E8}"/>
              </a:ext>
            </a:extLst>
          </p:cNvPr>
          <p:cNvSpPr>
            <a:spLocks noGrp="1"/>
          </p:cNvSpPr>
          <p:nvPr>
            <p:ph sz="half" idx="1"/>
          </p:nvPr>
        </p:nvSpPr>
        <p:spPr>
          <a:xfrm>
            <a:off x="237067" y="1114926"/>
            <a:ext cx="5782733" cy="5598695"/>
          </a:xfrm>
        </p:spPr>
        <p:txBody>
          <a:bodyPr>
            <a:normAutofit lnSpcReduction="10000"/>
          </a:bodyPr>
          <a:lstStyle/>
          <a:p>
            <a:r>
              <a:rPr lang="en-US" b="1" dirty="0"/>
              <a:t>Use of force reports</a:t>
            </a:r>
          </a:p>
          <a:p>
            <a:r>
              <a:rPr lang="en-US" b="1" dirty="0"/>
              <a:t>Citizen complaints</a:t>
            </a:r>
          </a:p>
          <a:p>
            <a:r>
              <a:rPr lang="en-US" b="1" dirty="0"/>
              <a:t>Moniker: “Glass Hands”</a:t>
            </a:r>
          </a:p>
          <a:p>
            <a:r>
              <a:rPr lang="en-US" b="1" dirty="0"/>
              <a:t>NJ force data report compared to dept. data </a:t>
            </a:r>
            <a:r>
              <a:rPr lang="en-US" b="1" dirty="0">
                <a:sym typeface="Wingdings" panose="05000000000000000000" pitchFamily="2" charset="2"/>
              </a:rPr>
              <a:t> Issues of race </a:t>
            </a:r>
            <a:endParaRPr lang="en-US" b="1" dirty="0"/>
          </a:p>
          <a:p>
            <a:r>
              <a:rPr lang="en-US" b="1" dirty="0"/>
              <a:t>Force, averaged every 28 days </a:t>
            </a:r>
          </a:p>
          <a:p>
            <a:r>
              <a:rPr lang="en-US" b="1" dirty="0"/>
              <a:t>Review of BWC videos/reports</a:t>
            </a:r>
          </a:p>
          <a:p>
            <a:r>
              <a:rPr lang="en-US" b="1" dirty="0"/>
              <a:t>Investigations and outcomes</a:t>
            </a:r>
          </a:p>
          <a:p>
            <a:r>
              <a:rPr lang="en-US" b="1" dirty="0"/>
              <a:t>High number exonerated and IA kept DA at arm’s length </a:t>
            </a:r>
          </a:p>
          <a:p>
            <a:r>
              <a:rPr lang="en-US" b="1" dirty="0"/>
              <a:t>Supervisor practices not fully followed per policy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Content Placeholder 4">
            <a:extLst>
              <a:ext uri="{FF2B5EF4-FFF2-40B4-BE49-F238E27FC236}">
                <a16:creationId xmlns:a16="http://schemas.microsoft.com/office/drawing/2014/main" id="{8CF60815-55E7-D47E-C177-3D0F4A7D174B}"/>
              </a:ext>
            </a:extLst>
          </p:cNvPr>
          <p:cNvSpPr>
            <a:spLocks noGrp="1"/>
          </p:cNvSpPr>
          <p:nvPr>
            <p:ph sz="half" idx="2"/>
          </p:nvPr>
        </p:nvSpPr>
        <p:spPr>
          <a:xfrm>
            <a:off x="6096000" y="1211178"/>
            <a:ext cx="6011332" cy="5406190"/>
          </a:xfrm>
        </p:spPr>
        <p:txBody>
          <a:bodyPr>
            <a:normAutofit lnSpcReduction="10000"/>
          </a:bodyPr>
          <a:lstStyle/>
          <a:p>
            <a:r>
              <a:rPr lang="en-US" b="1" dirty="0"/>
              <a:t>No evidence supervisor reviewed reports or BWC nor</a:t>
            </a:r>
          </a:p>
          <a:p>
            <a:r>
              <a:rPr lang="en-US" b="1" dirty="0"/>
              <a:t>Followed up on recommendations</a:t>
            </a:r>
          </a:p>
          <a:p>
            <a:r>
              <a:rPr lang="en-US" b="1" dirty="0"/>
              <a:t>No evidence supervisor monitored Dixon</a:t>
            </a:r>
          </a:p>
          <a:p>
            <a:r>
              <a:rPr lang="en-US" b="1" dirty="0"/>
              <a:t>Methodology: Reliable/Relevant?</a:t>
            </a:r>
          </a:p>
          <a:p>
            <a:r>
              <a:rPr lang="en-US" b="1" dirty="0"/>
              <a:t>Pattern emerge? Support claims? </a:t>
            </a:r>
          </a:p>
          <a:p>
            <a:r>
              <a:rPr lang="en-US" b="1" dirty="0"/>
              <a:t>Chief/supervisors on notice? </a:t>
            </a:r>
          </a:p>
          <a:p>
            <a:r>
              <a:rPr lang="en-US" b="1" dirty="0"/>
              <a:t>Deliberately indifferent? </a:t>
            </a:r>
          </a:p>
          <a:p>
            <a:r>
              <a:rPr lang="en-US" b="1" dirty="0"/>
              <a:t>Consider also, prior litigation and outcome from LEO’s actions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474143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0AE7-2DB9-333A-7633-5BC3ECD516FC}"/>
              </a:ext>
            </a:extLst>
          </p:cNvPr>
          <p:cNvSpPr>
            <a:spLocks noGrp="1"/>
          </p:cNvSpPr>
          <p:nvPr>
            <p:ph type="title"/>
          </p:nvPr>
        </p:nvSpPr>
        <p:spPr>
          <a:xfrm>
            <a:off x="142043" y="0"/>
            <a:ext cx="11825056" cy="786063"/>
          </a:xfrm>
        </p:spPr>
        <p:txBody>
          <a:bodyPr>
            <a:normAutofit/>
          </a:bodyPr>
          <a:lstStyle/>
          <a:p>
            <a:pPr algn="ctr"/>
            <a:r>
              <a:rPr lang="en-US" sz="4000" b="1" dirty="0">
                <a:solidFill>
                  <a:srgbClr val="FF0000"/>
                </a:solidFill>
              </a:rPr>
              <a:t>Failure to Intervene Elements</a:t>
            </a:r>
          </a:p>
        </p:txBody>
      </p:sp>
      <p:sp>
        <p:nvSpPr>
          <p:cNvPr id="3" name="Content Placeholder 2">
            <a:extLst>
              <a:ext uri="{FF2B5EF4-FFF2-40B4-BE49-F238E27FC236}">
                <a16:creationId xmlns:a16="http://schemas.microsoft.com/office/drawing/2014/main" id="{302D4BFA-0D28-D547-4AEC-E9D7117B5A39}"/>
              </a:ext>
            </a:extLst>
          </p:cNvPr>
          <p:cNvSpPr>
            <a:spLocks noGrp="1"/>
          </p:cNvSpPr>
          <p:nvPr>
            <p:ph idx="1"/>
          </p:nvPr>
        </p:nvSpPr>
        <p:spPr>
          <a:xfrm>
            <a:off x="142043" y="898358"/>
            <a:ext cx="11896077" cy="5815263"/>
          </a:xfrm>
        </p:spPr>
        <p:txBody>
          <a:bodyPr/>
          <a:lstStyle/>
          <a:p>
            <a:r>
              <a:rPr lang="en-US" dirty="0"/>
              <a:t>Plaintiff bears the burden to prove </a:t>
            </a:r>
          </a:p>
          <a:p>
            <a:r>
              <a:rPr lang="en-US" dirty="0"/>
              <a:t>LEO </a:t>
            </a:r>
            <a:r>
              <a:rPr lang="en-US" u="sng" dirty="0"/>
              <a:t>knew</a:t>
            </a:r>
            <a:r>
              <a:rPr lang="en-US" dirty="0"/>
              <a:t> a person’s Constitutional rights were being violated</a:t>
            </a:r>
          </a:p>
          <a:p>
            <a:r>
              <a:rPr lang="en-US" dirty="0"/>
              <a:t>LEO had a </a:t>
            </a:r>
            <a:r>
              <a:rPr lang="en-US" u="sng" dirty="0"/>
              <a:t>realistic opportunity </a:t>
            </a:r>
            <a:r>
              <a:rPr lang="en-US" dirty="0"/>
              <a:t>to intervene </a:t>
            </a:r>
          </a:p>
          <a:p>
            <a:r>
              <a:rPr lang="en-US" dirty="0"/>
              <a:t>Merely being on scene, </a:t>
            </a:r>
            <a:r>
              <a:rPr lang="en-US" u="sng" dirty="0"/>
              <a:t>insufficient </a:t>
            </a:r>
            <a:endParaRPr lang="en-US" dirty="0"/>
          </a:p>
          <a:p>
            <a:r>
              <a:rPr lang="en-US" dirty="0"/>
              <a:t>LEO </a:t>
            </a:r>
            <a:r>
              <a:rPr lang="en-US" u="sng" dirty="0"/>
              <a:t>chose not </a:t>
            </a:r>
            <a:r>
              <a:rPr lang="en-US" dirty="0"/>
              <a:t>to intervene </a:t>
            </a:r>
          </a:p>
          <a:p>
            <a:r>
              <a:rPr lang="en-US" dirty="0">
                <a:sym typeface="Wingdings" panose="05000000000000000000" pitchFamily="2" charset="2"/>
              </a:rPr>
              <a:t>LEO failed to take </a:t>
            </a:r>
            <a:r>
              <a:rPr lang="en-US" u="sng" dirty="0">
                <a:sym typeface="Wingdings" panose="05000000000000000000" pitchFamily="2" charset="2"/>
              </a:rPr>
              <a:t>reasonable steps </a:t>
            </a:r>
            <a:r>
              <a:rPr lang="en-US" dirty="0">
                <a:sym typeface="Wingdings" panose="05000000000000000000" pitchFamily="2" charset="2"/>
              </a:rPr>
              <a:t>to prevent the harm </a:t>
            </a:r>
            <a:r>
              <a:rPr lang="en-US" dirty="0"/>
              <a:t> </a:t>
            </a:r>
          </a:p>
          <a:p>
            <a:r>
              <a:rPr lang="en-US" dirty="0"/>
              <a:t>LEO’s failure to act caused the subject to </a:t>
            </a:r>
            <a:r>
              <a:rPr lang="en-US" u="sng" dirty="0"/>
              <a:t>suffer harm </a:t>
            </a:r>
          </a:p>
          <a:p>
            <a:r>
              <a:rPr lang="en-US" dirty="0"/>
              <a:t>Failure by a supervisor?</a:t>
            </a:r>
          </a:p>
          <a:p>
            <a:r>
              <a:rPr lang="en-US" dirty="0"/>
              <a:t>Courts examine facts and circumstances of each case and the totality of circumstances the LEO faced </a:t>
            </a:r>
          </a:p>
        </p:txBody>
      </p:sp>
    </p:spTree>
    <p:extLst>
      <p:ext uri="{BB962C8B-B14F-4D97-AF65-F5344CB8AC3E}">
        <p14:creationId xmlns:p14="http://schemas.microsoft.com/office/powerpoint/2010/main" val="1995746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7E7E-9C3C-4531-A00D-25D7FFF661AA}"/>
              </a:ext>
            </a:extLst>
          </p:cNvPr>
          <p:cNvSpPr>
            <a:spLocks noGrp="1"/>
          </p:cNvSpPr>
          <p:nvPr>
            <p:ph type="title"/>
          </p:nvPr>
        </p:nvSpPr>
        <p:spPr>
          <a:xfrm>
            <a:off x="241539" y="181156"/>
            <a:ext cx="11749177" cy="621102"/>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Liability Risk Reduction Model </a:t>
            </a:r>
          </a:p>
        </p:txBody>
      </p:sp>
      <p:graphicFrame>
        <p:nvGraphicFramePr>
          <p:cNvPr id="4" name="Content Placeholder 3">
            <a:extLst>
              <a:ext uri="{FF2B5EF4-FFF2-40B4-BE49-F238E27FC236}">
                <a16:creationId xmlns:a16="http://schemas.microsoft.com/office/drawing/2014/main" id="{8D561B03-DD72-46ED-992E-AF2E6C68FC76}"/>
              </a:ext>
            </a:extLst>
          </p:cNvPr>
          <p:cNvGraphicFramePr>
            <a:graphicFrameLocks noGrp="1"/>
          </p:cNvGraphicFramePr>
          <p:nvPr>
            <p:ph idx="1"/>
            <p:extLst>
              <p:ext uri="{D42A27DB-BD31-4B8C-83A1-F6EECF244321}">
                <p14:modId xmlns:p14="http://schemas.microsoft.com/office/powerpoint/2010/main" val="3140332976"/>
              </p:ext>
            </p:extLst>
          </p:nvPr>
        </p:nvGraphicFramePr>
        <p:xfrm>
          <a:off x="76912" y="880217"/>
          <a:ext cx="12015387" cy="5796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Right 5">
            <a:extLst>
              <a:ext uri="{FF2B5EF4-FFF2-40B4-BE49-F238E27FC236}">
                <a16:creationId xmlns:a16="http://schemas.microsoft.com/office/drawing/2014/main" id="{79DB628F-7AF1-479A-93A7-2DD7D8AD16FE}"/>
              </a:ext>
            </a:extLst>
          </p:cNvPr>
          <p:cNvSpPr/>
          <p:nvPr/>
        </p:nvSpPr>
        <p:spPr>
          <a:xfrm rot="9287034">
            <a:off x="3459771" y="4301245"/>
            <a:ext cx="1235313" cy="466808"/>
          </a:xfrm>
          <a:prstGeom prst="rightArrow">
            <a:avLst>
              <a:gd name="adj1" fmla="val 49967"/>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E317B9A4-8C88-43E2-92CE-7682885F7D31}"/>
              </a:ext>
            </a:extLst>
          </p:cNvPr>
          <p:cNvSpPr/>
          <p:nvPr/>
        </p:nvSpPr>
        <p:spPr>
          <a:xfrm rot="5400000">
            <a:off x="5866521" y="2417014"/>
            <a:ext cx="631260" cy="509176"/>
          </a:xfrm>
          <a:prstGeom prst="rightArrow">
            <a:avLst>
              <a:gd name="adj1" fmla="val 50000"/>
              <a:gd name="adj2" fmla="val 5338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0C74CAB-A6D5-4764-8642-1258EE194658}"/>
              </a:ext>
            </a:extLst>
          </p:cNvPr>
          <p:cNvSpPr/>
          <p:nvPr/>
        </p:nvSpPr>
        <p:spPr>
          <a:xfrm rot="12381490">
            <a:off x="7474178" y="4335396"/>
            <a:ext cx="1286106" cy="39850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506AA07-57CD-411D-B58E-ACCE8B6ABB16}"/>
              </a:ext>
            </a:extLst>
          </p:cNvPr>
          <p:cNvSpPr/>
          <p:nvPr/>
        </p:nvSpPr>
        <p:spPr>
          <a:xfrm rot="9046332">
            <a:off x="7625777" y="2861868"/>
            <a:ext cx="1346961" cy="378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C138604-E4C0-48CB-8F13-68E1C1C092A3}"/>
              </a:ext>
            </a:extLst>
          </p:cNvPr>
          <p:cNvSpPr/>
          <p:nvPr/>
        </p:nvSpPr>
        <p:spPr>
          <a:xfrm rot="1253703">
            <a:off x="7646567" y="1691491"/>
            <a:ext cx="1218402" cy="378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F64367A-743B-4455-BE5C-D56C791C7CB2}"/>
              </a:ext>
            </a:extLst>
          </p:cNvPr>
          <p:cNvSpPr/>
          <p:nvPr/>
        </p:nvSpPr>
        <p:spPr>
          <a:xfrm rot="9949882">
            <a:off x="7646268" y="5326667"/>
            <a:ext cx="1262727" cy="3781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Right Arrow 2"/>
          <p:cNvSpPr/>
          <p:nvPr/>
        </p:nvSpPr>
        <p:spPr>
          <a:xfrm rot="1430286">
            <a:off x="3402740" y="2751048"/>
            <a:ext cx="1401565" cy="49729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413F704-9ECE-47FE-9A5A-286A5CFC3231}"/>
              </a:ext>
            </a:extLst>
          </p:cNvPr>
          <p:cNvSpPr/>
          <p:nvPr/>
        </p:nvSpPr>
        <p:spPr>
          <a:xfrm rot="5400000">
            <a:off x="5923357" y="4538853"/>
            <a:ext cx="517585" cy="5091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96505071-6BE8-25A8-5463-44BFC8545CC2}"/>
              </a:ext>
            </a:extLst>
          </p:cNvPr>
          <p:cNvSpPr/>
          <p:nvPr/>
        </p:nvSpPr>
        <p:spPr>
          <a:xfrm rot="16200000">
            <a:off x="1755379" y="3379988"/>
            <a:ext cx="890137" cy="4705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46974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1A4279-E92F-CFB8-0F99-53969E06B662}"/>
              </a:ext>
            </a:extLst>
          </p:cNvPr>
          <p:cNvSpPr>
            <a:spLocks noGrp="1"/>
          </p:cNvSpPr>
          <p:nvPr>
            <p:ph type="title"/>
          </p:nvPr>
        </p:nvSpPr>
        <p:spPr>
          <a:xfrm>
            <a:off x="176463" y="168442"/>
            <a:ext cx="11879413" cy="657726"/>
          </a:xfrm>
        </p:spPr>
        <p:txBody>
          <a:bodyPr>
            <a:normAutofit fontScale="90000"/>
          </a:bodyPr>
          <a:lstStyle/>
          <a:p>
            <a:pPr algn="ctr"/>
            <a:r>
              <a:rPr lang="en-US" b="1" dirty="0">
                <a:solidFill>
                  <a:srgbClr val="FF0000"/>
                </a:solidFill>
              </a:rPr>
              <a:t>Failed to Intervene: Risk Management Assessment </a:t>
            </a:r>
          </a:p>
        </p:txBody>
      </p:sp>
      <p:sp>
        <p:nvSpPr>
          <p:cNvPr id="5" name="Content Placeholder 4">
            <a:extLst>
              <a:ext uri="{FF2B5EF4-FFF2-40B4-BE49-F238E27FC236}">
                <a16:creationId xmlns:a16="http://schemas.microsoft.com/office/drawing/2014/main" id="{127B4D89-EFDA-03C0-1720-2874BBBC8EC9}"/>
              </a:ext>
            </a:extLst>
          </p:cNvPr>
          <p:cNvSpPr>
            <a:spLocks noGrp="1"/>
          </p:cNvSpPr>
          <p:nvPr>
            <p:ph sz="half" idx="1"/>
          </p:nvPr>
        </p:nvSpPr>
        <p:spPr>
          <a:xfrm>
            <a:off x="71021" y="1066800"/>
            <a:ext cx="5948779" cy="5622758"/>
          </a:xfrm>
        </p:spPr>
        <p:txBody>
          <a:bodyPr>
            <a:normAutofit/>
          </a:bodyPr>
          <a:lstStyle/>
          <a:p>
            <a:r>
              <a:rPr lang="en-US" b="1" u="sng" dirty="0"/>
              <a:t>Law Enforcement Incidents</a:t>
            </a:r>
          </a:p>
          <a:p>
            <a:r>
              <a:rPr lang="en-US" dirty="0"/>
              <a:t>High risk tasks </a:t>
            </a:r>
          </a:p>
          <a:p>
            <a:r>
              <a:rPr lang="en-US" dirty="0"/>
              <a:t>High risk traffic stops </a:t>
            </a:r>
          </a:p>
          <a:p>
            <a:r>
              <a:rPr lang="en-US" dirty="0"/>
              <a:t>End of a pursuit w/multiple LEOs</a:t>
            </a:r>
          </a:p>
          <a:p>
            <a:r>
              <a:rPr lang="en-US" dirty="0"/>
              <a:t>Tactical/Specialized units </a:t>
            </a:r>
          </a:p>
          <a:p>
            <a:r>
              <a:rPr lang="en-US" dirty="0"/>
              <a:t>Protests/Crowd management </a:t>
            </a:r>
          </a:p>
          <a:p>
            <a:r>
              <a:rPr lang="en-US" dirty="0"/>
              <a:t>Active shooter incidents</a:t>
            </a:r>
          </a:p>
          <a:p>
            <a:r>
              <a:rPr lang="en-US" dirty="0"/>
              <a:t>Response to diminished capacity</a:t>
            </a:r>
          </a:p>
          <a:p>
            <a:r>
              <a:rPr lang="en-US" dirty="0"/>
              <a:t>Issues of “Contempt of Cop” </a:t>
            </a:r>
          </a:p>
          <a:p>
            <a:pPr marL="0" indent="0">
              <a:buNone/>
            </a:pPr>
            <a:endParaRPr lang="en-US" dirty="0"/>
          </a:p>
          <a:p>
            <a:endParaRPr lang="en-US" dirty="0"/>
          </a:p>
          <a:p>
            <a:endParaRPr lang="en-US" dirty="0"/>
          </a:p>
          <a:p>
            <a:endParaRPr lang="en-US" dirty="0"/>
          </a:p>
          <a:p>
            <a:pPr lvl="1"/>
            <a:endParaRPr lang="en-US" dirty="0"/>
          </a:p>
        </p:txBody>
      </p:sp>
      <p:sp>
        <p:nvSpPr>
          <p:cNvPr id="6" name="Content Placeholder 5">
            <a:extLst>
              <a:ext uri="{FF2B5EF4-FFF2-40B4-BE49-F238E27FC236}">
                <a16:creationId xmlns:a16="http://schemas.microsoft.com/office/drawing/2014/main" id="{79AA7C3C-183C-CB3B-0BEF-6084E3678F78}"/>
              </a:ext>
            </a:extLst>
          </p:cNvPr>
          <p:cNvSpPr>
            <a:spLocks noGrp="1"/>
          </p:cNvSpPr>
          <p:nvPr>
            <p:ph sz="half" idx="2"/>
          </p:nvPr>
        </p:nvSpPr>
        <p:spPr>
          <a:xfrm>
            <a:off x="6498454" y="1122946"/>
            <a:ext cx="5557422" cy="5566611"/>
          </a:xfrm>
        </p:spPr>
        <p:txBody>
          <a:bodyPr>
            <a:normAutofit/>
          </a:bodyPr>
          <a:lstStyle/>
          <a:p>
            <a:r>
              <a:rPr lang="en-US" b="1" u="sng" dirty="0"/>
              <a:t>Detention Facility Incidents</a:t>
            </a:r>
          </a:p>
          <a:p>
            <a:r>
              <a:rPr lang="en-US" dirty="0"/>
              <a:t>Cell extraction/Insertion</a:t>
            </a:r>
          </a:p>
          <a:p>
            <a:r>
              <a:rPr lang="en-US" dirty="0"/>
              <a:t>Booking combative detainee</a:t>
            </a:r>
          </a:p>
          <a:p>
            <a:r>
              <a:rPr lang="en-US" dirty="0"/>
              <a:t>Supervision of special mgt. detainee </a:t>
            </a:r>
            <a:r>
              <a:rPr lang="en-US" dirty="0">
                <a:sym typeface="Wingdings" panose="05000000000000000000" pitchFamily="2" charset="2"/>
              </a:rPr>
              <a:t> Retaliation </a:t>
            </a:r>
            <a:endParaRPr lang="en-US" dirty="0"/>
          </a:p>
          <a:p>
            <a:r>
              <a:rPr lang="en-US" dirty="0"/>
              <a:t>Facility disturbance</a:t>
            </a:r>
          </a:p>
          <a:p>
            <a:r>
              <a:rPr lang="en-US" dirty="0"/>
              <a:t>Escape/Attempted escape </a:t>
            </a:r>
          </a:p>
          <a:p>
            <a:r>
              <a:rPr lang="en-US" dirty="0"/>
              <a:t>Retaliation for filing grievance or lawsuit</a:t>
            </a:r>
          </a:p>
          <a:p>
            <a:r>
              <a:rPr lang="en-US" dirty="0"/>
              <a:t>Escorting detainees </a:t>
            </a:r>
          </a:p>
          <a:p>
            <a:endParaRPr lang="en-US" dirty="0"/>
          </a:p>
          <a:p>
            <a:endParaRPr lang="en-US" dirty="0"/>
          </a:p>
          <a:p>
            <a:endParaRPr lang="en-US" dirty="0"/>
          </a:p>
        </p:txBody>
      </p:sp>
    </p:spTree>
    <p:extLst>
      <p:ext uri="{BB962C8B-B14F-4D97-AF65-F5344CB8AC3E}">
        <p14:creationId xmlns:p14="http://schemas.microsoft.com/office/powerpoint/2010/main" val="21341986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9ABF-402D-4D15-8D28-E7C31F19BCAB}"/>
              </a:ext>
            </a:extLst>
          </p:cNvPr>
          <p:cNvSpPr>
            <a:spLocks noGrp="1"/>
          </p:cNvSpPr>
          <p:nvPr>
            <p:ph type="title"/>
          </p:nvPr>
        </p:nvSpPr>
        <p:spPr>
          <a:xfrm>
            <a:off x="120770" y="120771"/>
            <a:ext cx="11895826" cy="75049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Decisions—Duty to Intervene </a:t>
            </a:r>
            <a:r>
              <a:rPr lang="en-US" sz="4000" b="1" dirty="0">
                <a:solidFill>
                  <a:srgbClr val="FF0000"/>
                </a:solidFill>
                <a:effectLst>
                  <a:outerShdw blurRad="38100" dist="38100" dir="2700000" algn="tl">
                    <a:srgbClr val="000000">
                      <a:alpha val="43137"/>
                    </a:srgbClr>
                  </a:outerShdw>
                </a:effectLst>
                <a:sym typeface="Wingdings" panose="05000000000000000000" pitchFamily="2" charset="2"/>
              </a:rPr>
              <a:t></a:t>
            </a:r>
            <a:r>
              <a:rPr lang="en-US" sz="4000" b="1" dirty="0">
                <a:solidFill>
                  <a:srgbClr val="FF0000"/>
                </a:solidFill>
                <a:effectLst>
                  <a:outerShdw blurRad="38100" dist="38100" dir="2700000" algn="tl">
                    <a:srgbClr val="000000">
                      <a:alpha val="43137"/>
                    </a:srgbClr>
                  </a:outerShdw>
                </a:effectLst>
              </a:rPr>
              <a:t> CEL</a:t>
            </a:r>
          </a:p>
        </p:txBody>
      </p:sp>
      <p:sp>
        <p:nvSpPr>
          <p:cNvPr id="3" name="Content Placeholder 2">
            <a:extLst>
              <a:ext uri="{FF2B5EF4-FFF2-40B4-BE49-F238E27FC236}">
                <a16:creationId xmlns:a16="http://schemas.microsoft.com/office/drawing/2014/main" id="{DE0DF802-7073-48AF-BD38-E33594A80DDF}"/>
              </a:ext>
            </a:extLst>
          </p:cNvPr>
          <p:cNvSpPr>
            <a:spLocks noGrp="1"/>
          </p:cNvSpPr>
          <p:nvPr>
            <p:ph idx="1"/>
          </p:nvPr>
        </p:nvSpPr>
        <p:spPr>
          <a:xfrm>
            <a:off x="120770" y="871268"/>
            <a:ext cx="11950459" cy="5865962"/>
          </a:xfrm>
        </p:spPr>
        <p:txBody>
          <a:bodyPr>
            <a:normAutofit fontScale="92500" lnSpcReduction="10000"/>
          </a:bodyPr>
          <a:lstStyle/>
          <a:p>
            <a:r>
              <a:rPr lang="en-US" dirty="0"/>
              <a:t>Failed to intervene: SJ denied </a:t>
            </a:r>
          </a:p>
          <a:p>
            <a:pPr lvl="1"/>
            <a:r>
              <a:rPr lang="en-US" dirty="0"/>
              <a:t>Must be in a position to intervene &amp; LEO conduct outside the Constitution </a:t>
            </a:r>
          </a:p>
          <a:p>
            <a:pPr lvl="1"/>
            <a:r>
              <a:rPr lang="en-US" i="1" dirty="0" err="1"/>
              <a:t>Fundiller</a:t>
            </a:r>
            <a:r>
              <a:rPr lang="en-US" i="1" dirty="0"/>
              <a:t> v. City of Cooper City </a:t>
            </a:r>
            <a:r>
              <a:rPr lang="en-US" dirty="0"/>
              <a:t>(1985): K-9 excessive </a:t>
            </a:r>
          </a:p>
          <a:p>
            <a:pPr lvl="1"/>
            <a:r>
              <a:rPr lang="en-US" i="1" dirty="0"/>
              <a:t>Byrd v. Clark </a:t>
            </a:r>
            <a:r>
              <a:rPr lang="en-US" dirty="0"/>
              <a:t>(1986) </a:t>
            </a:r>
          </a:p>
          <a:p>
            <a:pPr lvl="1"/>
            <a:r>
              <a:rPr lang="en-US" b="1" i="1" dirty="0">
                <a:solidFill>
                  <a:srgbClr val="FF0000"/>
                </a:solidFill>
              </a:rPr>
              <a:t>Priester v. City of Rivera Beach (2000)</a:t>
            </a:r>
            <a:r>
              <a:rPr lang="en-US" b="1" dirty="0"/>
              <a:t>:</a:t>
            </a:r>
            <a:r>
              <a:rPr lang="en-US" dirty="0"/>
              <a:t> 14 K-9 bites excessive </a:t>
            </a:r>
          </a:p>
          <a:p>
            <a:pPr lvl="1"/>
            <a:r>
              <a:rPr lang="en-US" i="1" dirty="0"/>
              <a:t>Velazquez v. City of Hialeah </a:t>
            </a:r>
            <a:r>
              <a:rPr lang="en-US" dirty="0"/>
              <a:t>(2007)</a:t>
            </a:r>
          </a:p>
          <a:p>
            <a:pPr lvl="1"/>
            <a:r>
              <a:rPr lang="en-US" i="1" dirty="0"/>
              <a:t>Trammell v. Thomason </a:t>
            </a:r>
            <a:r>
              <a:rPr lang="en-US" dirty="0"/>
              <a:t>(2009) </a:t>
            </a:r>
          </a:p>
          <a:p>
            <a:pPr lvl="1"/>
            <a:r>
              <a:rPr lang="en-US" dirty="0"/>
              <a:t>Keating v. City of Miami (2010)</a:t>
            </a:r>
          </a:p>
          <a:p>
            <a:pPr lvl="1"/>
            <a:r>
              <a:rPr lang="en-US" i="1" dirty="0" err="1"/>
              <a:t>Salvato</a:t>
            </a:r>
            <a:r>
              <a:rPr lang="en-US" i="1" dirty="0"/>
              <a:t> v. Miley </a:t>
            </a:r>
            <a:r>
              <a:rPr lang="en-US" dirty="0"/>
              <a:t>(2015): DF; $2.5 mil; no immediate threat; Unarmed; No warning; </a:t>
            </a:r>
            <a:r>
              <a:rPr lang="en-US" sz="2400" dirty="0"/>
              <a:t>Quantum of Force disproportionate &amp; reasonable for FDLE to investigate shooting</a:t>
            </a:r>
          </a:p>
          <a:p>
            <a:pPr lvl="1"/>
            <a:r>
              <a:rPr lang="en-US" i="1" dirty="0"/>
              <a:t>Helm v. Rainbow City, AL </a:t>
            </a:r>
            <a:r>
              <a:rPr lang="en-US" dirty="0"/>
              <a:t>(2021)</a:t>
            </a:r>
          </a:p>
          <a:p>
            <a:r>
              <a:rPr lang="en-US" dirty="0"/>
              <a:t>No Failure to intervene: SJ granted </a:t>
            </a:r>
          </a:p>
          <a:p>
            <a:pPr lvl="1"/>
            <a:r>
              <a:rPr lang="en-US" i="1" dirty="0"/>
              <a:t>Riley v. Newton </a:t>
            </a:r>
            <a:r>
              <a:rPr lang="en-US" dirty="0"/>
              <a:t>(1996)</a:t>
            </a:r>
          </a:p>
          <a:p>
            <a:pPr lvl="1"/>
            <a:r>
              <a:rPr lang="en-US" i="1" dirty="0"/>
              <a:t>McCullough v. Antolini </a:t>
            </a:r>
            <a:r>
              <a:rPr lang="en-US" dirty="0"/>
              <a:t>(2009)</a:t>
            </a:r>
          </a:p>
          <a:p>
            <a:pPr lvl="1"/>
            <a:r>
              <a:rPr lang="en-US" i="1" dirty="0" err="1"/>
              <a:t>Callwood</a:t>
            </a:r>
            <a:r>
              <a:rPr lang="en-US" i="1" dirty="0"/>
              <a:t> v. Phenix </a:t>
            </a:r>
            <a:r>
              <a:rPr lang="en-US" dirty="0"/>
              <a:t>(2016)</a:t>
            </a:r>
          </a:p>
          <a:p>
            <a:pPr lvl="1"/>
            <a:r>
              <a:rPr lang="en-US" i="1" dirty="0"/>
              <a:t>Nelson v. Lott </a:t>
            </a:r>
            <a:r>
              <a:rPr lang="en-US" dirty="0"/>
              <a:t>(2018)</a:t>
            </a:r>
          </a:p>
          <a:p>
            <a:pPr lvl="1"/>
            <a:r>
              <a:rPr lang="en-US" i="1" dirty="0" err="1"/>
              <a:t>Callwood</a:t>
            </a:r>
            <a:r>
              <a:rPr lang="en-US" i="1" dirty="0"/>
              <a:t> v. Jones </a:t>
            </a:r>
            <a:r>
              <a:rPr lang="en-US" dirty="0"/>
              <a:t>(2018)</a:t>
            </a:r>
          </a:p>
        </p:txBody>
      </p:sp>
    </p:spTree>
    <p:extLst>
      <p:ext uri="{BB962C8B-B14F-4D97-AF65-F5344CB8AC3E}">
        <p14:creationId xmlns:p14="http://schemas.microsoft.com/office/powerpoint/2010/main" val="90102022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7128" y="152401"/>
            <a:ext cx="11465960" cy="533400"/>
          </a:xfrm>
        </p:spPr>
        <p:txBody>
          <a:bodyPr>
            <a:noAutofit/>
          </a:bodyPr>
          <a:lstStyle/>
          <a:p>
            <a:pPr algn="ctr"/>
            <a:r>
              <a:rPr lang="en-US" sz="4000" b="1" dirty="0">
                <a:solidFill>
                  <a:srgbClr val="FF0000"/>
                </a:solidFill>
                <a:effectLst>
                  <a:outerShdw blurRad="38100" dist="38100" dir="2700000" algn="tl">
                    <a:srgbClr val="000000">
                      <a:alpha val="43137"/>
                    </a:srgbClr>
                  </a:outerShdw>
                </a:effectLst>
                <a:latin typeface="+mn-lt"/>
              </a:rPr>
              <a:t>Force Decision Making Factors</a:t>
            </a:r>
            <a:r>
              <a:rPr lang="en-US" sz="4000" dirty="0">
                <a:solidFill>
                  <a:srgbClr val="FF0000"/>
                </a:solidFill>
                <a:effectLst>
                  <a:outerShdw blurRad="38100" dist="38100" dir="2700000" algn="tl">
                    <a:srgbClr val="000000">
                      <a:alpha val="43137"/>
                    </a:srgbClr>
                  </a:outerShdw>
                </a:effectLst>
              </a:rPr>
              <a:t> </a:t>
            </a:r>
          </a:p>
        </p:txBody>
      </p:sp>
      <p:sp>
        <p:nvSpPr>
          <p:cNvPr id="5" name="Content Placeholder 4"/>
          <p:cNvSpPr>
            <a:spLocks noGrp="1"/>
          </p:cNvSpPr>
          <p:nvPr>
            <p:ph sz="half" idx="1"/>
          </p:nvPr>
        </p:nvSpPr>
        <p:spPr>
          <a:xfrm>
            <a:off x="94004" y="685801"/>
            <a:ext cx="5521792" cy="6095999"/>
          </a:xfrm>
        </p:spPr>
        <p:txBody>
          <a:bodyPr>
            <a:normAutofit fontScale="85000" lnSpcReduction="20000"/>
          </a:bodyPr>
          <a:lstStyle/>
          <a:p>
            <a:r>
              <a:rPr lang="en-US" sz="2400" b="1" i="1" dirty="0">
                <a:solidFill>
                  <a:srgbClr val="0000FF"/>
                </a:solidFill>
                <a:effectLst>
                  <a:outerShdw blurRad="38100" dist="38100" dir="2700000" algn="tl">
                    <a:srgbClr val="000000">
                      <a:alpha val="43137"/>
                    </a:srgbClr>
                  </a:outerShdw>
                </a:effectLst>
              </a:rPr>
              <a:t>Graham</a:t>
            </a:r>
            <a:r>
              <a:rPr lang="en-US" sz="2400" b="1" dirty="0">
                <a:solidFill>
                  <a:srgbClr val="0000FF"/>
                </a:solidFill>
                <a:effectLst>
                  <a:outerShdw blurRad="38100" dist="38100" dir="2700000" algn="tl">
                    <a:srgbClr val="000000">
                      <a:alpha val="43137"/>
                    </a:srgbClr>
                  </a:outerShdw>
                </a:effectLst>
              </a:rPr>
              <a:t> criteria and test of ORF</a:t>
            </a:r>
          </a:p>
          <a:p>
            <a:r>
              <a:rPr lang="en-US" sz="2400" b="1" dirty="0">
                <a:solidFill>
                  <a:srgbClr val="0000FF"/>
                </a:solidFill>
                <a:effectLst>
                  <a:outerShdw blurRad="38100" dist="38100" dir="2700000" algn="tl">
                    <a:srgbClr val="000000">
                      <a:alpha val="43137"/>
                    </a:srgbClr>
                  </a:outerShdw>
                </a:effectLst>
              </a:rPr>
              <a:t>Call/Circumstance</a:t>
            </a:r>
            <a:r>
              <a:rPr lang="en-US" sz="2400" dirty="0"/>
              <a:t> </a:t>
            </a:r>
          </a:p>
          <a:p>
            <a:pPr lvl="1"/>
            <a:r>
              <a:rPr lang="en-US" sz="2100" dirty="0"/>
              <a:t>Specific articulable facts</a:t>
            </a:r>
          </a:p>
          <a:p>
            <a:pPr lvl="1"/>
            <a:r>
              <a:rPr lang="en-US" sz="2100" b="1" dirty="0">
                <a:solidFill>
                  <a:srgbClr val="FF0000"/>
                </a:solidFill>
                <a:effectLst>
                  <a:outerShdw blurRad="38100" dist="38100" dir="2700000" algn="tl">
                    <a:srgbClr val="000000">
                      <a:alpha val="43137"/>
                    </a:srgbClr>
                  </a:outerShdw>
                </a:effectLst>
              </a:rPr>
              <a:t>Crime v non-criminal activity</a:t>
            </a:r>
          </a:p>
          <a:p>
            <a:pPr lvl="1"/>
            <a:r>
              <a:rPr lang="en-US" sz="2100" dirty="0"/>
              <a:t>Severity of crime  </a:t>
            </a:r>
          </a:p>
          <a:p>
            <a:pPr lvl="1"/>
            <a:r>
              <a:rPr lang="en-US" sz="2100" dirty="0"/>
              <a:t>Context of incident (TOC)</a:t>
            </a:r>
          </a:p>
          <a:p>
            <a:r>
              <a:rPr lang="en-US" sz="2400" b="1" dirty="0">
                <a:solidFill>
                  <a:srgbClr val="0000FF"/>
                </a:solidFill>
              </a:rPr>
              <a:t>Operating Environment</a:t>
            </a:r>
          </a:p>
          <a:p>
            <a:r>
              <a:rPr lang="en-US" sz="2400" b="1" dirty="0">
                <a:solidFill>
                  <a:srgbClr val="0000FF"/>
                </a:solidFill>
              </a:rPr>
              <a:t>Subject Behaviors</a:t>
            </a:r>
          </a:p>
          <a:p>
            <a:pPr lvl="1"/>
            <a:r>
              <a:rPr lang="en-US" sz="2100" dirty="0"/>
              <a:t>Non-Compliant and statements</a:t>
            </a:r>
          </a:p>
          <a:p>
            <a:pPr lvl="1"/>
            <a:r>
              <a:rPr lang="en-US" sz="2100" dirty="0"/>
              <a:t>Non-Violent physical resistance</a:t>
            </a:r>
          </a:p>
          <a:p>
            <a:pPr lvl="1"/>
            <a:r>
              <a:rPr lang="en-US" sz="2100" dirty="0"/>
              <a:t>Body dynamics/Language/Posturing  </a:t>
            </a:r>
          </a:p>
          <a:p>
            <a:pPr lvl="1"/>
            <a:r>
              <a:rPr lang="en-US" sz="2100" dirty="0"/>
              <a:t>Actively resisting seizure/arrest</a:t>
            </a:r>
          </a:p>
          <a:p>
            <a:pPr lvl="1"/>
            <a:r>
              <a:rPr lang="en-US" sz="2100" dirty="0"/>
              <a:t>Erratic--unpredictable behaviors </a:t>
            </a:r>
          </a:p>
          <a:p>
            <a:pPr lvl="1"/>
            <a:r>
              <a:rPr lang="en-US" sz="2100" dirty="0"/>
              <a:t>Actively avoiding capture—Flee from LEO</a:t>
            </a:r>
          </a:p>
          <a:p>
            <a:pPr lvl="1"/>
            <a:r>
              <a:rPr lang="en-US" sz="2100" dirty="0"/>
              <a:t>Active aggression </a:t>
            </a:r>
          </a:p>
          <a:p>
            <a:pPr lvl="1"/>
            <a:r>
              <a:rPr lang="en-US" sz="2100" dirty="0"/>
              <a:t>Threaten officer or others</a:t>
            </a:r>
          </a:p>
          <a:p>
            <a:pPr lvl="1"/>
            <a:r>
              <a:rPr lang="en-US" sz="2100" dirty="0"/>
              <a:t>Condition of subject</a:t>
            </a:r>
          </a:p>
          <a:p>
            <a:pPr lvl="1"/>
            <a:r>
              <a:rPr lang="en-US" sz="2100" dirty="0"/>
              <a:t>Diminished capacity/Mind-body disconnect</a:t>
            </a:r>
          </a:p>
          <a:p>
            <a:pPr lvl="1"/>
            <a:r>
              <a:rPr lang="en-US" sz="2100" dirty="0"/>
              <a:t>Escalation/ De-escalation of behaviors/resistance</a:t>
            </a:r>
          </a:p>
          <a:p>
            <a:pPr lvl="1"/>
            <a:r>
              <a:rPr lang="en-US" sz="2100" dirty="0"/>
              <a:t>Furtive movements  </a:t>
            </a:r>
          </a:p>
          <a:p>
            <a:pPr lvl="1"/>
            <a:r>
              <a:rPr lang="en-US" sz="2100" dirty="0"/>
              <a:t>Actions/inactions guide response </a:t>
            </a:r>
          </a:p>
          <a:p>
            <a:pPr lvl="1"/>
            <a:endParaRPr lang="en-US" sz="2100" dirty="0"/>
          </a:p>
          <a:p>
            <a:pPr lvl="1"/>
            <a:endParaRPr lang="en-US" dirty="0"/>
          </a:p>
          <a:p>
            <a:endParaRPr lang="en-US" sz="2400" dirty="0"/>
          </a:p>
        </p:txBody>
      </p:sp>
      <p:sp>
        <p:nvSpPr>
          <p:cNvPr id="6" name="Content Placeholder 5"/>
          <p:cNvSpPr>
            <a:spLocks noGrp="1"/>
          </p:cNvSpPr>
          <p:nvPr>
            <p:ph sz="half" idx="2"/>
          </p:nvPr>
        </p:nvSpPr>
        <p:spPr>
          <a:xfrm>
            <a:off x="6007693" y="768350"/>
            <a:ext cx="6067514" cy="6013449"/>
          </a:xfrm>
        </p:spPr>
        <p:txBody>
          <a:bodyPr>
            <a:normAutofit fontScale="85000" lnSpcReduction="20000"/>
          </a:bodyPr>
          <a:lstStyle/>
          <a:p>
            <a:r>
              <a:rPr lang="en-US" sz="2400" b="1" dirty="0">
                <a:solidFill>
                  <a:srgbClr val="0000FF"/>
                </a:solidFill>
                <a:effectLst>
                  <a:outerShdw blurRad="38100" dist="38100" dir="2700000" algn="tl">
                    <a:srgbClr val="000000">
                      <a:alpha val="43137"/>
                    </a:srgbClr>
                  </a:outerShdw>
                </a:effectLst>
              </a:rPr>
              <a:t>Risk Threat Assessment</a:t>
            </a:r>
          </a:p>
          <a:p>
            <a:pPr lvl="1"/>
            <a:r>
              <a:rPr lang="en-US" sz="2000" b="1" dirty="0">
                <a:solidFill>
                  <a:srgbClr val="C00000"/>
                </a:solidFill>
                <a:effectLst>
                  <a:outerShdw blurRad="38100" dist="38100" dir="2700000" algn="tl">
                    <a:srgbClr val="000000">
                      <a:alpha val="43137"/>
                    </a:srgbClr>
                  </a:outerShdw>
                </a:effectLst>
              </a:rPr>
              <a:t>Subject creates the risk </a:t>
            </a:r>
          </a:p>
          <a:p>
            <a:pPr lvl="1"/>
            <a:r>
              <a:rPr lang="en-US" sz="2000" dirty="0"/>
              <a:t>Contextual cues of subject (pre-attack indicators) </a:t>
            </a:r>
          </a:p>
          <a:p>
            <a:pPr lvl="1"/>
            <a:r>
              <a:rPr lang="en-US" sz="2000" dirty="0"/>
              <a:t>Subject variables</a:t>
            </a:r>
          </a:p>
          <a:p>
            <a:pPr lvl="1"/>
            <a:r>
              <a:rPr lang="en-US" sz="2000" dirty="0"/>
              <a:t>Subject statements or no statements—verbal threats  </a:t>
            </a:r>
          </a:p>
          <a:p>
            <a:pPr lvl="1"/>
            <a:r>
              <a:rPr lang="en-US" sz="2000" dirty="0"/>
              <a:t>Distance and Positioning of subject</a:t>
            </a:r>
          </a:p>
          <a:p>
            <a:pPr lvl="1"/>
            <a:r>
              <a:rPr lang="en-US" sz="2000" dirty="0"/>
              <a:t>Number of subjects and threat risk posed </a:t>
            </a:r>
          </a:p>
          <a:p>
            <a:pPr lvl="1"/>
            <a:r>
              <a:rPr lang="en-US" sz="2000" dirty="0"/>
              <a:t>Minimal physical resistance risk </a:t>
            </a:r>
          </a:p>
          <a:p>
            <a:pPr lvl="1"/>
            <a:r>
              <a:rPr lang="en-US" sz="2000" dirty="0"/>
              <a:t>Actions presented a safety risk</a:t>
            </a:r>
          </a:p>
          <a:p>
            <a:pPr lvl="1"/>
            <a:r>
              <a:rPr lang="en-US" sz="2000" dirty="0"/>
              <a:t>Property damage</a:t>
            </a:r>
          </a:p>
          <a:p>
            <a:pPr lvl="1"/>
            <a:r>
              <a:rPr lang="en-US" sz="2000" dirty="0"/>
              <a:t>Immediacy of threat--direct threat</a:t>
            </a:r>
          </a:p>
          <a:p>
            <a:pPr lvl="1"/>
            <a:r>
              <a:rPr lang="en-US" sz="2000" dirty="0"/>
              <a:t>Serious risk of immediate danger </a:t>
            </a:r>
          </a:p>
          <a:p>
            <a:pPr lvl="1"/>
            <a:r>
              <a:rPr lang="en-US" sz="2000" dirty="0"/>
              <a:t>Threat to self, officer, and others</a:t>
            </a:r>
          </a:p>
          <a:p>
            <a:pPr lvl="1"/>
            <a:r>
              <a:rPr lang="en-US" sz="2000" dirty="0"/>
              <a:t>Danger posed by subject</a:t>
            </a:r>
          </a:p>
          <a:p>
            <a:pPr lvl="1"/>
            <a:r>
              <a:rPr lang="en-US" sz="2000" dirty="0"/>
              <a:t>Dangerousness/Risk of flight</a:t>
            </a:r>
          </a:p>
          <a:p>
            <a:pPr lvl="1"/>
            <a:r>
              <a:rPr lang="en-US" sz="2000" dirty="0"/>
              <a:t>Position of LEO or others</a:t>
            </a:r>
          </a:p>
          <a:p>
            <a:pPr lvl="1"/>
            <a:r>
              <a:rPr lang="en-US" sz="2000" dirty="0"/>
              <a:t>Others harmed/Potential for harm  </a:t>
            </a:r>
          </a:p>
          <a:p>
            <a:pPr lvl="1"/>
            <a:r>
              <a:rPr lang="en-US" sz="2000" dirty="0"/>
              <a:t>Weapon or Access to weapon(s) </a:t>
            </a:r>
          </a:p>
          <a:p>
            <a:pPr lvl="1"/>
            <a:r>
              <a:rPr lang="en-US" sz="2000" dirty="0"/>
              <a:t>Dynamics of the threat </a:t>
            </a:r>
          </a:p>
          <a:p>
            <a:pPr lvl="1"/>
            <a:r>
              <a:rPr lang="en-US" sz="2000" dirty="0"/>
              <a:t>Exigent circumstances</a:t>
            </a:r>
          </a:p>
          <a:p>
            <a:pPr lvl="1"/>
            <a:r>
              <a:rPr lang="en-US" sz="2000" dirty="0"/>
              <a:t>Risk and Gravity of Threat  </a:t>
            </a:r>
          </a:p>
          <a:p>
            <a:pPr marL="342900" lvl="1" indent="0">
              <a:buNone/>
            </a:pPr>
            <a:endParaRPr lang="en-US" sz="2000" dirty="0"/>
          </a:p>
          <a:p>
            <a:pPr marL="342900" lvl="1" indent="0">
              <a:buNone/>
            </a:pPr>
            <a:endParaRPr lang="en-US" dirty="0"/>
          </a:p>
          <a:p>
            <a:pPr lvl="1"/>
            <a:endParaRPr lang="en-US" dirty="0"/>
          </a:p>
        </p:txBody>
      </p:sp>
    </p:spTree>
    <p:extLst>
      <p:ext uri="{BB962C8B-B14F-4D97-AF65-F5344CB8AC3E}">
        <p14:creationId xmlns:p14="http://schemas.microsoft.com/office/powerpoint/2010/main" val="359020761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49" y="152401"/>
            <a:ext cx="11856875" cy="609600"/>
          </a:xfrm>
        </p:spPr>
        <p:txBody>
          <a:bodyPr>
            <a:noAutofit/>
          </a:bodyPr>
          <a:lstStyle/>
          <a:p>
            <a:pPr algn="ctr"/>
            <a:r>
              <a:rPr lang="en-US" sz="4000" b="1" dirty="0">
                <a:solidFill>
                  <a:srgbClr val="FF0000"/>
                </a:solidFill>
                <a:effectLst>
                  <a:outerShdw blurRad="38100" dist="38100" dir="2700000" algn="tl">
                    <a:srgbClr val="000000">
                      <a:alpha val="43137"/>
                    </a:srgbClr>
                  </a:outerShdw>
                </a:effectLst>
                <a:latin typeface="+mn-lt"/>
              </a:rPr>
              <a:t>Force Decision Making Factors</a:t>
            </a:r>
            <a:r>
              <a:rPr lang="en-US" sz="4000" dirty="0">
                <a:solidFill>
                  <a:srgbClr val="FF0000"/>
                </a:solidFill>
                <a:effectLst>
                  <a:outerShdw blurRad="38100" dist="38100" dir="2700000" algn="tl">
                    <a:srgbClr val="000000">
                      <a:alpha val="43137"/>
                    </a:srgbClr>
                  </a:outerShdw>
                </a:effectLst>
              </a:rPr>
              <a:t> </a:t>
            </a:r>
          </a:p>
        </p:txBody>
      </p:sp>
      <p:sp>
        <p:nvSpPr>
          <p:cNvPr id="3" name="Content Placeholder 2"/>
          <p:cNvSpPr>
            <a:spLocks noGrp="1"/>
          </p:cNvSpPr>
          <p:nvPr>
            <p:ph sz="half" idx="1"/>
          </p:nvPr>
        </p:nvSpPr>
        <p:spPr>
          <a:xfrm>
            <a:off x="123290" y="838200"/>
            <a:ext cx="5291191" cy="5867400"/>
          </a:xfrm>
        </p:spPr>
        <p:txBody>
          <a:bodyPr>
            <a:normAutofit fontScale="92500" lnSpcReduction="10000"/>
          </a:bodyPr>
          <a:lstStyle/>
          <a:p>
            <a:r>
              <a:rPr lang="en-US" sz="2400" b="1" dirty="0">
                <a:solidFill>
                  <a:srgbClr val="0000FF"/>
                </a:solidFill>
                <a:effectLst>
                  <a:outerShdw blurRad="38100" dist="38100" dir="2700000" algn="tl">
                    <a:srgbClr val="000000">
                      <a:alpha val="43137"/>
                    </a:srgbClr>
                  </a:outerShdw>
                </a:effectLst>
              </a:rPr>
              <a:t>Officer Perception </a:t>
            </a:r>
          </a:p>
          <a:p>
            <a:pPr lvl="1"/>
            <a:r>
              <a:rPr lang="en-US" sz="2100" dirty="0"/>
              <a:t>Operating information</a:t>
            </a:r>
          </a:p>
          <a:p>
            <a:pPr lvl="1"/>
            <a:r>
              <a:rPr lang="en-US" sz="2100" dirty="0"/>
              <a:t>Expectation and Anticipation </a:t>
            </a:r>
          </a:p>
          <a:p>
            <a:pPr lvl="1"/>
            <a:r>
              <a:rPr lang="en-US" sz="2100" dirty="0"/>
              <a:t>Situational awareness</a:t>
            </a:r>
          </a:p>
          <a:p>
            <a:pPr lvl="1"/>
            <a:r>
              <a:rPr lang="en-US" sz="2100" dirty="0"/>
              <a:t>On scene knowledge</a:t>
            </a:r>
          </a:p>
          <a:p>
            <a:pPr lvl="1"/>
            <a:r>
              <a:rPr lang="en-US" sz="2100" dirty="0"/>
              <a:t>Prior knowledge of subject</a:t>
            </a:r>
          </a:p>
          <a:p>
            <a:pPr lvl="1"/>
            <a:r>
              <a:rPr lang="en-US" sz="2100" dirty="0"/>
              <a:t>Facts known to officer @ time</a:t>
            </a:r>
          </a:p>
          <a:p>
            <a:pPr lvl="1"/>
            <a:r>
              <a:rPr lang="en-US" sz="2100" dirty="0"/>
              <a:t>Subject behaviors &amp; Resistance</a:t>
            </a:r>
          </a:p>
          <a:p>
            <a:pPr lvl="1"/>
            <a:r>
              <a:rPr lang="en-US" sz="2100" dirty="0"/>
              <a:t>Split-second decision making</a:t>
            </a:r>
          </a:p>
          <a:p>
            <a:pPr lvl="1"/>
            <a:r>
              <a:rPr lang="en-US" sz="2100" dirty="0"/>
              <a:t>Rapidly evolving tense situation</a:t>
            </a:r>
          </a:p>
          <a:p>
            <a:pPr lvl="1"/>
            <a:r>
              <a:rPr lang="en-US" sz="2100" dirty="0"/>
              <a:t>Limited time to assess situation</a:t>
            </a:r>
          </a:p>
          <a:p>
            <a:pPr lvl="1"/>
            <a:r>
              <a:rPr lang="en-US" sz="2100" dirty="0"/>
              <a:t>Limited time for cognitive process </a:t>
            </a:r>
          </a:p>
          <a:p>
            <a:pPr lvl="1"/>
            <a:r>
              <a:rPr lang="en-US" sz="2100" dirty="0"/>
              <a:t>Limited time to respond [Response x]</a:t>
            </a:r>
          </a:p>
          <a:p>
            <a:pPr lvl="1"/>
            <a:r>
              <a:rPr lang="en-US" sz="2100" dirty="0"/>
              <a:t>Perceptional distortions</a:t>
            </a:r>
          </a:p>
          <a:p>
            <a:pPr lvl="1"/>
            <a:r>
              <a:rPr lang="en-US" sz="2100" dirty="0"/>
              <a:t>Emotions </a:t>
            </a:r>
          </a:p>
          <a:p>
            <a:pPr lvl="1"/>
            <a:r>
              <a:rPr lang="en-US" sz="2100" dirty="0"/>
              <a:t>Idiosyncratic prior experiences </a:t>
            </a:r>
          </a:p>
          <a:p>
            <a:pPr lvl="1"/>
            <a:r>
              <a:rPr lang="en-US" sz="2100" dirty="0"/>
              <a:t>Inferences drawn</a:t>
            </a:r>
          </a:p>
          <a:p>
            <a:pPr lvl="1"/>
            <a:r>
              <a:rPr lang="en-US" sz="2100" dirty="0"/>
              <a:t>Probable cause to believe</a:t>
            </a:r>
          </a:p>
          <a:p>
            <a:pPr lvl="1"/>
            <a:r>
              <a:rPr lang="en-US" sz="2100" dirty="0"/>
              <a:t>Could rightfully believe </a:t>
            </a:r>
          </a:p>
          <a:p>
            <a:pPr lvl="1"/>
            <a:endParaRPr lang="en-US" sz="2100" dirty="0"/>
          </a:p>
          <a:p>
            <a:pPr lvl="1"/>
            <a:endParaRPr lang="en-US" sz="2100" dirty="0"/>
          </a:p>
          <a:p>
            <a:pPr lvl="1"/>
            <a:endParaRPr lang="en-US" sz="2100" dirty="0"/>
          </a:p>
          <a:p>
            <a:pPr lvl="1"/>
            <a:endParaRPr lang="en-US" sz="2100" dirty="0"/>
          </a:p>
        </p:txBody>
      </p:sp>
      <p:sp>
        <p:nvSpPr>
          <p:cNvPr id="4" name="Content Placeholder 3"/>
          <p:cNvSpPr>
            <a:spLocks noGrp="1"/>
          </p:cNvSpPr>
          <p:nvPr>
            <p:ph sz="half" idx="2"/>
          </p:nvPr>
        </p:nvSpPr>
        <p:spPr>
          <a:xfrm>
            <a:off x="4848045" y="838200"/>
            <a:ext cx="7192980" cy="5867400"/>
          </a:xfrm>
        </p:spPr>
        <p:txBody>
          <a:bodyPr>
            <a:normAutofit fontScale="92500" lnSpcReduction="10000"/>
          </a:bodyPr>
          <a:lstStyle/>
          <a:p>
            <a:r>
              <a:rPr lang="en-US" sz="2400" b="1" dirty="0">
                <a:solidFill>
                  <a:srgbClr val="0000FF"/>
                </a:solidFill>
                <a:effectLst>
                  <a:outerShdw blurRad="38100" dist="38100" dir="2700000" algn="tl">
                    <a:srgbClr val="000000">
                      <a:alpha val="43137"/>
                    </a:srgbClr>
                  </a:outerShdw>
                </a:effectLst>
              </a:rPr>
              <a:t>Officer Response</a:t>
            </a:r>
          </a:p>
          <a:p>
            <a:pPr lvl="1"/>
            <a:r>
              <a:rPr lang="en-US" sz="2100" dirty="0"/>
              <a:t>Objective of officer response  </a:t>
            </a:r>
          </a:p>
          <a:p>
            <a:pPr lvl="1"/>
            <a:r>
              <a:rPr lang="en-US" sz="2100" dirty="0"/>
              <a:t>Call back-up; EMS; and Supervisor </a:t>
            </a:r>
          </a:p>
          <a:p>
            <a:pPr lvl="1"/>
            <a:r>
              <a:rPr lang="en-US" sz="2100" dirty="0"/>
              <a:t>De-escalation techniques </a:t>
            </a:r>
          </a:p>
          <a:p>
            <a:pPr lvl="1"/>
            <a:r>
              <a:rPr lang="en-US" sz="2100" dirty="0"/>
              <a:t>Verbal instructions; warnings, or advisements </a:t>
            </a:r>
          </a:p>
          <a:p>
            <a:pPr lvl="1"/>
            <a:r>
              <a:rPr lang="en-US" sz="2100" dirty="0"/>
              <a:t>Time for subject to respond or recover </a:t>
            </a:r>
          </a:p>
          <a:p>
            <a:pPr lvl="1"/>
            <a:r>
              <a:rPr lang="en-US" sz="2100" dirty="0"/>
              <a:t>Force options, tactics and Force justification</a:t>
            </a:r>
          </a:p>
          <a:p>
            <a:pPr lvl="1"/>
            <a:r>
              <a:rPr lang="en-US" sz="2100" dirty="0"/>
              <a:t>Capture, control and restrain quickly</a:t>
            </a:r>
          </a:p>
          <a:p>
            <a:pPr lvl="1"/>
            <a:r>
              <a:rPr lang="en-US" sz="2100" dirty="0"/>
              <a:t>Modulation of force </a:t>
            </a:r>
          </a:p>
          <a:p>
            <a:pPr lvl="1"/>
            <a:r>
              <a:rPr lang="en-US" sz="2100" dirty="0"/>
              <a:t>Greater degree of resistance or threat—&gt; elevate force measure</a:t>
            </a:r>
          </a:p>
          <a:p>
            <a:pPr lvl="1"/>
            <a:r>
              <a:rPr lang="en-US" sz="2100" dirty="0"/>
              <a:t>Cease force when threat contained—subject complied and restrained </a:t>
            </a:r>
          </a:p>
          <a:p>
            <a:pPr lvl="1"/>
            <a:r>
              <a:rPr lang="en-US" sz="2100" dirty="0">
                <a:solidFill>
                  <a:srgbClr val="FF0000"/>
                </a:solidFill>
              </a:rPr>
              <a:t>Motorola Memory (‘</a:t>
            </a:r>
            <a:r>
              <a:rPr lang="en-US" sz="2100" dirty="0" err="1">
                <a:solidFill>
                  <a:srgbClr val="FF0000"/>
                </a:solidFill>
              </a:rPr>
              <a:t>Olinn</a:t>
            </a:r>
            <a:r>
              <a:rPr lang="en-US" sz="2100" dirty="0">
                <a:solidFill>
                  <a:srgbClr val="FF0000"/>
                </a:solidFill>
              </a:rPr>
              <a:t>)</a:t>
            </a:r>
            <a:r>
              <a:rPr lang="en-US" sz="2100" dirty="0"/>
              <a:t> </a:t>
            </a:r>
          </a:p>
          <a:p>
            <a:pPr lvl="1"/>
            <a:r>
              <a:rPr lang="en-US" sz="2100" dirty="0"/>
              <a:t>Observe and Monitor vitals of subject</a:t>
            </a:r>
          </a:p>
          <a:p>
            <a:pPr lvl="1"/>
            <a:r>
              <a:rPr lang="en-US" sz="2100" dirty="0"/>
              <a:t>First-Aid and Access to medical care </a:t>
            </a:r>
          </a:p>
          <a:p>
            <a:pPr lvl="1"/>
            <a:r>
              <a:rPr lang="en-US" sz="2100" dirty="0"/>
              <a:t>EMS transport </a:t>
            </a:r>
          </a:p>
          <a:p>
            <a:pPr lvl="1"/>
            <a:r>
              <a:rPr lang="en-US" sz="2100" dirty="0"/>
              <a:t>Report  </a:t>
            </a:r>
          </a:p>
          <a:p>
            <a:pPr lvl="1"/>
            <a:r>
              <a:rPr lang="en-US" sz="2100" dirty="0"/>
              <a:t>Need to use force/force justification </a:t>
            </a:r>
          </a:p>
          <a:p>
            <a:pPr lvl="1"/>
            <a:endParaRPr lang="en-US" sz="2100" dirty="0"/>
          </a:p>
          <a:p>
            <a:pPr lvl="1"/>
            <a:endParaRPr lang="en-US" sz="2100" dirty="0"/>
          </a:p>
        </p:txBody>
      </p:sp>
    </p:spTree>
    <p:extLst>
      <p:ext uri="{BB962C8B-B14F-4D97-AF65-F5344CB8AC3E}">
        <p14:creationId xmlns:p14="http://schemas.microsoft.com/office/powerpoint/2010/main" val="57515575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5FA8-C50F-4536-A77D-1E72B9A7E69C}"/>
              </a:ext>
            </a:extLst>
          </p:cNvPr>
          <p:cNvSpPr>
            <a:spLocks noGrp="1"/>
          </p:cNvSpPr>
          <p:nvPr>
            <p:ph type="title"/>
          </p:nvPr>
        </p:nvSpPr>
        <p:spPr>
          <a:xfrm>
            <a:off x="77637" y="112144"/>
            <a:ext cx="12042476" cy="67286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Potential Force </a:t>
            </a:r>
            <a:r>
              <a:rPr lang="en-US" sz="4000" b="1" i="1" dirty="0">
                <a:solidFill>
                  <a:srgbClr val="FF0000"/>
                </a:solidFill>
                <a:effectLst>
                  <a:outerShdw blurRad="38100" dist="38100" dir="2700000" algn="tl">
                    <a:srgbClr val="000000">
                      <a:alpha val="43137"/>
                    </a:srgbClr>
                  </a:outerShdw>
                </a:effectLst>
              </a:rPr>
              <a:t>Policy</a:t>
            </a:r>
            <a:r>
              <a:rPr lang="en-US" sz="4000" b="1" dirty="0">
                <a:solidFill>
                  <a:srgbClr val="FF0000"/>
                </a:solidFill>
                <a:effectLst>
                  <a:outerShdw blurRad="38100" dist="38100" dir="2700000" algn="tl">
                    <a:srgbClr val="000000">
                      <a:alpha val="43137"/>
                    </a:srgbClr>
                  </a:outerShdw>
                </a:effectLst>
              </a:rPr>
              <a:t> Issues </a:t>
            </a: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B466A50-4CA2-4202-9B43-38A817CA0175}"/>
              </a:ext>
            </a:extLst>
          </p:cNvPr>
          <p:cNvSpPr>
            <a:spLocks noGrp="1"/>
          </p:cNvSpPr>
          <p:nvPr>
            <p:ph idx="1"/>
          </p:nvPr>
        </p:nvSpPr>
        <p:spPr>
          <a:xfrm>
            <a:off x="175846" y="797169"/>
            <a:ext cx="11893061" cy="5948688"/>
          </a:xfrm>
        </p:spPr>
        <p:txBody>
          <a:bodyPr>
            <a:normAutofit lnSpcReduction="10000"/>
          </a:bodyPr>
          <a:lstStyle/>
          <a:p>
            <a:r>
              <a:rPr lang="en-US" dirty="0"/>
              <a:t>Not including State and Federal standards of force</a:t>
            </a:r>
          </a:p>
          <a:p>
            <a:pPr lvl="1"/>
            <a:r>
              <a:rPr lang="en-US" dirty="0"/>
              <a:t>“Objective “Reasonableness” (</a:t>
            </a:r>
            <a:r>
              <a:rPr lang="en-US" i="1" dirty="0"/>
              <a:t>Graham v. Connor</a:t>
            </a:r>
            <a:r>
              <a:rPr lang="en-US" dirty="0"/>
              <a:t>, 1989 &amp; Kingsley v. Hendrickson, 2015) </a:t>
            </a:r>
          </a:p>
          <a:p>
            <a:r>
              <a:rPr lang="en-US" dirty="0"/>
              <a:t>Failing to include </a:t>
            </a:r>
            <a:r>
              <a:rPr lang="en-US" i="1" dirty="0">
                <a:solidFill>
                  <a:srgbClr val="FF0000"/>
                </a:solidFill>
              </a:rPr>
              <a:t>Graham or Kingsley </a:t>
            </a:r>
            <a:r>
              <a:rPr lang="en-US" dirty="0"/>
              <a:t>language/criteria:</a:t>
            </a:r>
          </a:p>
          <a:p>
            <a:pPr lvl="1"/>
            <a:r>
              <a:rPr lang="en-US" dirty="0"/>
              <a:t>LEO Perception; Split-second decision making; Reaction Time</a:t>
            </a:r>
            <a:r>
              <a:rPr lang="en-US" dirty="0">
                <a:sym typeface="Wingdings" panose="05000000000000000000" pitchFamily="2" charset="2"/>
              </a:rPr>
              <a:t> </a:t>
            </a:r>
            <a:r>
              <a:rPr lang="en-US" dirty="0"/>
              <a:t>rapid/tense situations </a:t>
            </a:r>
          </a:p>
          <a:p>
            <a:r>
              <a:rPr lang="en-US" dirty="0"/>
              <a:t>Not including variables impacting Totality of Circumstances</a:t>
            </a:r>
          </a:p>
          <a:p>
            <a:pPr lvl="1"/>
            <a:r>
              <a:rPr lang="en-US" dirty="0"/>
              <a:t>Failing to consider exigent circumstances of an incident  </a:t>
            </a:r>
          </a:p>
          <a:p>
            <a:r>
              <a:rPr lang="en-US" dirty="0"/>
              <a:t>Improper Force Policy Standard</a:t>
            </a:r>
          </a:p>
          <a:p>
            <a:pPr lvl="1"/>
            <a:r>
              <a:rPr lang="en-US" dirty="0"/>
              <a:t>“Officers will only use that force which is minimal to effect control of non-compliant subject”</a:t>
            </a:r>
          </a:p>
          <a:p>
            <a:r>
              <a:rPr lang="en-US" dirty="0"/>
              <a:t>Impractical and Dangerous Requirement (set up officer for failure/safety issue) </a:t>
            </a:r>
          </a:p>
          <a:p>
            <a:pPr lvl="1"/>
            <a:r>
              <a:rPr lang="en-US" dirty="0"/>
              <a:t>“Officers must exhaust every means of non-lethal force, prior to utilizing deadly force”</a:t>
            </a:r>
          </a:p>
          <a:p>
            <a:r>
              <a:rPr lang="en-US" dirty="0"/>
              <a:t>Improper Classification/Definition</a:t>
            </a:r>
          </a:p>
          <a:p>
            <a:pPr lvl="1"/>
            <a:r>
              <a:rPr lang="en-US" dirty="0"/>
              <a:t>“The ASP Baton is an intermediate level of force on same level w/OC spray and the use of Deadly Force”</a:t>
            </a:r>
          </a:p>
          <a:p>
            <a:endParaRPr lang="en-US" dirty="0"/>
          </a:p>
          <a:p>
            <a:endParaRPr lang="en-US" dirty="0"/>
          </a:p>
        </p:txBody>
      </p:sp>
    </p:spTree>
    <p:extLst>
      <p:ext uri="{BB962C8B-B14F-4D97-AF65-F5344CB8AC3E}">
        <p14:creationId xmlns:p14="http://schemas.microsoft.com/office/powerpoint/2010/main" val="397531974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041BF-C87D-4617-AEC7-52B6BE4132A6}"/>
              </a:ext>
            </a:extLst>
          </p:cNvPr>
          <p:cNvSpPr>
            <a:spLocks noGrp="1"/>
          </p:cNvSpPr>
          <p:nvPr>
            <p:ph type="title"/>
          </p:nvPr>
        </p:nvSpPr>
        <p:spPr>
          <a:xfrm>
            <a:off x="138023" y="77639"/>
            <a:ext cx="11947585" cy="76775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Potential Force </a:t>
            </a:r>
            <a:r>
              <a:rPr lang="en-US" sz="4000" b="1" i="1" dirty="0">
                <a:solidFill>
                  <a:srgbClr val="FF0000"/>
                </a:solidFill>
                <a:effectLst>
                  <a:outerShdw blurRad="38100" dist="38100" dir="2700000" algn="tl">
                    <a:srgbClr val="000000">
                      <a:alpha val="43137"/>
                    </a:srgbClr>
                  </a:outerShdw>
                </a:effectLst>
              </a:rPr>
              <a:t>Policy</a:t>
            </a:r>
            <a:r>
              <a:rPr lang="en-US" sz="4000" b="1" dirty="0">
                <a:solidFill>
                  <a:srgbClr val="FF0000"/>
                </a:solidFill>
                <a:effectLst>
                  <a:outerShdw blurRad="38100" dist="38100" dir="2700000" algn="tl">
                    <a:srgbClr val="000000">
                      <a:alpha val="43137"/>
                    </a:srgbClr>
                  </a:outerShdw>
                </a:effectLst>
              </a:rPr>
              <a:t> Issues </a:t>
            </a: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6E8B48A-A32E-487A-AB57-84C9A9AB33F6}"/>
              </a:ext>
            </a:extLst>
          </p:cNvPr>
          <p:cNvSpPr>
            <a:spLocks noGrp="1"/>
          </p:cNvSpPr>
          <p:nvPr>
            <p:ph idx="1"/>
          </p:nvPr>
        </p:nvSpPr>
        <p:spPr>
          <a:xfrm>
            <a:off x="138023" y="638355"/>
            <a:ext cx="11947585" cy="6072998"/>
          </a:xfrm>
        </p:spPr>
        <p:txBody>
          <a:bodyPr>
            <a:normAutofit fontScale="92500" lnSpcReduction="20000"/>
          </a:bodyPr>
          <a:lstStyle/>
          <a:p>
            <a:r>
              <a:rPr lang="en-US" dirty="0"/>
              <a:t>Failing to address:</a:t>
            </a:r>
          </a:p>
          <a:p>
            <a:pPr lvl="1"/>
            <a:r>
              <a:rPr lang="en-US" dirty="0"/>
              <a:t>De-escalation techniques &amp; Time as a Tactic</a:t>
            </a:r>
          </a:p>
          <a:p>
            <a:pPr lvl="1"/>
            <a:r>
              <a:rPr lang="en-US" i="1" u="sng" dirty="0">
                <a:solidFill>
                  <a:srgbClr val="0033CC"/>
                </a:solidFill>
                <a:effectLst>
                  <a:outerShdw blurRad="38100" dist="38100" dir="2700000" algn="tl">
                    <a:srgbClr val="000000">
                      <a:alpha val="43137"/>
                    </a:srgbClr>
                  </a:outerShdw>
                </a:effectLst>
              </a:rPr>
              <a:t>Force modulation &amp; to cease force once resistance ceases </a:t>
            </a:r>
          </a:p>
          <a:p>
            <a:pPr lvl="1"/>
            <a:r>
              <a:rPr lang="en-US" dirty="0"/>
              <a:t>Vehicle Related Tactics</a:t>
            </a:r>
          </a:p>
          <a:p>
            <a:pPr lvl="1"/>
            <a:r>
              <a:rPr lang="en-US" dirty="0"/>
              <a:t>Improvised Weapons </a:t>
            </a:r>
          </a:p>
          <a:p>
            <a:pPr lvl="1"/>
            <a:r>
              <a:rPr lang="en-US" b="1" i="1" dirty="0">
                <a:solidFill>
                  <a:srgbClr val="FF00FF"/>
                </a:solidFill>
                <a:effectLst>
                  <a:outerShdw blurRad="38100" dist="38100" dir="2700000" algn="tl">
                    <a:srgbClr val="000000">
                      <a:alpha val="43137"/>
                    </a:srgbClr>
                  </a:outerShdw>
                </a:effectLst>
              </a:rPr>
              <a:t>Requirement of Duty to Intervene</a:t>
            </a:r>
          </a:p>
          <a:p>
            <a:pPr lvl="1"/>
            <a:r>
              <a:rPr lang="en-US" dirty="0"/>
              <a:t>All authorized techniques; restraints; equipment; &amp; weapons </a:t>
            </a:r>
          </a:p>
          <a:p>
            <a:pPr lvl="1"/>
            <a:r>
              <a:rPr lang="en-US" dirty="0"/>
              <a:t>Monitoring for subject injuries &amp; access to medical attention </a:t>
            </a:r>
          </a:p>
          <a:p>
            <a:pPr lvl="1"/>
            <a:r>
              <a:rPr lang="en-US" dirty="0"/>
              <a:t>Reporting requirements</a:t>
            </a:r>
          </a:p>
          <a:p>
            <a:r>
              <a:rPr lang="en-US" dirty="0"/>
              <a:t>Policy more restrictive than law</a:t>
            </a:r>
            <a:r>
              <a:rPr lang="en-US" dirty="0">
                <a:sym typeface="Wingdings" panose="05000000000000000000" pitchFamily="2" charset="2"/>
              </a:rPr>
              <a:t> v. </a:t>
            </a:r>
            <a:r>
              <a:rPr lang="en-US" b="1" i="1" dirty="0">
                <a:solidFill>
                  <a:srgbClr val="C00000"/>
                </a:solidFill>
                <a:effectLst>
                  <a:outerShdw blurRad="38100" dist="38100" dir="2700000" algn="tl">
                    <a:srgbClr val="000000">
                      <a:alpha val="43137"/>
                    </a:srgbClr>
                  </a:outerShdw>
                </a:effectLst>
                <a:sym typeface="Wingdings" panose="05000000000000000000" pitchFamily="2" charset="2"/>
              </a:rPr>
              <a:t>“Use that amount of force the law allows”</a:t>
            </a:r>
            <a:endParaRPr lang="en-US" b="1" i="1" dirty="0">
              <a:solidFill>
                <a:srgbClr val="C00000"/>
              </a:solidFill>
              <a:effectLst>
                <a:outerShdw blurRad="38100" dist="38100" dir="2700000" algn="tl">
                  <a:srgbClr val="000000">
                    <a:alpha val="43137"/>
                  </a:srgbClr>
                </a:outerShdw>
              </a:effectLst>
            </a:endParaRPr>
          </a:p>
          <a:p>
            <a:r>
              <a:rPr lang="en-US" dirty="0"/>
              <a:t>Not keeping policy current</a:t>
            </a:r>
          </a:p>
          <a:p>
            <a:r>
              <a:rPr lang="en-US" dirty="0"/>
              <a:t>LEOs, Supervisors, &amp; Chief not on same page </a:t>
            </a:r>
          </a:p>
          <a:p>
            <a:r>
              <a:rPr lang="en-US" dirty="0"/>
              <a:t>Failing to train and document training </a:t>
            </a:r>
          </a:p>
          <a:p>
            <a:r>
              <a:rPr lang="en-US" dirty="0"/>
              <a:t>Supervision responsibilities &amp; activation of FIT review</a:t>
            </a:r>
          </a:p>
          <a:p>
            <a:r>
              <a:rPr lang="en-US" dirty="0"/>
              <a:t>No statement on consequences for violation</a:t>
            </a:r>
          </a:p>
          <a:p>
            <a:r>
              <a:rPr lang="en-US" sz="2800" dirty="0"/>
              <a:t>If sued tomorrow would your policy withstand a plaintiff’s claim for failing to direct, train, and supervise LEOs?</a:t>
            </a:r>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5945431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2D9A4-7C9F-441C-AA7D-B971B07D3A8D}"/>
              </a:ext>
            </a:extLst>
          </p:cNvPr>
          <p:cNvSpPr>
            <a:spLocks noGrp="1"/>
          </p:cNvSpPr>
          <p:nvPr>
            <p:ph type="title"/>
          </p:nvPr>
        </p:nvSpPr>
        <p:spPr>
          <a:xfrm>
            <a:off x="86263" y="77639"/>
            <a:ext cx="11938959" cy="603398"/>
          </a:xfrm>
        </p:spPr>
        <p:txBody>
          <a:bodyPr>
            <a:noAutofit/>
          </a:bodyPr>
          <a:lstStyle/>
          <a:p>
            <a:pPr algn="ctr"/>
            <a:r>
              <a:rPr lang="en-US" altLang="en-US" sz="4000" b="1" dirty="0">
                <a:solidFill>
                  <a:srgbClr val="C00000"/>
                </a:solidFill>
                <a:effectLst>
                  <a:outerShdw blurRad="38100" dist="38100" dir="2700000" algn="tl">
                    <a:srgbClr val="000000">
                      <a:alpha val="43137"/>
                    </a:srgbClr>
                  </a:outerShdw>
                </a:effectLst>
                <a:latin typeface="+mn-lt"/>
              </a:rPr>
              <a:t>General Components: Response to Resistance Policy</a:t>
            </a:r>
            <a:endParaRPr lang="en-US" sz="4000" dirty="0">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FC9EBA43-B3FF-4785-8F46-DBC6B8ABEBB4}"/>
              </a:ext>
            </a:extLst>
          </p:cNvPr>
          <p:cNvSpPr>
            <a:spLocks noGrp="1"/>
          </p:cNvSpPr>
          <p:nvPr>
            <p:ph sz="half" idx="1"/>
          </p:nvPr>
        </p:nvSpPr>
        <p:spPr>
          <a:xfrm>
            <a:off x="80514" y="603849"/>
            <a:ext cx="5750943" cy="6176512"/>
          </a:xfrm>
        </p:spPr>
        <p:txBody>
          <a:bodyPr>
            <a:normAutofit fontScale="25000" lnSpcReduction="20000"/>
          </a:bodyPr>
          <a:lstStyle/>
          <a:p>
            <a:r>
              <a:rPr lang="en-US" altLang="en-US" sz="9600" dirty="0"/>
              <a:t>Purpose and Goal</a:t>
            </a:r>
          </a:p>
          <a:p>
            <a:r>
              <a:rPr lang="en-US" altLang="en-US" sz="9600" dirty="0"/>
              <a:t>Statutory and Constitutional authority </a:t>
            </a:r>
          </a:p>
          <a:p>
            <a:r>
              <a:rPr lang="en-US" altLang="en-US" sz="9600" i="1" dirty="0">
                <a:solidFill>
                  <a:srgbClr val="C00000"/>
                </a:solidFill>
              </a:rPr>
              <a:t>Graham or Kingsley standard and criteria</a:t>
            </a:r>
            <a:r>
              <a:rPr lang="en-US" altLang="en-US" sz="9600" dirty="0">
                <a:solidFill>
                  <a:srgbClr val="C00000"/>
                </a:solidFill>
              </a:rPr>
              <a:t> </a:t>
            </a:r>
          </a:p>
          <a:p>
            <a:r>
              <a:rPr lang="en-US" altLang="en-US" sz="9600" dirty="0"/>
              <a:t>Force definitions, justification &amp; p</a:t>
            </a:r>
            <a:r>
              <a:rPr lang="en-US" sz="9600" dirty="0"/>
              <a:t>rohibited </a:t>
            </a:r>
            <a:endParaRPr lang="en-US" altLang="en-US" sz="9600" dirty="0"/>
          </a:p>
          <a:p>
            <a:r>
              <a:rPr lang="en-US" altLang="en-US" sz="9600" dirty="0"/>
              <a:t>Confrontation variables/TOC </a:t>
            </a:r>
          </a:p>
          <a:p>
            <a:r>
              <a:rPr lang="en-US" altLang="en-US" sz="9600" dirty="0"/>
              <a:t>Types of subject resistance </a:t>
            </a:r>
          </a:p>
          <a:p>
            <a:r>
              <a:rPr lang="en-US" altLang="en-US" sz="9600" dirty="0"/>
              <a:t>Use of verbal commands</a:t>
            </a:r>
          </a:p>
          <a:p>
            <a:r>
              <a:rPr lang="en-US" sz="9600" dirty="0">
                <a:solidFill>
                  <a:srgbClr val="EB15BD"/>
                </a:solidFill>
              </a:rPr>
              <a:t>De-Escalation Techniques—Time as Tactic</a:t>
            </a:r>
            <a:endParaRPr lang="en-US" altLang="en-US" sz="9600" dirty="0">
              <a:solidFill>
                <a:srgbClr val="EB15BD"/>
              </a:solidFill>
            </a:endParaRPr>
          </a:p>
          <a:p>
            <a:r>
              <a:rPr lang="en-US" altLang="en-US" sz="9600" dirty="0"/>
              <a:t>Authorized Techniques &amp; Equipment:</a:t>
            </a:r>
          </a:p>
          <a:p>
            <a:pPr lvl="1"/>
            <a:r>
              <a:rPr lang="en-US" altLang="en-US" sz="9200" dirty="0"/>
              <a:t>Empty-Hand Control Techniques </a:t>
            </a:r>
          </a:p>
          <a:p>
            <a:pPr lvl="1"/>
            <a:r>
              <a:rPr lang="en-US" altLang="en-US" sz="9200" dirty="0"/>
              <a:t>Restraints (HC; Hobble; Flex Cuffs; Restraint Chair; &amp; Bola Wrap)</a:t>
            </a:r>
          </a:p>
          <a:p>
            <a:pPr lvl="1"/>
            <a:r>
              <a:rPr lang="en-US" altLang="en-US" sz="9200" dirty="0"/>
              <a:t>Less-Lethal Weapons (CEW, OC, IW, &amp; Projectiles)</a:t>
            </a:r>
          </a:p>
          <a:p>
            <a:pPr lvl="1"/>
            <a:r>
              <a:rPr lang="en-US" altLang="en-US" sz="9200" dirty="0"/>
              <a:t>Spit Shield</a:t>
            </a:r>
          </a:p>
          <a:p>
            <a:r>
              <a:rPr lang="en-US" altLang="en-US" sz="9600" dirty="0"/>
              <a:t>Canine  </a:t>
            </a:r>
          </a:p>
          <a:p>
            <a:r>
              <a:rPr lang="en-US" sz="9600" dirty="0"/>
              <a:t>Use of Deadly Force </a:t>
            </a:r>
          </a:p>
          <a:p>
            <a:pPr marL="0" indent="0">
              <a:buNone/>
            </a:pPr>
            <a:endParaRPr lang="en-US" altLang="en-US" sz="9600" dirty="0"/>
          </a:p>
          <a:p>
            <a:pPr marL="0" indent="0">
              <a:buNone/>
            </a:pPr>
            <a:r>
              <a:rPr lang="en-US" sz="9600" dirty="0"/>
              <a:t> </a:t>
            </a:r>
          </a:p>
          <a:p>
            <a:pPr marL="0" indent="0">
              <a:buNone/>
            </a:pPr>
            <a:endParaRPr lang="en-US" altLang="en-US" sz="9600" dirty="0"/>
          </a:p>
          <a:p>
            <a:endParaRPr lang="en-US" dirty="0"/>
          </a:p>
        </p:txBody>
      </p:sp>
      <p:sp>
        <p:nvSpPr>
          <p:cNvPr id="5" name="Content Placeholder 4">
            <a:extLst>
              <a:ext uri="{FF2B5EF4-FFF2-40B4-BE49-F238E27FC236}">
                <a16:creationId xmlns:a16="http://schemas.microsoft.com/office/drawing/2014/main" id="{7312119D-5FFD-4C73-A59D-13F0675ADA56}"/>
              </a:ext>
            </a:extLst>
          </p:cNvPr>
          <p:cNvSpPr>
            <a:spLocks noGrp="1"/>
          </p:cNvSpPr>
          <p:nvPr>
            <p:ph sz="half" idx="2"/>
          </p:nvPr>
        </p:nvSpPr>
        <p:spPr>
          <a:xfrm>
            <a:off x="6443931" y="681037"/>
            <a:ext cx="5667555" cy="6013061"/>
          </a:xfrm>
        </p:spPr>
        <p:txBody>
          <a:bodyPr>
            <a:normAutofit fontScale="25000" lnSpcReduction="20000"/>
          </a:bodyPr>
          <a:lstStyle/>
          <a:p>
            <a:pPr>
              <a:defRPr/>
            </a:pPr>
            <a:r>
              <a:rPr lang="en-US" altLang="en-US" sz="9600" dirty="0"/>
              <a:t>Improvised techniques or weapons </a:t>
            </a:r>
          </a:p>
          <a:p>
            <a:pPr>
              <a:defRPr/>
            </a:pPr>
            <a:r>
              <a:rPr lang="en-US" sz="9600" dirty="0"/>
              <a:t>Patrol vehicle as force</a:t>
            </a:r>
          </a:p>
          <a:p>
            <a:pPr>
              <a:defRPr/>
            </a:pPr>
            <a:r>
              <a:rPr lang="en-US" sz="9600" dirty="0"/>
              <a:t>Crowd control </a:t>
            </a:r>
          </a:p>
          <a:p>
            <a:pPr>
              <a:defRPr/>
            </a:pPr>
            <a:r>
              <a:rPr lang="en-US" sz="9600" dirty="0"/>
              <a:t>Force on injured subjects w/disability</a:t>
            </a:r>
          </a:p>
          <a:p>
            <a:pPr>
              <a:defRPr/>
            </a:pPr>
            <a:r>
              <a:rPr lang="en-US" sz="9600" dirty="0">
                <a:solidFill>
                  <a:srgbClr val="EB15BD"/>
                </a:solidFill>
              </a:rPr>
              <a:t>Special populations—diminished capacity </a:t>
            </a:r>
          </a:p>
          <a:p>
            <a:pPr>
              <a:defRPr/>
            </a:pPr>
            <a:r>
              <a:rPr lang="en-US" sz="9600" dirty="0">
                <a:solidFill>
                  <a:srgbClr val="EB15BD"/>
                </a:solidFill>
              </a:rPr>
              <a:t>Duty to intervene </a:t>
            </a:r>
          </a:p>
          <a:p>
            <a:pPr>
              <a:defRPr/>
            </a:pPr>
            <a:r>
              <a:rPr lang="en-US" sz="9600" dirty="0">
                <a:solidFill>
                  <a:srgbClr val="EB15BD"/>
                </a:solidFill>
              </a:rPr>
              <a:t>Cease force when subject controlled </a:t>
            </a:r>
          </a:p>
          <a:p>
            <a:pPr>
              <a:defRPr/>
            </a:pPr>
            <a:r>
              <a:rPr lang="en-US" sz="9600" dirty="0">
                <a:solidFill>
                  <a:srgbClr val="EB15BD"/>
                </a:solidFill>
              </a:rPr>
              <a:t>Monitoring and access to medical attention</a:t>
            </a:r>
            <a:endParaRPr lang="en-US" sz="9600" dirty="0"/>
          </a:p>
          <a:p>
            <a:pPr>
              <a:defRPr/>
            </a:pPr>
            <a:r>
              <a:rPr lang="en-US" sz="9600" dirty="0"/>
              <a:t>Transportation procedures </a:t>
            </a:r>
          </a:p>
          <a:p>
            <a:pPr>
              <a:defRPr/>
            </a:pPr>
            <a:r>
              <a:rPr lang="en-US" sz="9600" dirty="0"/>
              <a:t>Supervisor’s response/review</a:t>
            </a:r>
          </a:p>
          <a:p>
            <a:pPr>
              <a:defRPr/>
            </a:pPr>
            <a:r>
              <a:rPr lang="en-US" sz="9600" dirty="0">
                <a:solidFill>
                  <a:srgbClr val="EB15BD"/>
                </a:solidFill>
              </a:rPr>
              <a:t>Reporting and BWC best objective documentation of event </a:t>
            </a:r>
            <a:endParaRPr lang="en-US" sz="9600" dirty="0"/>
          </a:p>
          <a:p>
            <a:pPr>
              <a:defRPr/>
            </a:pPr>
            <a:r>
              <a:rPr lang="en-US" sz="9600" dirty="0"/>
              <a:t>Dangerous animals </a:t>
            </a:r>
          </a:p>
          <a:p>
            <a:pPr>
              <a:defRPr/>
            </a:pPr>
            <a:r>
              <a:rPr lang="en-US" sz="9600" dirty="0">
                <a:solidFill>
                  <a:srgbClr val="EB15BD"/>
                </a:solidFill>
              </a:rPr>
              <a:t>Incident review (FIT)</a:t>
            </a:r>
          </a:p>
          <a:p>
            <a:pPr>
              <a:defRPr/>
            </a:pPr>
            <a:r>
              <a:rPr lang="en-US" sz="9600" dirty="0">
                <a:solidFill>
                  <a:srgbClr val="EB15BD"/>
                </a:solidFill>
              </a:rPr>
              <a:t>Investigation </a:t>
            </a:r>
          </a:p>
          <a:p>
            <a:endParaRPr lang="en-US" dirty="0"/>
          </a:p>
        </p:txBody>
      </p:sp>
    </p:spTree>
    <p:extLst>
      <p:ext uri="{BB962C8B-B14F-4D97-AF65-F5344CB8AC3E}">
        <p14:creationId xmlns:p14="http://schemas.microsoft.com/office/powerpoint/2010/main" val="40526563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94892" y="0"/>
            <a:ext cx="11921704" cy="6858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Competency-Based Training—Response to Resistance  </a:t>
            </a:r>
          </a:p>
        </p:txBody>
      </p:sp>
      <p:sp>
        <p:nvSpPr>
          <p:cNvPr id="21507" name="Content Placeholder 4"/>
          <p:cNvSpPr>
            <a:spLocks noGrp="1"/>
          </p:cNvSpPr>
          <p:nvPr>
            <p:ph sz="half" idx="1"/>
          </p:nvPr>
        </p:nvSpPr>
        <p:spPr>
          <a:xfrm>
            <a:off x="94892" y="763009"/>
            <a:ext cx="5270738" cy="6018791"/>
          </a:xfrm>
        </p:spPr>
        <p:txBody>
          <a:bodyPr>
            <a:normAutofit fontScale="25000" lnSpcReduction="20000"/>
          </a:bodyPr>
          <a:lstStyle/>
          <a:p>
            <a:pPr marL="457200" lvl="1" indent="0">
              <a:buClr>
                <a:srgbClr val="FF0000"/>
              </a:buClr>
              <a:buNone/>
            </a:pPr>
            <a:r>
              <a:rPr lang="en-US" sz="9600" dirty="0"/>
              <a:t>Follow state standard?</a:t>
            </a:r>
          </a:p>
          <a:p>
            <a:pPr marL="457200" lvl="1" indent="0">
              <a:buClr>
                <a:srgbClr val="FF0000"/>
              </a:buClr>
              <a:buNone/>
            </a:pPr>
            <a:r>
              <a:rPr lang="en-US" sz="9600" dirty="0"/>
              <a:t>Criminal Procedure?</a:t>
            </a:r>
          </a:p>
          <a:p>
            <a:pPr marL="457200" lvl="1" indent="0">
              <a:buClr>
                <a:srgbClr val="FF0000"/>
              </a:buClr>
              <a:buNone/>
            </a:pPr>
            <a:r>
              <a:rPr lang="en-US" sz="9600" dirty="0"/>
              <a:t>Use of Force Law update?</a:t>
            </a:r>
          </a:p>
          <a:p>
            <a:pPr marL="457200" lvl="1" indent="0">
              <a:buClr>
                <a:srgbClr val="FF0000"/>
              </a:buClr>
              <a:buNone/>
            </a:pPr>
            <a:r>
              <a:rPr lang="en-US" sz="9600" dirty="0"/>
              <a:t>Dept. Policy?</a:t>
            </a:r>
          </a:p>
          <a:p>
            <a:pPr marL="457200" lvl="1" indent="0">
              <a:buClr>
                <a:srgbClr val="FF0000"/>
              </a:buClr>
              <a:buNone/>
            </a:pPr>
            <a:r>
              <a:rPr lang="en-US" sz="9600" dirty="0"/>
              <a:t>Resistance/Threat Assessment?</a:t>
            </a:r>
          </a:p>
          <a:p>
            <a:pPr marL="457200" lvl="1" indent="0">
              <a:buClr>
                <a:srgbClr val="FF0000"/>
              </a:buClr>
              <a:buNone/>
            </a:pPr>
            <a:r>
              <a:rPr lang="en-US" sz="9600" dirty="0"/>
              <a:t>Force Justification?</a:t>
            </a:r>
          </a:p>
          <a:p>
            <a:pPr marL="457200" lvl="1" indent="0">
              <a:buClr>
                <a:srgbClr val="FF0000"/>
              </a:buClr>
              <a:buNone/>
            </a:pPr>
            <a:r>
              <a:rPr lang="en-US" sz="9600" dirty="0"/>
              <a:t>Tactical communication?</a:t>
            </a:r>
          </a:p>
          <a:p>
            <a:pPr marL="457200" lvl="1" indent="0">
              <a:buClr>
                <a:srgbClr val="FF0000"/>
              </a:buClr>
              <a:buNone/>
            </a:pPr>
            <a:r>
              <a:rPr lang="en-US" sz="9600" dirty="0"/>
              <a:t>Escalation/De-escalation?</a:t>
            </a:r>
          </a:p>
          <a:p>
            <a:pPr marL="457200" lvl="1" indent="0">
              <a:buClr>
                <a:srgbClr val="FF0000"/>
              </a:buClr>
              <a:buNone/>
            </a:pPr>
            <a:r>
              <a:rPr lang="en-US" sz="9600" dirty="0"/>
              <a:t>Use of Restraints? </a:t>
            </a:r>
          </a:p>
          <a:p>
            <a:pPr marL="457200" lvl="1" indent="0">
              <a:buClr>
                <a:srgbClr val="FF0000"/>
              </a:buClr>
              <a:buNone/>
            </a:pPr>
            <a:r>
              <a:rPr lang="en-US" sz="9600" dirty="0"/>
              <a:t>Empty-Hand control tech.?</a:t>
            </a:r>
          </a:p>
          <a:p>
            <a:pPr marL="457200" lvl="1" indent="0">
              <a:buClr>
                <a:srgbClr val="FF0000"/>
              </a:buClr>
              <a:buNone/>
            </a:pPr>
            <a:r>
              <a:rPr lang="en-US" sz="9600" dirty="0"/>
              <a:t>Intermediate weapons? </a:t>
            </a:r>
          </a:p>
          <a:p>
            <a:pPr marL="457200" lvl="1" indent="0">
              <a:buClr>
                <a:srgbClr val="FF0000"/>
              </a:buClr>
              <a:buNone/>
            </a:pPr>
            <a:r>
              <a:rPr lang="en-US" sz="9600" dirty="0"/>
              <a:t>Firearms? Q v. T</a:t>
            </a:r>
          </a:p>
          <a:p>
            <a:pPr marL="457200" lvl="1" indent="0">
              <a:buClr>
                <a:srgbClr val="FF0000"/>
              </a:buClr>
              <a:buNone/>
            </a:pPr>
            <a:r>
              <a:rPr lang="en-US" sz="9600" dirty="0"/>
              <a:t>Ground fighting?</a:t>
            </a:r>
          </a:p>
          <a:p>
            <a:pPr marL="457200" lvl="1" indent="0">
              <a:buClr>
                <a:srgbClr val="FF0000"/>
              </a:buClr>
              <a:buNone/>
            </a:pPr>
            <a:r>
              <a:rPr lang="en-US" sz="9600" dirty="0"/>
              <a:t>Weapon retention? </a:t>
            </a:r>
          </a:p>
          <a:p>
            <a:pPr marL="457200" lvl="1" indent="0">
              <a:buClr>
                <a:srgbClr val="FF0000"/>
              </a:buClr>
              <a:buNone/>
            </a:pPr>
            <a:r>
              <a:rPr lang="en-US" sz="9600" dirty="0">
                <a:solidFill>
                  <a:srgbClr val="FF0000"/>
                </a:solidFill>
              </a:rPr>
              <a:t>Force option transitioning?</a:t>
            </a:r>
          </a:p>
          <a:p>
            <a:pPr marL="457200" lvl="1" indent="0">
              <a:buClr>
                <a:srgbClr val="FF0000"/>
              </a:buClr>
              <a:buNone/>
            </a:pPr>
            <a:r>
              <a:rPr lang="en-US" sz="9600" dirty="0"/>
              <a:t>Science/Medical Implications?</a:t>
            </a:r>
          </a:p>
          <a:p>
            <a:pPr marL="457200" lvl="1" indent="0">
              <a:buClr>
                <a:srgbClr val="FF0000"/>
              </a:buClr>
              <a:buNone/>
            </a:pPr>
            <a:r>
              <a:rPr lang="en-US" sz="9600" dirty="0"/>
              <a:t>Manufacturer’s guidelines? </a:t>
            </a:r>
          </a:p>
          <a:p>
            <a:pPr marL="457200" lvl="1" indent="0">
              <a:buClr>
                <a:srgbClr val="FF0000"/>
              </a:buClr>
              <a:buNone/>
            </a:pPr>
            <a:endParaRPr lang="en-US" dirty="0">
              <a:solidFill>
                <a:srgbClr val="FFFF00"/>
              </a:solidFill>
            </a:endParaRPr>
          </a:p>
          <a:p>
            <a:endParaRPr lang="en-US" dirty="0"/>
          </a:p>
        </p:txBody>
      </p:sp>
      <p:sp>
        <p:nvSpPr>
          <p:cNvPr id="6" name="Content Placeholder 5"/>
          <p:cNvSpPr>
            <a:spLocks noGrp="1"/>
          </p:cNvSpPr>
          <p:nvPr>
            <p:ph sz="half" idx="2"/>
          </p:nvPr>
        </p:nvSpPr>
        <p:spPr>
          <a:xfrm>
            <a:off x="6182797" y="763009"/>
            <a:ext cx="5914311" cy="6018791"/>
          </a:xfrm>
        </p:spPr>
        <p:txBody>
          <a:bodyPr>
            <a:normAutofit fontScale="25000" lnSpcReduction="20000"/>
          </a:bodyPr>
          <a:lstStyle/>
          <a:p>
            <a:pPr marL="457200" lvl="1" indent="0">
              <a:buClr>
                <a:srgbClr val="FF0000"/>
              </a:buClr>
              <a:buNone/>
            </a:pPr>
            <a:r>
              <a:rPr lang="en-US" sz="9600" dirty="0"/>
              <a:t>Spit shield?</a:t>
            </a:r>
          </a:p>
          <a:p>
            <a:pPr marL="457200" lvl="1" indent="0">
              <a:buClr>
                <a:srgbClr val="FF0000"/>
              </a:buClr>
              <a:buNone/>
            </a:pPr>
            <a:r>
              <a:rPr lang="en-US" sz="9600" dirty="0"/>
              <a:t>ERT?</a:t>
            </a:r>
          </a:p>
          <a:p>
            <a:pPr marL="457200" lvl="1" indent="0">
              <a:buClr>
                <a:srgbClr val="FF0000"/>
              </a:buClr>
              <a:buNone/>
            </a:pPr>
            <a:r>
              <a:rPr lang="en-US" sz="9600" dirty="0"/>
              <a:t>Canines? </a:t>
            </a:r>
          </a:p>
          <a:p>
            <a:pPr marL="457200" lvl="1" indent="0">
              <a:buClr>
                <a:srgbClr val="FF0000"/>
              </a:buClr>
              <a:buNone/>
            </a:pPr>
            <a:r>
              <a:rPr lang="en-US" sz="9600" dirty="0"/>
              <a:t>Multiple officer response? </a:t>
            </a:r>
          </a:p>
          <a:p>
            <a:pPr marL="457200" lvl="1" indent="0">
              <a:buClr>
                <a:srgbClr val="FF0000"/>
              </a:buClr>
              <a:buNone/>
            </a:pPr>
            <a:r>
              <a:rPr lang="en-US" sz="9600" dirty="0"/>
              <a:t>Responding to special needs offender? [CIT]</a:t>
            </a:r>
          </a:p>
          <a:p>
            <a:pPr marL="457200" lvl="1" indent="0">
              <a:buClr>
                <a:srgbClr val="FF0000"/>
              </a:buClr>
              <a:buNone/>
            </a:pPr>
            <a:r>
              <a:rPr lang="en-US" sz="9600" dirty="0"/>
              <a:t>Monitoring Subject? Medical/Aftercare ?</a:t>
            </a:r>
          </a:p>
          <a:p>
            <a:pPr marL="457200" lvl="1" indent="0">
              <a:buClr>
                <a:srgbClr val="FF0000"/>
              </a:buClr>
              <a:buNone/>
            </a:pPr>
            <a:r>
              <a:rPr lang="en-US" sz="9600" dirty="0"/>
              <a:t>Subject Transport?</a:t>
            </a:r>
          </a:p>
          <a:p>
            <a:pPr marL="457200" lvl="1" indent="0">
              <a:buClr>
                <a:srgbClr val="FF0000"/>
              </a:buClr>
              <a:buNone/>
              <a:defRPr/>
            </a:pPr>
            <a:r>
              <a:rPr lang="en-US" sz="9600" dirty="0"/>
              <a:t>Report writing?</a:t>
            </a:r>
          </a:p>
          <a:p>
            <a:pPr marL="457200" lvl="1" indent="0">
              <a:buClr>
                <a:srgbClr val="FF0000"/>
              </a:buClr>
              <a:buNone/>
              <a:defRPr/>
            </a:pPr>
            <a:r>
              <a:rPr lang="en-US" sz="9600" dirty="0"/>
              <a:t>Arrest-Related Deaths?</a:t>
            </a:r>
          </a:p>
          <a:p>
            <a:pPr marL="457200" lvl="1" indent="0">
              <a:buClr>
                <a:srgbClr val="FF0000"/>
              </a:buClr>
              <a:buNone/>
              <a:defRPr/>
            </a:pPr>
            <a:r>
              <a:rPr lang="en-US" sz="9600" dirty="0"/>
              <a:t>Human Factors Science?</a:t>
            </a:r>
          </a:p>
          <a:p>
            <a:pPr marL="457200" lvl="1" indent="0">
              <a:buClr>
                <a:srgbClr val="FF0000"/>
              </a:buClr>
              <a:buNone/>
              <a:defRPr/>
            </a:pPr>
            <a:r>
              <a:rPr lang="en-US" sz="9600" dirty="0"/>
              <a:t>Officer Safety?</a:t>
            </a:r>
          </a:p>
          <a:p>
            <a:pPr marL="457200" lvl="1" indent="0">
              <a:buClr>
                <a:srgbClr val="FF0000"/>
              </a:buClr>
              <a:buNone/>
              <a:defRPr/>
            </a:pPr>
            <a:r>
              <a:rPr lang="en-US" sz="9600" dirty="0"/>
              <a:t>Supervisor response </a:t>
            </a:r>
          </a:p>
          <a:p>
            <a:pPr marL="457200" lvl="1" indent="0">
              <a:buClr>
                <a:srgbClr val="FF0000"/>
              </a:buClr>
              <a:buNone/>
              <a:defRPr/>
            </a:pPr>
            <a:r>
              <a:rPr lang="en-US" sz="9600" dirty="0"/>
              <a:t>Force investigations? </a:t>
            </a:r>
          </a:p>
          <a:p>
            <a:pPr marL="457200" lvl="1" indent="0">
              <a:buClr>
                <a:srgbClr val="FF0000"/>
              </a:buClr>
              <a:buNone/>
              <a:defRPr/>
            </a:pPr>
            <a:r>
              <a:rPr lang="en-US" sz="9600" dirty="0"/>
              <a:t>Administrative Review?</a:t>
            </a:r>
          </a:p>
          <a:p>
            <a:pPr marL="457200" lvl="1" indent="0">
              <a:buClr>
                <a:srgbClr val="FF0000"/>
              </a:buClr>
              <a:buNone/>
              <a:defRPr/>
            </a:pPr>
            <a:r>
              <a:rPr lang="en-US" sz="9600" dirty="0"/>
              <a:t>Court testimony?</a:t>
            </a:r>
          </a:p>
          <a:p>
            <a:pPr marL="457200" lvl="1" indent="0">
              <a:buClr>
                <a:srgbClr val="FF0000"/>
              </a:buClr>
              <a:buNone/>
              <a:defRPr/>
            </a:pPr>
            <a:r>
              <a:rPr lang="en-US" sz="9600" dirty="0"/>
              <a:t>Training match policy?</a:t>
            </a:r>
          </a:p>
          <a:p>
            <a:pPr marL="457200" lvl="1" indent="0">
              <a:buClr>
                <a:srgbClr val="FF0000"/>
              </a:buClr>
              <a:buNone/>
              <a:defRPr/>
            </a:pPr>
            <a:r>
              <a:rPr lang="en-US" sz="9600" dirty="0"/>
              <a:t>Document all training?</a:t>
            </a:r>
          </a:p>
          <a:p>
            <a:pPr marL="457200" lvl="1" indent="0">
              <a:buClr>
                <a:srgbClr val="FF0000"/>
              </a:buClr>
              <a:buNone/>
              <a:defRPr/>
            </a:pPr>
            <a:endParaRPr lang="en-US" sz="4400" dirty="0"/>
          </a:p>
          <a:p>
            <a:pPr marL="457200" lvl="1" indent="0">
              <a:buClr>
                <a:srgbClr val="FF0000"/>
              </a:buClr>
              <a:buNone/>
              <a:defRPr/>
            </a:pPr>
            <a:r>
              <a:rPr lang="en-US" dirty="0"/>
              <a:t> </a:t>
            </a:r>
          </a:p>
          <a:p>
            <a:pPr lvl="1">
              <a:buClr>
                <a:srgbClr val="FF0000"/>
              </a:buClr>
              <a:buFont typeface="Wingdings" pitchFamily="2" charset="2"/>
              <a:buChar char="Ø"/>
              <a:defRPr/>
            </a:pPr>
            <a:endParaRPr lang="en-US" dirty="0">
              <a:solidFill>
                <a:srgbClr val="FFFF00"/>
              </a:solidFill>
            </a:endParaRPr>
          </a:p>
          <a:p>
            <a:pPr>
              <a:defRPr/>
            </a:pPr>
            <a:endParaRPr lang="en-US" dirty="0"/>
          </a:p>
        </p:txBody>
      </p:sp>
    </p:spTree>
    <p:extLst>
      <p:ext uri="{BB962C8B-B14F-4D97-AF65-F5344CB8AC3E}">
        <p14:creationId xmlns:p14="http://schemas.microsoft.com/office/powerpoint/2010/main" val="3724624135"/>
      </p:ext>
    </p:extLst>
  </p:cSld>
  <p:clrMapOvr>
    <a:masterClrMapping/>
  </p:clrMapOvr>
  <p:transition spd="slow"/>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193780" y="76200"/>
            <a:ext cx="11796366" cy="7620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Empty Hand Control Techniques </a:t>
            </a:r>
          </a:p>
        </p:txBody>
      </p:sp>
      <p:sp>
        <p:nvSpPr>
          <p:cNvPr id="113667" name="Content Placeholder 2"/>
          <p:cNvSpPr>
            <a:spLocks noGrp="1"/>
          </p:cNvSpPr>
          <p:nvPr>
            <p:ph idx="1"/>
          </p:nvPr>
        </p:nvSpPr>
        <p:spPr>
          <a:xfrm>
            <a:off x="193780" y="838200"/>
            <a:ext cx="11887200" cy="5867400"/>
          </a:xfrm>
        </p:spPr>
        <p:txBody>
          <a:bodyPr>
            <a:normAutofit/>
          </a:bodyPr>
          <a:lstStyle/>
          <a:p>
            <a:pPr>
              <a:buClr>
                <a:srgbClr val="FF0000"/>
              </a:buClr>
              <a:buFont typeface="Wingdings" pitchFamily="2" charset="2"/>
              <a:buChar char="Ø"/>
            </a:pPr>
            <a:r>
              <a:rPr lang="en-US" i="1" dirty="0"/>
              <a:t>Dunn v. </a:t>
            </a:r>
            <a:r>
              <a:rPr lang="en-US" i="1" dirty="0" err="1"/>
              <a:t>Mattatall</a:t>
            </a:r>
            <a:r>
              <a:rPr lang="en-US" i="1" dirty="0"/>
              <a:t> &amp; Sgt. Porter </a:t>
            </a:r>
            <a:r>
              <a:rPr lang="en-US" dirty="0"/>
              <a:t>(6</a:t>
            </a:r>
            <a:r>
              <a:rPr lang="en-US" baseline="30000" dirty="0"/>
              <a:t>th</a:t>
            </a:r>
            <a:r>
              <a:rPr lang="en-US" dirty="0"/>
              <a:t> Cir. 2008)</a:t>
            </a:r>
          </a:p>
          <a:p>
            <a:pPr lvl="1">
              <a:buClr>
                <a:srgbClr val="FF0000"/>
              </a:buClr>
              <a:buFont typeface="Wingdings" pitchFamily="2" charset="2"/>
              <a:buChar char="Ø"/>
            </a:pPr>
            <a:r>
              <a:rPr lang="en-US" sz="2800" dirty="0"/>
              <a:t>Failed to stop </a:t>
            </a:r>
          </a:p>
          <a:p>
            <a:pPr lvl="1">
              <a:buClr>
                <a:srgbClr val="FF0000"/>
              </a:buClr>
              <a:buFont typeface="Wingdings" pitchFamily="2" charset="2"/>
              <a:buChar char="Ø"/>
            </a:pPr>
            <a:r>
              <a:rPr lang="en-US" sz="2800" dirty="0"/>
              <a:t>Fled, pursuit over 50 MPH, night, ran lights &amp; stop sign &amp; stopped (Porter radioed for back-up) [video]</a:t>
            </a:r>
          </a:p>
          <a:p>
            <a:pPr lvl="1">
              <a:buClr>
                <a:srgbClr val="FF0000"/>
              </a:buClr>
              <a:buFont typeface="Wingdings" pitchFamily="2" charset="2"/>
              <a:buChar char="Ø"/>
            </a:pPr>
            <a:r>
              <a:rPr lang="en-US" sz="2800" dirty="0"/>
              <a:t>Porter tactical approach, holstered weapon @ driver door ordered subject out </a:t>
            </a:r>
          </a:p>
          <a:p>
            <a:pPr lvl="1">
              <a:buClr>
                <a:srgbClr val="FF0000"/>
              </a:buClr>
              <a:buFont typeface="Wingdings" pitchFamily="2" charset="2"/>
              <a:buChar char="Ø"/>
            </a:pPr>
            <a:r>
              <a:rPr lang="en-US" sz="2800" dirty="0"/>
              <a:t>Seatbelt release difficulty &amp; Porter pulled him out to ground</a:t>
            </a:r>
          </a:p>
          <a:p>
            <a:pPr lvl="1">
              <a:buClr>
                <a:srgbClr val="FF0000"/>
              </a:buClr>
              <a:buFont typeface="Wingdings" pitchFamily="2" charset="2"/>
              <a:buChar char="Ø"/>
            </a:pPr>
            <a:r>
              <a:rPr lang="en-US" sz="2800" dirty="0"/>
              <a:t>Spun on left foot, lost balance, fell &amp; broke hip and ankle</a:t>
            </a:r>
          </a:p>
          <a:p>
            <a:pPr lvl="1">
              <a:buClr>
                <a:srgbClr val="FF0000"/>
              </a:buClr>
              <a:buFont typeface="Wingdings" pitchFamily="2" charset="2"/>
              <a:buChar char="Ø"/>
            </a:pPr>
            <a:r>
              <a:rPr lang="en-US" sz="2800" dirty="0"/>
              <a:t>Officer radioed EMS, responded &amp; transport to hospital </a:t>
            </a:r>
          </a:p>
          <a:p>
            <a:pPr lvl="1">
              <a:buClr>
                <a:srgbClr val="FF0000"/>
              </a:buClr>
              <a:buFont typeface="Wingdings" pitchFamily="2" charset="2"/>
              <a:buChar char="Ø"/>
            </a:pPr>
            <a:r>
              <a:rPr lang="en-US" sz="2800" dirty="0"/>
              <a:t>IA investigated &amp; Porter suspended 3 days (Viol. Policy) </a:t>
            </a:r>
          </a:p>
          <a:p>
            <a:pPr lvl="1">
              <a:buClr>
                <a:srgbClr val="FF0000"/>
              </a:buClr>
              <a:buFont typeface="Wingdings" pitchFamily="2" charset="2"/>
              <a:buChar char="Ø"/>
            </a:pPr>
            <a:r>
              <a:rPr lang="en-US" sz="2800" dirty="0"/>
              <a:t>Dunn filed a §1983 suit: excessive force</a:t>
            </a:r>
          </a:p>
          <a:p>
            <a:pPr lvl="1">
              <a:buClr>
                <a:srgbClr val="FF0000"/>
              </a:buClr>
              <a:buFont typeface="Wingdings" pitchFamily="2" charset="2"/>
              <a:buChar char="Ø"/>
            </a:pPr>
            <a:r>
              <a:rPr lang="en-US" sz="2800" dirty="0"/>
              <a:t>Officer’s counsel submitted motion for QI/SJ </a:t>
            </a:r>
          </a:p>
          <a:p>
            <a:pPr lvl="1">
              <a:buClr>
                <a:srgbClr val="FF0000"/>
              </a:buClr>
              <a:buFont typeface="Wingdings" pitchFamily="2" charset="2"/>
              <a:buChar char="Ø"/>
            </a:pPr>
            <a:r>
              <a:rPr lang="en-US" sz="2800" dirty="0"/>
              <a:t>Outcome? </a:t>
            </a:r>
          </a:p>
        </p:txBody>
      </p:sp>
    </p:spTree>
    <p:extLst>
      <p:ext uri="{BB962C8B-B14F-4D97-AF65-F5344CB8AC3E}">
        <p14:creationId xmlns:p14="http://schemas.microsoft.com/office/powerpoint/2010/main" val="967307004"/>
      </p:ext>
    </p:extLst>
  </p:cSld>
  <p:clrMapOvr>
    <a:masterClrMapping/>
  </p:clrMapOvr>
  <p:transition spd="slow"/>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B60C-FAA5-4BBA-92DD-2A729B50898E}"/>
              </a:ext>
            </a:extLst>
          </p:cNvPr>
          <p:cNvSpPr>
            <a:spLocks noGrp="1"/>
          </p:cNvSpPr>
          <p:nvPr>
            <p:ph type="title"/>
          </p:nvPr>
        </p:nvSpPr>
        <p:spPr>
          <a:xfrm>
            <a:off x="258792" y="207035"/>
            <a:ext cx="11749178" cy="534837"/>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Dynamic, Scenario-Based Training w/Stress Exposure</a:t>
            </a:r>
          </a:p>
        </p:txBody>
      </p:sp>
      <p:sp>
        <p:nvSpPr>
          <p:cNvPr id="3" name="Content Placeholder 2">
            <a:extLst>
              <a:ext uri="{FF2B5EF4-FFF2-40B4-BE49-F238E27FC236}">
                <a16:creationId xmlns:a16="http://schemas.microsoft.com/office/drawing/2014/main" id="{56539DE9-D52F-475C-856A-11DDAA7DFCCD}"/>
              </a:ext>
            </a:extLst>
          </p:cNvPr>
          <p:cNvSpPr>
            <a:spLocks noGrp="1"/>
          </p:cNvSpPr>
          <p:nvPr>
            <p:ph idx="1"/>
          </p:nvPr>
        </p:nvSpPr>
        <p:spPr>
          <a:xfrm>
            <a:off x="126331" y="879894"/>
            <a:ext cx="11953373" cy="5869823"/>
          </a:xfrm>
        </p:spPr>
        <p:txBody>
          <a:bodyPr>
            <a:normAutofit lnSpcReduction="10000"/>
          </a:bodyPr>
          <a:lstStyle/>
          <a:p>
            <a:r>
              <a:rPr lang="en-US" dirty="0"/>
              <a:t>Skill Acquisition to enhance LEO safety</a:t>
            </a:r>
          </a:p>
          <a:p>
            <a:pPr lvl="1"/>
            <a:r>
              <a:rPr lang="en-US" dirty="0"/>
              <a:t>Classroom; Range; Simulators; &amp; </a:t>
            </a:r>
            <a:r>
              <a:rPr lang="en-US" dirty="0" err="1"/>
              <a:t>Simminutions</a:t>
            </a:r>
            <a:endParaRPr lang="en-US" dirty="0"/>
          </a:p>
          <a:p>
            <a:pPr lvl="1"/>
            <a:r>
              <a:rPr lang="en-US" dirty="0"/>
              <a:t>Physical Practice  </a:t>
            </a:r>
          </a:p>
          <a:p>
            <a:r>
              <a:rPr lang="en-US" b="1" dirty="0">
                <a:solidFill>
                  <a:srgbClr val="0033CC"/>
                </a:solidFill>
                <a:effectLst>
                  <a:outerShdw blurRad="38100" dist="38100" dir="2700000" algn="tl">
                    <a:srgbClr val="000000">
                      <a:alpha val="43137"/>
                    </a:srgbClr>
                  </a:outerShdw>
                </a:effectLst>
              </a:rPr>
              <a:t>TT+FT+IT= 4 x 4 </a:t>
            </a:r>
          </a:p>
          <a:p>
            <a:r>
              <a:rPr lang="en-US" dirty="0"/>
              <a:t>Design Scenarios &amp; Stress Infusion:</a:t>
            </a:r>
          </a:p>
          <a:p>
            <a:pPr lvl="1"/>
            <a:r>
              <a:rPr lang="en-US" dirty="0"/>
              <a:t>Cases; Videos; and Agency Reports </a:t>
            </a:r>
          </a:p>
          <a:p>
            <a:pPr lvl="1"/>
            <a:r>
              <a:rPr lang="en-US" dirty="0"/>
              <a:t>Variability and Unpredictability</a:t>
            </a:r>
          </a:p>
          <a:p>
            <a:pPr lvl="2"/>
            <a:r>
              <a:rPr lang="en-US" dirty="0"/>
              <a:t>Circumstance &amp; Environment </a:t>
            </a:r>
          </a:p>
          <a:p>
            <a:pPr lvl="2"/>
            <a:r>
              <a:rPr lang="en-US" dirty="0"/>
              <a:t>Types of Resistance/Behaviors (Armed/Unarmed) </a:t>
            </a:r>
          </a:p>
          <a:p>
            <a:pPr lvl="2"/>
            <a:r>
              <a:rPr lang="en-US" dirty="0"/>
              <a:t>De-Escalation Techniques </a:t>
            </a:r>
          </a:p>
          <a:p>
            <a:pPr lvl="1"/>
            <a:r>
              <a:rPr lang="en-US" dirty="0"/>
              <a:t>Situational awareness</a:t>
            </a:r>
          </a:p>
          <a:p>
            <a:pPr lvl="1"/>
            <a:r>
              <a:rPr lang="en-US" dirty="0"/>
              <a:t>Threat factor analysis &amp; Perception Formation </a:t>
            </a:r>
          </a:p>
          <a:p>
            <a:pPr lvl="1"/>
            <a:r>
              <a:rPr lang="en-US" dirty="0"/>
              <a:t>Force Option Transition (Use of multiple options in 1 incident) </a:t>
            </a:r>
          </a:p>
          <a:p>
            <a:pPr lvl="1"/>
            <a:r>
              <a:rPr lang="en-US" dirty="0"/>
              <a:t>Read, React, &amp; Respond  (“Read the Play”)</a:t>
            </a:r>
          </a:p>
          <a:p>
            <a:pPr lvl="1"/>
            <a:r>
              <a:rPr lang="en-US" dirty="0"/>
              <a:t>Feedback &amp; Document</a:t>
            </a:r>
          </a:p>
        </p:txBody>
      </p:sp>
      <p:pic>
        <p:nvPicPr>
          <p:cNvPr id="4" name="Picture 6" descr="optionplay">
            <a:extLst>
              <a:ext uri="{FF2B5EF4-FFF2-40B4-BE49-F238E27FC236}">
                <a16:creationId xmlns:a16="http://schemas.microsoft.com/office/drawing/2014/main" id="{717CBEEF-3A1F-48F6-9A4D-F59544F92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0317" y="3589271"/>
            <a:ext cx="3401683" cy="326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080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9057" y="0"/>
            <a:ext cx="11912367" cy="767751"/>
          </a:xfrm>
        </p:spPr>
        <p:txBody>
          <a:bodyPr/>
          <a:lstStyle/>
          <a:p>
            <a:pPr algn="ctr"/>
            <a:r>
              <a:rPr lang="en-US" altLang="en-US" sz="3600" dirty="0">
                <a:solidFill>
                  <a:srgbClr val="FF0000"/>
                </a:solidFill>
              </a:rPr>
              <a:t> </a:t>
            </a:r>
            <a:r>
              <a:rPr lang="en-US" altLang="en-US" sz="3600" b="1" dirty="0">
                <a:solidFill>
                  <a:srgbClr val="FF0000"/>
                </a:solidFill>
                <a:latin typeface="+mn-lt"/>
              </a:rPr>
              <a:t>Potential Legal Scrutiny</a:t>
            </a:r>
            <a:r>
              <a:rPr lang="en-US" altLang="en-US" sz="3600" dirty="0">
                <a:solidFill>
                  <a:srgbClr val="FF0000"/>
                </a:solidFill>
              </a:rPr>
              <a:t>  </a:t>
            </a:r>
          </a:p>
        </p:txBody>
      </p:sp>
      <p:sp>
        <p:nvSpPr>
          <p:cNvPr id="3" name="Content Placeholder 2"/>
          <p:cNvSpPr>
            <a:spLocks noGrp="1"/>
          </p:cNvSpPr>
          <p:nvPr>
            <p:ph idx="1"/>
          </p:nvPr>
        </p:nvSpPr>
        <p:spPr>
          <a:xfrm>
            <a:off x="170575" y="707367"/>
            <a:ext cx="11912367" cy="6074434"/>
          </a:xfrm>
        </p:spPr>
        <p:txBody>
          <a:bodyPr>
            <a:normAutofit fontScale="85000" lnSpcReduction="20000"/>
          </a:bodyPr>
          <a:lstStyle/>
          <a:p>
            <a:pPr>
              <a:defRPr/>
            </a:pPr>
            <a:r>
              <a:rPr lang="en-US" b="1" dirty="0">
                <a:solidFill>
                  <a:srgbClr val="FF0000"/>
                </a:solidFill>
              </a:rPr>
              <a:t>State Criminal Prosecution</a:t>
            </a:r>
          </a:p>
          <a:p>
            <a:pPr lvl="1">
              <a:defRPr/>
            </a:pPr>
            <a:r>
              <a:rPr lang="en-US" sz="2800" b="1" dirty="0">
                <a:solidFill>
                  <a:srgbClr val="FF0000"/>
                </a:solidFill>
              </a:rPr>
              <a:t>Various charges</a:t>
            </a:r>
          </a:p>
          <a:p>
            <a:pPr lvl="1">
              <a:defRPr/>
            </a:pPr>
            <a:r>
              <a:rPr lang="en-US" sz="2800" b="1" dirty="0">
                <a:solidFill>
                  <a:srgbClr val="FF0000"/>
                </a:solidFill>
              </a:rPr>
              <a:t>Violation of Oath by Public Officer (OCGA; §16-10-1: 1 to 5 yr. Felony)</a:t>
            </a:r>
            <a:endParaRPr lang="en-US" b="1" dirty="0">
              <a:solidFill>
                <a:srgbClr val="FF0000"/>
              </a:solidFill>
            </a:endParaRPr>
          </a:p>
          <a:p>
            <a:pPr>
              <a:defRPr/>
            </a:pPr>
            <a:r>
              <a:rPr lang="en-US" b="1" dirty="0">
                <a:solidFill>
                  <a:srgbClr val="FF0000"/>
                </a:solidFill>
              </a:rPr>
              <a:t>Federal Criminal Prosecution</a:t>
            </a:r>
            <a:endParaRPr lang="en-US" dirty="0"/>
          </a:p>
          <a:p>
            <a:pPr lvl="1">
              <a:defRPr/>
            </a:pPr>
            <a:r>
              <a:rPr lang="en-US" dirty="0"/>
              <a:t>Title 18 USC §241 and §242 (1886) </a:t>
            </a:r>
          </a:p>
          <a:p>
            <a:pPr lvl="1">
              <a:defRPr/>
            </a:pPr>
            <a:r>
              <a:rPr lang="en-US" dirty="0"/>
              <a:t>Sexual abuse, excessive force and assault &amp; battery</a:t>
            </a:r>
          </a:p>
          <a:p>
            <a:pPr lvl="1">
              <a:defRPr/>
            </a:pPr>
            <a:r>
              <a:rPr lang="en-US" dirty="0"/>
              <a:t>Average; 8.5 yrs. Prison; $12,000 fine &amp; de-certification </a:t>
            </a:r>
          </a:p>
          <a:p>
            <a:pPr>
              <a:defRPr/>
            </a:pPr>
            <a:r>
              <a:rPr lang="en-US" b="1" dirty="0">
                <a:solidFill>
                  <a:srgbClr val="FF0000"/>
                </a:solidFill>
              </a:rPr>
              <a:t>Civil</a:t>
            </a:r>
          </a:p>
          <a:p>
            <a:pPr lvl="1">
              <a:defRPr/>
            </a:pPr>
            <a:r>
              <a:rPr lang="en-US" dirty="0"/>
              <a:t>State Tort Action </a:t>
            </a:r>
          </a:p>
          <a:p>
            <a:pPr lvl="1">
              <a:defRPr/>
            </a:pPr>
            <a:r>
              <a:rPr lang="en-US" dirty="0"/>
              <a:t>Federal 42 U.S.C. § 1983, §1985, §1986, &amp; §1988</a:t>
            </a:r>
          </a:p>
          <a:p>
            <a:pPr>
              <a:defRPr/>
            </a:pPr>
            <a:r>
              <a:rPr lang="en-US" sz="2800" dirty="0"/>
              <a:t>Title 42 USC §1997 (CRIPA; 1980) [N=100] </a:t>
            </a:r>
          </a:p>
          <a:p>
            <a:pPr lvl="1">
              <a:defRPr/>
            </a:pPr>
            <a:r>
              <a:rPr lang="en-US" dirty="0"/>
              <a:t>Jails= MOAs=35 &amp; Consent decrees=30</a:t>
            </a:r>
          </a:p>
          <a:p>
            <a:pPr lvl="1">
              <a:defRPr/>
            </a:pPr>
            <a:r>
              <a:rPr lang="en-US" dirty="0"/>
              <a:t>Prisons= MOAs=20 &amp; Consent decrees= 15</a:t>
            </a:r>
          </a:p>
          <a:p>
            <a:pPr>
              <a:defRPr/>
            </a:pPr>
            <a:r>
              <a:rPr lang="en-US" dirty="0"/>
              <a:t>Title 42 USC §12131 (ADA; 1990)</a:t>
            </a:r>
          </a:p>
          <a:p>
            <a:pPr>
              <a:defRPr/>
            </a:pPr>
            <a:r>
              <a:rPr lang="en-US" dirty="0"/>
              <a:t>Title 34 USC §12601 (2018; VCCLEA; 1994; §14141) DOJ</a:t>
            </a:r>
          </a:p>
          <a:p>
            <a:pPr lvl="1">
              <a:defRPr/>
            </a:pPr>
            <a:r>
              <a:rPr lang="en-US" dirty="0"/>
              <a:t>Investigations from 1996 to 2022=50</a:t>
            </a:r>
          </a:p>
          <a:p>
            <a:pPr lvl="1">
              <a:defRPr/>
            </a:pPr>
            <a:r>
              <a:rPr lang="en-US" dirty="0"/>
              <a:t>Consent decrees= 26  &amp;  MOAs= 24</a:t>
            </a:r>
          </a:p>
          <a:p>
            <a:pPr lvl="1">
              <a:defRPr/>
            </a:pPr>
            <a:r>
              <a:rPr lang="en-US" dirty="0"/>
              <a:t>Administrative failures: pattern &amp; practice of excessive force policies; training; </a:t>
            </a:r>
            <a:r>
              <a:rPr lang="en-US" dirty="0">
                <a:solidFill>
                  <a:srgbClr val="FF0000"/>
                </a:solidFill>
              </a:rPr>
              <a:t>supervision;</a:t>
            </a:r>
            <a:r>
              <a:rPr lang="en-US" dirty="0"/>
              <a:t> racial bias; discrimination; no/deficient investigations; no EIS; &amp; deficient discipline   </a:t>
            </a:r>
            <a:r>
              <a:rPr lang="en-US" dirty="0">
                <a:solidFill>
                  <a:schemeClr val="bg1"/>
                </a:solidFill>
              </a:rPr>
              <a:t>, discipline &amp; investigations </a:t>
            </a:r>
          </a:p>
          <a:p>
            <a:pPr marL="0" indent="0">
              <a:buNone/>
              <a:defRPr/>
            </a:pP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074" y="1985208"/>
            <a:ext cx="2878386" cy="3036177"/>
          </a:xfrm>
          <a:prstGeom prst="rect">
            <a:avLst/>
          </a:prstGeom>
        </p:spPr>
      </p:pic>
    </p:spTree>
    <p:extLst>
      <p:ext uri="{BB962C8B-B14F-4D97-AF65-F5344CB8AC3E}">
        <p14:creationId xmlns:p14="http://schemas.microsoft.com/office/powerpoint/2010/main" val="192769670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41" y="66613"/>
            <a:ext cx="11683013" cy="841732"/>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Claims for Failing to Investigate </a:t>
            </a:r>
          </a:p>
        </p:txBody>
      </p:sp>
      <p:sp>
        <p:nvSpPr>
          <p:cNvPr id="3" name="Content Placeholder 2"/>
          <p:cNvSpPr>
            <a:spLocks noGrp="1"/>
          </p:cNvSpPr>
          <p:nvPr>
            <p:ph idx="1"/>
          </p:nvPr>
        </p:nvSpPr>
        <p:spPr>
          <a:xfrm>
            <a:off x="199053" y="1007706"/>
            <a:ext cx="11856099" cy="5700569"/>
          </a:xfrm>
        </p:spPr>
        <p:txBody>
          <a:bodyPr/>
          <a:lstStyle/>
          <a:p>
            <a:pPr>
              <a:buClr>
                <a:srgbClr val="C00000"/>
              </a:buClr>
            </a:pPr>
            <a:r>
              <a:rPr lang="en-US" dirty="0" err="1"/>
              <a:t>Monell</a:t>
            </a:r>
            <a:r>
              <a:rPr lang="en-US" dirty="0"/>
              <a:t>: Policies, Training, Supervision, Discipline, &amp; Practices </a:t>
            </a:r>
          </a:p>
          <a:p>
            <a:pPr>
              <a:buClr>
                <a:srgbClr val="C00000"/>
              </a:buClr>
            </a:pPr>
            <a:r>
              <a:rPr lang="en-US" dirty="0"/>
              <a:t>Such failure “ratified” the officer (s) misconduct—led to constitution violation</a:t>
            </a:r>
          </a:p>
          <a:p>
            <a:pPr>
              <a:buClr>
                <a:srgbClr val="C00000"/>
              </a:buClr>
            </a:pPr>
            <a:r>
              <a:rPr lang="en-US" dirty="0"/>
              <a:t>Did the governmental entity maintain:</a:t>
            </a:r>
          </a:p>
          <a:p>
            <a:pPr lvl="1">
              <a:buClr>
                <a:srgbClr val="C00000"/>
              </a:buClr>
            </a:pPr>
            <a:r>
              <a:rPr lang="en-US" dirty="0"/>
              <a:t>Official policy ?</a:t>
            </a:r>
            <a:r>
              <a:rPr lang="en-US" dirty="0">
                <a:sym typeface="Wingdings" panose="05000000000000000000" pitchFamily="2" charset="2"/>
              </a:rPr>
              <a:t> Moving force?</a:t>
            </a:r>
            <a:r>
              <a:rPr lang="en-US" dirty="0"/>
              <a:t> </a:t>
            </a:r>
          </a:p>
          <a:p>
            <a:pPr lvl="1">
              <a:buClr>
                <a:srgbClr val="C00000"/>
              </a:buClr>
            </a:pPr>
            <a:r>
              <a:rPr lang="en-US" dirty="0">
                <a:sym typeface="Wingdings" panose="05000000000000000000" pitchFamily="2" charset="2"/>
              </a:rPr>
              <a:t>Constructive Knowledge?  </a:t>
            </a:r>
            <a:r>
              <a:rPr lang="en-US" dirty="0"/>
              <a:t>Deliberately ignored? </a:t>
            </a:r>
          </a:p>
          <a:p>
            <a:pPr>
              <a:buClr>
                <a:srgbClr val="C00000"/>
              </a:buClr>
            </a:pPr>
            <a:r>
              <a:rPr lang="en-US" dirty="0"/>
              <a:t>Case examples:</a:t>
            </a:r>
          </a:p>
          <a:p>
            <a:pPr lvl="1">
              <a:buClr>
                <a:srgbClr val="C00000"/>
              </a:buClr>
            </a:pPr>
            <a:r>
              <a:rPr lang="en-US" i="1" dirty="0" err="1"/>
              <a:t>Salvato</a:t>
            </a:r>
            <a:r>
              <a:rPr lang="en-US" i="1" dirty="0"/>
              <a:t> v. Miley</a:t>
            </a:r>
            <a:r>
              <a:rPr lang="en-US" dirty="0"/>
              <a:t> (‘15): SJ </a:t>
            </a:r>
            <a:r>
              <a:rPr lang="en-US" dirty="0">
                <a:sym typeface="Wingdings" panose="05000000000000000000" pitchFamily="2" charset="2"/>
              </a:rPr>
              <a:t> </a:t>
            </a:r>
            <a:r>
              <a:rPr lang="en-US" dirty="0"/>
              <a:t>Outside agency performed investigation (FDLE)</a:t>
            </a:r>
          </a:p>
          <a:p>
            <a:pPr lvl="1">
              <a:buClr>
                <a:srgbClr val="C00000"/>
              </a:buClr>
            </a:pPr>
            <a:r>
              <a:rPr lang="en-US" i="1" dirty="0"/>
              <a:t>James v. Harris C0</a:t>
            </a:r>
            <a:r>
              <a:rPr lang="en-US" dirty="0"/>
              <a:t>. (‘09): SJ</a:t>
            </a:r>
            <a:r>
              <a:rPr lang="en-US" dirty="0">
                <a:sym typeface="Wingdings" panose="05000000000000000000" pitchFamily="2" charset="2"/>
              </a:rPr>
              <a:t> Off. found liable; but not Sheriff DA conducted investigation</a:t>
            </a:r>
          </a:p>
          <a:p>
            <a:pPr lvl="1">
              <a:buClr>
                <a:srgbClr val="C00000"/>
              </a:buClr>
            </a:pPr>
            <a:r>
              <a:rPr lang="en-US" i="1" dirty="0" err="1">
                <a:sym typeface="Wingdings" panose="05000000000000000000" pitchFamily="2" charset="2"/>
              </a:rPr>
              <a:t>Backe</a:t>
            </a:r>
            <a:r>
              <a:rPr lang="en-US" i="1" dirty="0">
                <a:sym typeface="Wingdings" panose="05000000000000000000" pitchFamily="2" charset="2"/>
              </a:rPr>
              <a:t> v. City of Galveston</a:t>
            </a:r>
            <a:r>
              <a:rPr lang="en-US" dirty="0">
                <a:sym typeface="Wingdings" panose="05000000000000000000" pitchFamily="2" charset="2"/>
              </a:rPr>
              <a:t>, TX (‘14): SJ Denied  Chief liable</a:t>
            </a:r>
          </a:p>
          <a:p>
            <a:pPr lvl="1">
              <a:buClr>
                <a:srgbClr val="C00000"/>
              </a:buClr>
            </a:pPr>
            <a:r>
              <a:rPr lang="en-US" i="1" dirty="0">
                <a:sym typeface="Wingdings" panose="05000000000000000000" pitchFamily="2" charset="2"/>
              </a:rPr>
              <a:t>Harrison v. City of Dickenson</a:t>
            </a:r>
            <a:r>
              <a:rPr lang="en-US" dirty="0">
                <a:sym typeface="Wingdings" panose="05000000000000000000" pitchFamily="2" charset="2"/>
              </a:rPr>
              <a:t>, TN (‘13): SJ Denied  Chief liable</a:t>
            </a:r>
          </a:p>
          <a:p>
            <a:pPr lvl="1">
              <a:buClr>
                <a:srgbClr val="C00000"/>
              </a:buClr>
            </a:pPr>
            <a:r>
              <a:rPr lang="en-US" i="1" dirty="0">
                <a:sym typeface="Wingdings" panose="05000000000000000000" pitchFamily="2" charset="2"/>
              </a:rPr>
              <a:t>Lee v. City of Richmond </a:t>
            </a:r>
            <a:r>
              <a:rPr lang="en-US" dirty="0">
                <a:sym typeface="Wingdings" panose="05000000000000000000" pitchFamily="2" charset="2"/>
              </a:rPr>
              <a:t>(‘13)</a:t>
            </a:r>
            <a:endParaRPr lang="en-US" dirty="0"/>
          </a:p>
          <a:p>
            <a:endParaRPr lang="en-US" dirty="0"/>
          </a:p>
          <a:p>
            <a:endParaRPr lang="en-US" dirty="0"/>
          </a:p>
        </p:txBody>
      </p:sp>
      <p:pic>
        <p:nvPicPr>
          <p:cNvPr id="4" name="Picture 3">
            <a:extLst>
              <a:ext uri="{FF2B5EF4-FFF2-40B4-BE49-F238E27FC236}">
                <a16:creationId xmlns:a16="http://schemas.microsoft.com/office/drawing/2014/main" id="{637F5271-36A9-43EB-B807-743D9B69F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503" y="4553833"/>
            <a:ext cx="2723957" cy="2253803"/>
          </a:xfrm>
          <a:prstGeom prst="rect">
            <a:avLst/>
          </a:prstGeom>
        </p:spPr>
      </p:pic>
    </p:spTree>
    <p:extLst>
      <p:ext uri="{BB962C8B-B14F-4D97-AF65-F5344CB8AC3E}">
        <p14:creationId xmlns:p14="http://schemas.microsoft.com/office/powerpoint/2010/main" val="363782944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69" y="133225"/>
            <a:ext cx="11912366" cy="775119"/>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Prior to Incident: Supervisor Training Profile </a:t>
            </a:r>
          </a:p>
        </p:txBody>
      </p:sp>
      <p:sp>
        <p:nvSpPr>
          <p:cNvPr id="3" name="Content Placeholder 2"/>
          <p:cNvSpPr>
            <a:spLocks noGrp="1"/>
          </p:cNvSpPr>
          <p:nvPr>
            <p:ph idx="1"/>
          </p:nvPr>
        </p:nvSpPr>
        <p:spPr>
          <a:xfrm>
            <a:off x="139816" y="1035513"/>
            <a:ext cx="11912367" cy="5613568"/>
          </a:xfrm>
        </p:spPr>
        <p:txBody>
          <a:bodyPr>
            <a:normAutofit/>
          </a:bodyPr>
          <a:lstStyle/>
          <a:p>
            <a:pPr lvl="1">
              <a:buClr>
                <a:srgbClr val="C00000"/>
              </a:buClr>
            </a:pPr>
            <a:r>
              <a:rPr lang="en-US" dirty="0"/>
              <a:t>Dept. Policies, Use of force &amp; Investigation Protocols  </a:t>
            </a:r>
          </a:p>
          <a:p>
            <a:pPr lvl="1">
              <a:buClr>
                <a:srgbClr val="C00000"/>
              </a:buClr>
            </a:pPr>
            <a:r>
              <a:rPr lang="en-US" dirty="0"/>
              <a:t>Use of force measures &amp; equipment </a:t>
            </a:r>
          </a:p>
          <a:p>
            <a:pPr lvl="1">
              <a:buClr>
                <a:srgbClr val="C00000"/>
              </a:buClr>
            </a:pPr>
            <a:r>
              <a:rPr lang="en-US" dirty="0"/>
              <a:t>Welfare officer (s): Psychological &amp; Physical First Aid of officer (s) </a:t>
            </a:r>
          </a:p>
          <a:p>
            <a:pPr lvl="1">
              <a:buClr>
                <a:srgbClr val="C00000"/>
              </a:buClr>
            </a:pPr>
            <a:r>
              <a:rPr lang="en-US" dirty="0"/>
              <a:t>Notifications </a:t>
            </a:r>
          </a:p>
          <a:p>
            <a:pPr lvl="1">
              <a:buClr>
                <a:srgbClr val="C00000"/>
              </a:buClr>
            </a:pPr>
            <a:r>
              <a:rPr lang="en-US" dirty="0"/>
              <a:t>Public Safety statement of officer </a:t>
            </a:r>
          </a:p>
          <a:p>
            <a:pPr lvl="1">
              <a:buClr>
                <a:srgbClr val="C00000"/>
              </a:buClr>
            </a:pPr>
            <a:r>
              <a:rPr lang="en-US" dirty="0"/>
              <a:t>On scene Responsibilities &amp; protocols </a:t>
            </a:r>
          </a:p>
          <a:p>
            <a:pPr lvl="1">
              <a:buClr>
                <a:srgbClr val="C00000"/>
              </a:buClr>
            </a:pPr>
            <a:r>
              <a:rPr lang="en-US" dirty="0"/>
              <a:t>Briefing others</a:t>
            </a:r>
          </a:p>
          <a:p>
            <a:pPr lvl="1">
              <a:buClr>
                <a:srgbClr val="C00000"/>
              </a:buClr>
            </a:pPr>
            <a:r>
              <a:rPr lang="en-US" dirty="0"/>
              <a:t>Scene management and integrity</a:t>
            </a:r>
            <a:r>
              <a:rPr lang="en-US" dirty="0">
                <a:sym typeface="Wingdings" panose="05000000000000000000" pitchFamily="2" charset="2"/>
              </a:rPr>
              <a:t> preserving evidence </a:t>
            </a:r>
            <a:endParaRPr lang="en-US" dirty="0"/>
          </a:p>
          <a:p>
            <a:pPr lvl="1">
              <a:buClr>
                <a:srgbClr val="C00000"/>
              </a:buClr>
            </a:pPr>
            <a:r>
              <a:rPr lang="en-US" dirty="0"/>
              <a:t>Criminal v. Administrative investigation </a:t>
            </a:r>
          </a:p>
          <a:p>
            <a:pPr lvl="1">
              <a:buClr>
                <a:srgbClr val="C00000"/>
              </a:buClr>
            </a:pPr>
            <a:r>
              <a:rPr lang="en-US" dirty="0"/>
              <a:t>Human Performance Factors </a:t>
            </a:r>
          </a:p>
          <a:p>
            <a:pPr lvl="1">
              <a:buClr>
                <a:srgbClr val="C00000"/>
              </a:buClr>
            </a:pPr>
            <a:r>
              <a:rPr lang="en-US" dirty="0"/>
              <a:t>Legal Issues </a:t>
            </a:r>
          </a:p>
          <a:p>
            <a:pPr lvl="1">
              <a:buClr>
                <a:srgbClr val="C00000"/>
              </a:buClr>
            </a:pPr>
            <a:r>
              <a:rPr lang="en-US" dirty="0"/>
              <a:t>ID witnesses—Statements  </a:t>
            </a:r>
          </a:p>
          <a:p>
            <a:pPr lvl="1">
              <a:buClr>
                <a:srgbClr val="C00000"/>
              </a:buClr>
            </a:pPr>
            <a:r>
              <a:rPr lang="en-US" dirty="0"/>
              <a:t>Checklist</a:t>
            </a:r>
          </a:p>
          <a:p>
            <a:pPr lvl="1"/>
            <a:endParaRPr lang="en-US" dirty="0"/>
          </a:p>
        </p:txBody>
      </p:sp>
    </p:spTree>
    <p:extLst>
      <p:ext uri="{BB962C8B-B14F-4D97-AF65-F5344CB8AC3E}">
        <p14:creationId xmlns:p14="http://schemas.microsoft.com/office/powerpoint/2010/main" val="8073032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1F7ED-F46D-DAD2-7C41-584DC1B614B9}"/>
            </a:ext>
          </a:extLst>
        </p:cNvPr>
        <p:cNvGrpSpPr/>
        <p:nvPr/>
      </p:nvGrpSpPr>
      <p:grpSpPr>
        <a:xfrm>
          <a:off x="0" y="0"/>
          <a:ext cx="0" cy="0"/>
          <a:chOff x="0" y="0"/>
          <a:chExt cx="0" cy="0"/>
        </a:xfrm>
      </p:grpSpPr>
      <p:sp>
        <p:nvSpPr>
          <p:cNvPr id="111618" name="Title 1">
            <a:extLst>
              <a:ext uri="{FF2B5EF4-FFF2-40B4-BE49-F238E27FC236}">
                <a16:creationId xmlns:a16="http://schemas.microsoft.com/office/drawing/2014/main" id="{A689C6D8-E2EE-84D3-4716-11DFEB4FF09B}"/>
              </a:ext>
            </a:extLst>
          </p:cNvPr>
          <p:cNvSpPr>
            <a:spLocks noGrp="1"/>
          </p:cNvSpPr>
          <p:nvPr>
            <p:ph type="title"/>
          </p:nvPr>
        </p:nvSpPr>
        <p:spPr>
          <a:xfrm>
            <a:off x="207033" y="152400"/>
            <a:ext cx="11878575" cy="838200"/>
          </a:xfrm>
        </p:spPr>
        <p:txBody>
          <a:bodyPr>
            <a:normAutofit/>
          </a:bodyPr>
          <a:lstStyle/>
          <a:p>
            <a:pPr algn="ctr" eaLnBrk="1" hangingPunct="1"/>
            <a:r>
              <a:rPr lang="en-US" altLang="en-US" sz="4000" b="1" i="1" dirty="0">
                <a:solidFill>
                  <a:srgbClr val="C00000"/>
                </a:solidFill>
                <a:effectLst>
                  <a:outerShdw blurRad="38100" dist="38100" dir="2700000" algn="tl">
                    <a:srgbClr val="000000">
                      <a:alpha val="43137"/>
                    </a:srgbClr>
                  </a:outerShdw>
                </a:effectLst>
              </a:rPr>
              <a:t>Lewis v. City of West Palm Beach </a:t>
            </a:r>
            <a:r>
              <a:rPr lang="en-US" altLang="en-US" sz="4000" b="1" dirty="0">
                <a:solidFill>
                  <a:srgbClr val="C00000"/>
                </a:solidFill>
                <a:effectLst>
                  <a:outerShdw blurRad="38100" dist="38100" dir="2700000" algn="tl">
                    <a:srgbClr val="000000">
                      <a:alpha val="43137"/>
                    </a:srgbClr>
                  </a:outerShdw>
                </a:effectLst>
              </a:rPr>
              <a:t>(11</a:t>
            </a:r>
            <a:r>
              <a:rPr lang="en-US" altLang="en-US" sz="4000" b="1" baseline="30000" dirty="0">
                <a:solidFill>
                  <a:srgbClr val="C00000"/>
                </a:solidFill>
                <a:effectLst>
                  <a:outerShdw blurRad="38100" dist="38100" dir="2700000" algn="tl">
                    <a:srgbClr val="000000">
                      <a:alpha val="43137"/>
                    </a:srgbClr>
                  </a:outerShdw>
                </a:effectLst>
              </a:rPr>
              <a:t>th</a:t>
            </a:r>
            <a:r>
              <a:rPr lang="en-US" altLang="en-US" sz="4000" b="1" dirty="0">
                <a:solidFill>
                  <a:srgbClr val="C00000"/>
                </a:solidFill>
                <a:effectLst>
                  <a:outerShdw blurRad="38100" dist="38100" dir="2700000" algn="tl">
                    <a:srgbClr val="000000">
                      <a:alpha val="43137"/>
                    </a:srgbClr>
                  </a:outerShdw>
                </a:effectLst>
              </a:rPr>
              <a:t> Cir. ‘08)</a:t>
            </a:r>
          </a:p>
        </p:txBody>
      </p:sp>
      <p:sp>
        <p:nvSpPr>
          <p:cNvPr id="3" name="Content Placeholder 2">
            <a:extLst>
              <a:ext uri="{FF2B5EF4-FFF2-40B4-BE49-F238E27FC236}">
                <a16:creationId xmlns:a16="http://schemas.microsoft.com/office/drawing/2014/main" id="{B5892CC2-4EDE-EEDB-BBFB-CEC838C7C3BB}"/>
              </a:ext>
            </a:extLst>
          </p:cNvPr>
          <p:cNvSpPr>
            <a:spLocks noGrp="1"/>
          </p:cNvSpPr>
          <p:nvPr>
            <p:ph idx="1"/>
          </p:nvPr>
        </p:nvSpPr>
        <p:spPr>
          <a:xfrm>
            <a:off x="207033" y="990601"/>
            <a:ext cx="11783683" cy="5715000"/>
          </a:xfrm>
        </p:spPr>
        <p:txBody>
          <a:bodyPr/>
          <a:lstStyle/>
          <a:p>
            <a:pPr eaLnBrk="1" hangingPunct="1">
              <a:buFont typeface="Arial" charset="0"/>
              <a:buChar char="•"/>
              <a:defRPr/>
            </a:pPr>
            <a:r>
              <a:rPr lang="en-US" sz="3200" dirty="0"/>
              <a:t>Partially nude &amp; agitated man fought with police</a:t>
            </a:r>
          </a:p>
          <a:p>
            <a:pPr eaLnBrk="1" hangingPunct="1">
              <a:buFont typeface="Arial" charset="0"/>
              <a:buChar char="•"/>
              <a:defRPr/>
            </a:pPr>
            <a:r>
              <a:rPr lang="en-US" sz="3200" dirty="0"/>
              <a:t>Restrained &amp; hobbled; became unresponsive &amp; died</a:t>
            </a:r>
          </a:p>
          <a:p>
            <a:pPr>
              <a:buFont typeface="Arial" charset="0"/>
              <a:buChar char="•"/>
              <a:defRPr/>
            </a:pPr>
            <a:r>
              <a:rPr lang="en-US" sz="3200" b="1" i="1" dirty="0">
                <a:solidFill>
                  <a:srgbClr val="FF0000"/>
                </a:solidFill>
              </a:rPr>
              <a:t>§1983 claim for excessive force; unconstitutional policy; failure to train; failure to supervise; &amp; wrongful death</a:t>
            </a:r>
          </a:p>
          <a:p>
            <a:pPr eaLnBrk="1" hangingPunct="1">
              <a:buFont typeface="Arial" charset="0"/>
              <a:buChar char="•"/>
              <a:defRPr/>
            </a:pPr>
            <a:r>
              <a:rPr lang="en-US" sz="3200" dirty="0"/>
              <a:t>Plaintiff challenged the training of applying the hobble</a:t>
            </a:r>
          </a:p>
          <a:p>
            <a:pPr eaLnBrk="1" hangingPunct="1">
              <a:buFont typeface="Arial" charset="0"/>
              <a:buChar char="•"/>
              <a:defRPr/>
            </a:pPr>
            <a:r>
              <a:rPr lang="en-US" sz="3200" dirty="0"/>
              <a:t>City not on notice that there was a problem using a hobble</a:t>
            </a:r>
          </a:p>
          <a:p>
            <a:pPr eaLnBrk="1" hangingPunct="1">
              <a:buFont typeface="Arial" charset="0"/>
              <a:buChar char="•"/>
              <a:defRPr/>
            </a:pPr>
            <a:r>
              <a:rPr lang="en-US" sz="3200" dirty="0"/>
              <a:t>Court found no DI to training on using hobble</a:t>
            </a:r>
          </a:p>
          <a:p>
            <a:pPr eaLnBrk="1" hangingPunct="1">
              <a:buFont typeface="Arial" charset="0"/>
              <a:buChar char="•"/>
              <a:defRPr/>
            </a:pPr>
            <a:r>
              <a:rPr lang="en-US" sz="3200" dirty="0"/>
              <a:t>See also; </a:t>
            </a:r>
            <a:r>
              <a:rPr lang="en-US" sz="3200" i="1" dirty="0"/>
              <a:t>Davis v. City of Leesburg </a:t>
            </a:r>
            <a:r>
              <a:rPr lang="en-US" sz="3200" dirty="0"/>
              <a:t>(‘14):</a:t>
            </a:r>
          </a:p>
          <a:p>
            <a:pPr lvl="1">
              <a:buFont typeface="Arial" charset="0"/>
              <a:buChar char="•"/>
              <a:defRPr/>
            </a:pPr>
            <a:r>
              <a:rPr lang="en-US" sz="2800" dirty="0"/>
              <a:t>Under circumstances, reasonable to use to</a:t>
            </a:r>
          </a:p>
          <a:p>
            <a:pPr marL="457200" lvl="1" indent="0">
              <a:buNone/>
              <a:defRPr/>
            </a:pPr>
            <a:r>
              <a:rPr lang="en-US" sz="2800" dirty="0"/>
              <a:t>   dog leash to hobble ankles of resistant arrestee</a:t>
            </a:r>
          </a:p>
          <a:p>
            <a:pPr lvl="1">
              <a:buFont typeface="Arial" charset="0"/>
              <a:buChar char="•"/>
              <a:defRPr/>
            </a:pPr>
            <a:r>
              <a:rPr lang="en-US" sz="2800" dirty="0"/>
              <a:t>Policy did not prohibit use/application </a:t>
            </a:r>
          </a:p>
          <a:p>
            <a:pPr marL="0" indent="0">
              <a:buNone/>
              <a:defRPr/>
            </a:pPr>
            <a:endParaRPr lang="en-US" dirty="0">
              <a:solidFill>
                <a:srgbClr val="FFFF00"/>
              </a:solidFill>
            </a:endParaRPr>
          </a:p>
          <a:p>
            <a:pPr marL="0" indent="0">
              <a:buNone/>
              <a:defRPr/>
            </a:pPr>
            <a:endParaRPr lang="en-US" dirty="0">
              <a:solidFill>
                <a:srgbClr val="FFFF00"/>
              </a:solidFill>
            </a:endParaRPr>
          </a:p>
        </p:txBody>
      </p:sp>
      <p:pic>
        <p:nvPicPr>
          <p:cNvPr id="5" name="Picture 1">
            <a:extLst>
              <a:ext uri="{FF2B5EF4-FFF2-40B4-BE49-F238E27FC236}">
                <a16:creationId xmlns:a16="http://schemas.microsoft.com/office/drawing/2014/main" id="{F6BCA530-438A-746D-7BEA-3327367E5F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59440" y="4172228"/>
            <a:ext cx="3225528" cy="25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83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05" y="91050"/>
            <a:ext cx="11771790" cy="723823"/>
          </a:xfrm>
        </p:spPr>
        <p:txBody>
          <a:bodyPr>
            <a:normAutofit/>
          </a:bodyPr>
          <a:lstStyle/>
          <a:p>
            <a:pPr algn="ctr"/>
            <a:r>
              <a:rPr lang="en-US" b="1" dirty="0">
                <a:solidFill>
                  <a:srgbClr val="C00000"/>
                </a:solidFill>
                <a:effectLst>
                  <a:outerShdw blurRad="38100" dist="38100" dir="2700000" algn="tl">
                    <a:srgbClr val="000000">
                      <a:alpha val="43137"/>
                    </a:srgbClr>
                  </a:outerShdw>
                </a:effectLst>
              </a:rPr>
              <a:t>First Supervisor on Scene</a:t>
            </a:r>
          </a:p>
        </p:txBody>
      </p:sp>
      <p:sp>
        <p:nvSpPr>
          <p:cNvPr id="3" name="Content Placeholder 2"/>
          <p:cNvSpPr>
            <a:spLocks noGrp="1"/>
          </p:cNvSpPr>
          <p:nvPr>
            <p:ph idx="1"/>
          </p:nvPr>
        </p:nvSpPr>
        <p:spPr>
          <a:xfrm>
            <a:off x="210105" y="814873"/>
            <a:ext cx="11689536" cy="5952077"/>
          </a:xfrm>
        </p:spPr>
        <p:txBody>
          <a:bodyPr>
            <a:normAutofit fontScale="92500" lnSpcReduction="20000"/>
          </a:bodyPr>
          <a:lstStyle/>
          <a:p>
            <a:pPr>
              <a:buClr>
                <a:srgbClr val="C00000"/>
              </a:buClr>
            </a:pPr>
            <a:r>
              <a:rPr lang="en-US" dirty="0"/>
              <a:t>4 C’s &amp; D: Contain; Control; Coordinate; Check; &amp; Document  </a:t>
            </a:r>
          </a:p>
          <a:p>
            <a:pPr>
              <a:buClr>
                <a:srgbClr val="C00000"/>
              </a:buClr>
            </a:pPr>
            <a:r>
              <a:rPr lang="en-US" dirty="0"/>
              <a:t>Attend to involved/uninvolved officer (s)</a:t>
            </a:r>
          </a:p>
          <a:p>
            <a:pPr>
              <a:buClr>
                <a:srgbClr val="C00000"/>
              </a:buClr>
            </a:pPr>
            <a:r>
              <a:rPr lang="en-US" dirty="0"/>
              <a:t>Notifications (contact list) </a:t>
            </a:r>
          </a:p>
          <a:p>
            <a:pPr>
              <a:buClr>
                <a:srgbClr val="C00000"/>
              </a:buClr>
            </a:pPr>
            <a:r>
              <a:rPr lang="en-US" dirty="0"/>
              <a:t>Officer public safety statement</a:t>
            </a:r>
          </a:p>
          <a:p>
            <a:pPr>
              <a:buClr>
                <a:srgbClr val="C00000"/>
              </a:buClr>
            </a:pPr>
            <a:r>
              <a:rPr lang="en-US" dirty="0"/>
              <a:t>Allow officer to contact: family; attorney, Union rep., &amp; PSO</a:t>
            </a:r>
          </a:p>
          <a:p>
            <a:pPr>
              <a:buClr>
                <a:srgbClr val="C00000"/>
              </a:buClr>
            </a:pPr>
            <a:r>
              <a:rPr lang="en-US" dirty="0"/>
              <a:t>Secure scene &amp; Preserve Evidence [Double Tape] </a:t>
            </a:r>
          </a:p>
          <a:p>
            <a:pPr>
              <a:buClr>
                <a:srgbClr val="C00000"/>
              </a:buClr>
            </a:pPr>
            <a:r>
              <a:rPr lang="en-US" dirty="0"/>
              <a:t>Keep public/media back </a:t>
            </a:r>
          </a:p>
          <a:p>
            <a:pPr>
              <a:buClr>
                <a:srgbClr val="C00000"/>
              </a:buClr>
            </a:pPr>
            <a:r>
              <a:rPr lang="en-US" dirty="0"/>
              <a:t>Brief others as they respond </a:t>
            </a:r>
          </a:p>
          <a:p>
            <a:pPr>
              <a:buClr>
                <a:srgbClr val="C00000"/>
              </a:buClr>
            </a:pPr>
            <a:r>
              <a:rPr lang="en-US" dirty="0"/>
              <a:t>Assign CST to take: GSR; photos/video of officer; retrieve gun belt—preserve</a:t>
            </a:r>
          </a:p>
          <a:p>
            <a:pPr>
              <a:buClr>
                <a:srgbClr val="C00000"/>
              </a:buClr>
            </a:pPr>
            <a:r>
              <a:rPr lang="en-US" dirty="0"/>
              <a:t>Firearm exchange</a:t>
            </a:r>
          </a:p>
          <a:p>
            <a:pPr>
              <a:buClr>
                <a:srgbClr val="C00000"/>
              </a:buClr>
            </a:pPr>
            <a:r>
              <a:rPr lang="en-US" dirty="0"/>
              <a:t>Maintain incident scene log</a:t>
            </a:r>
            <a:r>
              <a:rPr lang="en-US" dirty="0">
                <a:sym typeface="Wingdings" panose="05000000000000000000" pitchFamily="2" charset="2"/>
              </a:rPr>
              <a:t> all personnel </a:t>
            </a:r>
            <a:endParaRPr lang="en-US" dirty="0"/>
          </a:p>
          <a:p>
            <a:pPr>
              <a:buClr>
                <a:srgbClr val="C00000"/>
              </a:buClr>
            </a:pPr>
            <a:r>
              <a:rPr lang="en-US" dirty="0"/>
              <a:t>ID Witnesses—gain contact info</a:t>
            </a:r>
          </a:p>
          <a:p>
            <a:pPr>
              <a:buClr>
                <a:srgbClr val="C00000"/>
              </a:buClr>
            </a:pPr>
            <a:r>
              <a:rPr lang="en-US" dirty="0"/>
              <a:t>Assign PSO to transfer officer to hospital—to home </a:t>
            </a:r>
          </a:p>
          <a:p>
            <a:pPr>
              <a:buClr>
                <a:srgbClr val="C00000"/>
              </a:buClr>
            </a:pPr>
            <a:r>
              <a:rPr lang="en-US" dirty="0"/>
              <a:t>Checklist </a:t>
            </a:r>
            <a:r>
              <a:rPr lang="en-US" dirty="0">
                <a:sym typeface="Wingdings" panose="05000000000000000000" pitchFamily="2" charset="2"/>
              </a:rPr>
              <a:t> </a:t>
            </a:r>
            <a:r>
              <a:rPr lang="en-US" dirty="0"/>
              <a:t>Report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2352264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9" y="1"/>
            <a:ext cx="11904453" cy="1104180"/>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Supervisor Response: Circumstances  </a:t>
            </a:r>
          </a:p>
        </p:txBody>
      </p:sp>
      <p:sp>
        <p:nvSpPr>
          <p:cNvPr id="3" name="Content Placeholder 2"/>
          <p:cNvSpPr>
            <a:spLocks noGrp="1"/>
          </p:cNvSpPr>
          <p:nvPr>
            <p:ph idx="1"/>
          </p:nvPr>
        </p:nvSpPr>
        <p:spPr>
          <a:xfrm>
            <a:off x="69011" y="802257"/>
            <a:ext cx="11976340" cy="5952227"/>
          </a:xfrm>
        </p:spPr>
        <p:txBody>
          <a:bodyPr>
            <a:normAutofit lnSpcReduction="10000"/>
          </a:bodyPr>
          <a:lstStyle/>
          <a:p>
            <a:pPr lvl="4">
              <a:buFont typeface="Wingdings" panose="05000000000000000000" pitchFamily="2" charset="2"/>
              <a:buChar char="ü"/>
            </a:pPr>
            <a:endParaRPr lang="en-US" sz="1400" dirty="0"/>
          </a:p>
          <a:p>
            <a:pPr>
              <a:buClr>
                <a:srgbClr val="C00000"/>
              </a:buClr>
              <a:buFont typeface="Wingdings" panose="05000000000000000000" pitchFamily="2" charset="2"/>
              <a:buChar char="ü"/>
            </a:pPr>
            <a:r>
              <a:rPr lang="en-US" dirty="0"/>
              <a:t>Date, Time, &amp; Incident Location</a:t>
            </a:r>
          </a:p>
          <a:p>
            <a:pPr lvl="1">
              <a:buClr>
                <a:srgbClr val="C00000"/>
              </a:buClr>
              <a:buFont typeface="Wingdings" panose="05000000000000000000" pitchFamily="2" charset="2"/>
              <a:buChar char="ü"/>
            </a:pPr>
            <a:r>
              <a:rPr lang="en-US" dirty="0"/>
              <a:t>Primary and Secondary incident scenes</a:t>
            </a:r>
          </a:p>
          <a:p>
            <a:pPr>
              <a:buClr>
                <a:srgbClr val="C00000"/>
              </a:buClr>
              <a:buFont typeface="Wingdings" panose="05000000000000000000" pitchFamily="2" charset="2"/>
              <a:buChar char="ü"/>
            </a:pPr>
            <a:r>
              <a:rPr lang="en-US" dirty="0"/>
              <a:t>Circumstances</a:t>
            </a:r>
          </a:p>
          <a:p>
            <a:pPr lvl="1">
              <a:buClr>
                <a:srgbClr val="C00000"/>
              </a:buClr>
              <a:buFont typeface="Wingdings" panose="05000000000000000000" pitchFamily="2" charset="2"/>
              <a:buChar char="ü"/>
            </a:pPr>
            <a:r>
              <a:rPr lang="en-US" dirty="0"/>
              <a:t>Dispatch; Self-Initiated; Flagged down </a:t>
            </a:r>
          </a:p>
          <a:p>
            <a:pPr>
              <a:buClr>
                <a:srgbClr val="C00000"/>
              </a:buClr>
              <a:buFont typeface="Wingdings" panose="05000000000000000000" pitchFamily="2" charset="2"/>
              <a:buChar char="ü"/>
            </a:pPr>
            <a:r>
              <a:rPr lang="en-US" dirty="0"/>
              <a:t>Nature of call and contact  </a:t>
            </a:r>
          </a:p>
          <a:p>
            <a:pPr>
              <a:buClr>
                <a:srgbClr val="C00000"/>
              </a:buClr>
              <a:buFont typeface="Wingdings" panose="05000000000000000000" pitchFamily="2" charset="2"/>
              <a:buChar char="ü"/>
            </a:pPr>
            <a:r>
              <a:rPr lang="en-US" dirty="0"/>
              <a:t>Incident Environment</a:t>
            </a:r>
          </a:p>
          <a:p>
            <a:pPr>
              <a:buClr>
                <a:srgbClr val="C00000"/>
              </a:buClr>
              <a:buFont typeface="Wingdings" panose="05000000000000000000" pitchFamily="2" charset="2"/>
              <a:buChar char="ü"/>
            </a:pPr>
            <a:r>
              <a:rPr lang="en-US" dirty="0"/>
              <a:t>LEO called back-up; CIT personnel; Supervisor; and EMS personnel </a:t>
            </a:r>
          </a:p>
          <a:p>
            <a:pPr>
              <a:buClr>
                <a:srgbClr val="C00000"/>
              </a:buClr>
              <a:buFont typeface="Wingdings" panose="05000000000000000000" pitchFamily="2" charset="2"/>
              <a:buChar char="ü"/>
            </a:pPr>
            <a:r>
              <a:rPr lang="en-US" dirty="0"/>
              <a:t>Involved &amp; uninvolved officers (move from scene) </a:t>
            </a:r>
          </a:p>
          <a:p>
            <a:pPr>
              <a:buClr>
                <a:srgbClr val="C00000"/>
              </a:buClr>
              <a:buFont typeface="Wingdings" panose="05000000000000000000" pitchFamily="2" charset="2"/>
              <a:buChar char="ü"/>
            </a:pPr>
            <a:r>
              <a:rPr lang="en-US" dirty="0">
                <a:solidFill>
                  <a:srgbClr val="FF0000"/>
                </a:solidFill>
              </a:rPr>
              <a:t>Secure scene, scene security; preserve evidence &amp; photo </a:t>
            </a:r>
          </a:p>
          <a:p>
            <a:pPr>
              <a:buClr>
                <a:srgbClr val="C00000"/>
              </a:buClr>
              <a:buFont typeface="Wingdings" panose="05000000000000000000" pitchFamily="2" charset="2"/>
              <a:buChar char="ü"/>
            </a:pPr>
            <a:r>
              <a:rPr lang="en-US" dirty="0"/>
              <a:t>Note/Log all personnel on scene </a:t>
            </a:r>
          </a:p>
          <a:p>
            <a:pPr>
              <a:buClr>
                <a:srgbClr val="C00000"/>
              </a:buClr>
              <a:buFont typeface="Wingdings" panose="05000000000000000000" pitchFamily="2" charset="2"/>
              <a:buChar char="ü"/>
            </a:pPr>
            <a:r>
              <a:rPr lang="en-US" dirty="0"/>
              <a:t>ID Witnesses—gain contact info </a:t>
            </a:r>
            <a:r>
              <a:rPr lang="en-US" dirty="0">
                <a:sym typeface="Wingdings" panose="05000000000000000000" pitchFamily="2" charset="2"/>
              </a:rPr>
              <a:t> Area canvass</a:t>
            </a:r>
            <a:endParaRPr lang="en-US" dirty="0"/>
          </a:p>
          <a:p>
            <a:pPr>
              <a:buClr>
                <a:srgbClr val="C00000"/>
              </a:buClr>
              <a:buFont typeface="Wingdings" panose="05000000000000000000" pitchFamily="2" charset="2"/>
              <a:buChar char="ü"/>
            </a:pPr>
            <a:r>
              <a:rPr lang="en-US" dirty="0"/>
              <a:t>Note/Photo </a:t>
            </a:r>
            <a:r>
              <a:rPr lang="en-US" dirty="0" err="1"/>
              <a:t>LEOs’</a:t>
            </a:r>
            <a:r>
              <a:rPr lang="en-US" dirty="0"/>
              <a:t> injuries</a:t>
            </a:r>
          </a:p>
          <a:p>
            <a:pPr marL="0" indent="0">
              <a:buClr>
                <a:srgbClr val="C00000"/>
              </a:buClr>
              <a:buNone/>
            </a:pPr>
            <a:endParaRPr lang="en-US" sz="11200" dirty="0">
              <a:solidFill>
                <a:srgbClr val="C00000"/>
              </a:solidFill>
            </a:endParaRPr>
          </a:p>
          <a:p>
            <a:pPr>
              <a:buFont typeface="Wingdings" panose="05000000000000000000" pitchFamily="2" charset="2"/>
              <a:buChar char="ü"/>
            </a:pPr>
            <a:endParaRPr lang="en-US" sz="3200" dirty="0"/>
          </a:p>
          <a:p>
            <a:pPr marL="0" indent="0">
              <a:buNone/>
            </a:pPr>
            <a:endParaRPr lang="en-US" dirty="0"/>
          </a:p>
          <a:p>
            <a:pPr>
              <a:buFont typeface="Wingdings" panose="05000000000000000000" pitchFamily="2" charset="2"/>
              <a:buChar char="ü"/>
            </a:pPr>
            <a:endParaRPr lang="en-US" dirty="0"/>
          </a:p>
          <a:p>
            <a:endParaRPr lang="en-US" dirty="0"/>
          </a:p>
        </p:txBody>
      </p:sp>
    </p:spTree>
    <p:extLst>
      <p:ext uri="{BB962C8B-B14F-4D97-AF65-F5344CB8AC3E}">
        <p14:creationId xmlns:p14="http://schemas.microsoft.com/office/powerpoint/2010/main" val="120056150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4D4A-6B8F-6F0A-4468-0B2E1CEF99E7}"/>
              </a:ext>
            </a:extLst>
          </p:cNvPr>
          <p:cNvSpPr>
            <a:spLocks noGrp="1"/>
          </p:cNvSpPr>
          <p:nvPr>
            <p:ph type="title"/>
          </p:nvPr>
        </p:nvSpPr>
        <p:spPr>
          <a:xfrm>
            <a:off x="138023" y="1"/>
            <a:ext cx="11964837" cy="836762"/>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Supervisor Response: Subject’s Behaviors</a:t>
            </a:r>
            <a:endParaRPr lang="en-US" sz="4000" dirty="0"/>
          </a:p>
        </p:txBody>
      </p:sp>
      <p:sp>
        <p:nvSpPr>
          <p:cNvPr id="3" name="Content Placeholder 2">
            <a:extLst>
              <a:ext uri="{FF2B5EF4-FFF2-40B4-BE49-F238E27FC236}">
                <a16:creationId xmlns:a16="http://schemas.microsoft.com/office/drawing/2014/main" id="{4A529175-2967-7158-68EB-F4AE29F0BF8B}"/>
              </a:ext>
            </a:extLst>
          </p:cNvPr>
          <p:cNvSpPr>
            <a:spLocks noGrp="1"/>
          </p:cNvSpPr>
          <p:nvPr>
            <p:ph idx="1"/>
          </p:nvPr>
        </p:nvSpPr>
        <p:spPr>
          <a:xfrm>
            <a:off x="89140" y="1000664"/>
            <a:ext cx="12013720" cy="5753819"/>
          </a:xfrm>
        </p:spPr>
        <p:txBody>
          <a:bodyPr>
            <a:normAutofit/>
          </a:bodyPr>
          <a:lstStyle/>
          <a:p>
            <a:pPr>
              <a:buClr>
                <a:srgbClr val="C00000"/>
              </a:buClr>
              <a:buFont typeface="Wingdings" panose="05000000000000000000" pitchFamily="2" charset="2"/>
              <a:buChar char="ü"/>
            </a:pPr>
            <a:r>
              <a:rPr lang="en-US" dirty="0"/>
              <a:t>Subject’s behaviors/actions: </a:t>
            </a:r>
          </a:p>
          <a:p>
            <a:pPr lvl="1">
              <a:buClr>
                <a:srgbClr val="C00000"/>
              </a:buClr>
              <a:buFont typeface="Wingdings" panose="05000000000000000000" pitchFamily="2" charset="2"/>
              <a:buChar char="ü"/>
            </a:pPr>
            <a:r>
              <a:rPr lang="en-US" sz="2800" dirty="0"/>
              <a:t>Appearance and Condition</a:t>
            </a:r>
          </a:p>
          <a:p>
            <a:pPr lvl="1">
              <a:buClr>
                <a:srgbClr val="C00000"/>
              </a:buClr>
              <a:buFont typeface="Wingdings" panose="05000000000000000000" pitchFamily="2" charset="2"/>
              <a:buChar char="ü"/>
            </a:pPr>
            <a:r>
              <a:rPr lang="en-US" sz="2800" dirty="0"/>
              <a:t>Statements and threats</a:t>
            </a:r>
          </a:p>
          <a:p>
            <a:pPr lvl="1">
              <a:buClr>
                <a:srgbClr val="C00000"/>
              </a:buClr>
              <a:buFont typeface="Wingdings" panose="05000000000000000000" pitchFamily="2" charset="2"/>
              <a:buChar char="ü"/>
            </a:pPr>
            <a:r>
              <a:rPr lang="en-US" sz="2800" dirty="0"/>
              <a:t>Behaviors align with Mind-Body Disconnect </a:t>
            </a:r>
          </a:p>
          <a:p>
            <a:pPr lvl="1">
              <a:buClr>
                <a:srgbClr val="C00000"/>
              </a:buClr>
              <a:buFont typeface="Wingdings" panose="05000000000000000000" pitchFamily="2" charset="2"/>
              <a:buChar char="ü"/>
            </a:pPr>
            <a:r>
              <a:rPr lang="en-US" sz="2800" dirty="0"/>
              <a:t>Behaviors align with features of Hyperactive Delirium w/Severe Agitation  </a:t>
            </a:r>
          </a:p>
          <a:p>
            <a:pPr lvl="1">
              <a:buClr>
                <a:srgbClr val="C00000"/>
              </a:buClr>
              <a:buFont typeface="Wingdings" panose="05000000000000000000" pitchFamily="2" charset="2"/>
              <a:buChar char="ü"/>
            </a:pPr>
            <a:r>
              <a:rPr lang="en-US" sz="2800" dirty="0"/>
              <a:t>Harmed self or others</a:t>
            </a:r>
          </a:p>
          <a:p>
            <a:pPr lvl="1">
              <a:buClr>
                <a:srgbClr val="C00000"/>
              </a:buClr>
              <a:buFont typeface="Wingdings" panose="05000000000000000000" pitchFamily="2" charset="2"/>
              <a:buChar char="ü"/>
            </a:pPr>
            <a:r>
              <a:rPr lang="en-US" sz="2800" dirty="0"/>
              <a:t>Damaged property </a:t>
            </a:r>
          </a:p>
          <a:p>
            <a:pPr lvl="1">
              <a:buClr>
                <a:srgbClr val="C00000"/>
              </a:buClr>
              <a:buFont typeface="Wingdings" panose="05000000000000000000" pitchFamily="2" charset="2"/>
              <a:buChar char="ü"/>
            </a:pPr>
            <a:r>
              <a:rPr lang="en-US" sz="2800" dirty="0"/>
              <a:t>Type/Degree of resistance</a:t>
            </a:r>
          </a:p>
          <a:p>
            <a:pPr lvl="1">
              <a:buClr>
                <a:srgbClr val="C00000"/>
              </a:buClr>
              <a:buFont typeface="Wingdings" panose="05000000000000000000" pitchFamily="2" charset="2"/>
              <a:buChar char="ü"/>
            </a:pPr>
            <a:r>
              <a:rPr lang="en-US" sz="2800" dirty="0"/>
              <a:t> Injuries</a:t>
            </a:r>
          </a:p>
          <a:p>
            <a:pPr lvl="1">
              <a:buClr>
                <a:srgbClr val="C00000"/>
              </a:buClr>
              <a:buFont typeface="Wingdings" panose="05000000000000000000" pitchFamily="2" charset="2"/>
              <a:buChar char="ü"/>
            </a:pPr>
            <a:r>
              <a:rPr lang="en-US" sz="2800" dirty="0"/>
              <a:t>Photo if still on scene </a:t>
            </a:r>
          </a:p>
        </p:txBody>
      </p:sp>
    </p:spTree>
    <p:extLst>
      <p:ext uri="{BB962C8B-B14F-4D97-AF65-F5344CB8AC3E}">
        <p14:creationId xmlns:p14="http://schemas.microsoft.com/office/powerpoint/2010/main" val="24450888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0F17-75D7-C089-DB37-6724DFD076BD}"/>
              </a:ext>
            </a:extLst>
          </p:cNvPr>
          <p:cNvSpPr>
            <a:spLocks noGrp="1"/>
          </p:cNvSpPr>
          <p:nvPr>
            <p:ph type="title"/>
          </p:nvPr>
        </p:nvSpPr>
        <p:spPr>
          <a:xfrm>
            <a:off x="120769" y="86265"/>
            <a:ext cx="11904453" cy="845388"/>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Supervisor Response: LEO Contact and Apprehension</a:t>
            </a:r>
          </a:p>
        </p:txBody>
      </p:sp>
      <p:sp>
        <p:nvSpPr>
          <p:cNvPr id="3" name="Content Placeholder 2">
            <a:extLst>
              <a:ext uri="{FF2B5EF4-FFF2-40B4-BE49-F238E27FC236}">
                <a16:creationId xmlns:a16="http://schemas.microsoft.com/office/drawing/2014/main" id="{A62F704A-718F-4750-ED59-373B554DDB4A}"/>
              </a:ext>
            </a:extLst>
          </p:cNvPr>
          <p:cNvSpPr>
            <a:spLocks noGrp="1"/>
          </p:cNvSpPr>
          <p:nvPr>
            <p:ph idx="1"/>
          </p:nvPr>
        </p:nvSpPr>
        <p:spPr>
          <a:xfrm>
            <a:off x="120769" y="931653"/>
            <a:ext cx="11904453" cy="5753819"/>
          </a:xfrm>
        </p:spPr>
        <p:txBody>
          <a:bodyPr>
            <a:normAutofit/>
          </a:bodyPr>
          <a:lstStyle/>
          <a:p>
            <a:pPr>
              <a:buClr>
                <a:srgbClr val="C00000"/>
              </a:buClr>
              <a:buFont typeface="Wingdings" panose="05000000000000000000" pitchFamily="2" charset="2"/>
              <a:buChar char="ü"/>
            </a:pPr>
            <a:r>
              <a:rPr lang="en-US" sz="2800" dirty="0"/>
              <a:t>Verbal/de-escalation used  </a:t>
            </a:r>
            <a:endParaRPr lang="en-US" dirty="0"/>
          </a:p>
          <a:p>
            <a:pPr lvl="1">
              <a:buClr>
                <a:srgbClr val="C00000"/>
              </a:buClr>
              <a:buFont typeface="Wingdings" panose="05000000000000000000" pitchFamily="2" charset="2"/>
              <a:buChar char="ü"/>
            </a:pPr>
            <a:r>
              <a:rPr lang="en-US" dirty="0"/>
              <a:t>Time as a tactic </a:t>
            </a:r>
          </a:p>
          <a:p>
            <a:pPr>
              <a:buClr>
                <a:srgbClr val="C00000"/>
              </a:buClr>
              <a:buFont typeface="Wingdings" panose="05000000000000000000" pitchFamily="2" charset="2"/>
              <a:buChar char="ü"/>
            </a:pPr>
            <a:r>
              <a:rPr lang="en-US" sz="2800" dirty="0"/>
              <a:t>EHC techniques (Describe)</a:t>
            </a:r>
          </a:p>
          <a:p>
            <a:pPr lvl="1">
              <a:buClr>
                <a:srgbClr val="C00000"/>
              </a:buClr>
              <a:buFont typeface="Wingdings" panose="05000000000000000000" pitchFamily="2" charset="2"/>
              <a:buChar char="ü"/>
            </a:pPr>
            <a:r>
              <a:rPr lang="en-US" dirty="0"/>
              <a:t>Each LEO </a:t>
            </a:r>
          </a:p>
          <a:p>
            <a:pPr>
              <a:buClr>
                <a:srgbClr val="C00000"/>
              </a:buClr>
              <a:buFont typeface="Wingdings" panose="05000000000000000000" pitchFamily="2" charset="2"/>
              <a:buChar char="ü"/>
            </a:pPr>
            <a:r>
              <a:rPr lang="en-US" sz="2800" dirty="0"/>
              <a:t>IW/equipment used (Collect</a:t>
            </a:r>
            <a:r>
              <a:rPr lang="en-US" sz="2800" dirty="0">
                <a:sym typeface="Wingdings" panose="05000000000000000000" pitchFamily="2" charset="2"/>
              </a:rPr>
              <a:t> OC Canister; CEW, Probe, Wires, IW, Projectiles</a:t>
            </a:r>
            <a:r>
              <a:rPr lang="en-US" sz="2800" dirty="0"/>
              <a:t>)</a:t>
            </a:r>
          </a:p>
          <a:p>
            <a:pPr lvl="1">
              <a:buClr>
                <a:srgbClr val="C00000"/>
              </a:buClr>
              <a:buFont typeface="Wingdings" panose="05000000000000000000" pitchFamily="2" charset="2"/>
              <a:buChar char="ü"/>
            </a:pPr>
            <a:r>
              <a:rPr lang="en-US" dirty="0"/>
              <a:t>Each LEO</a:t>
            </a:r>
          </a:p>
          <a:p>
            <a:pPr>
              <a:buClr>
                <a:srgbClr val="C00000"/>
              </a:buClr>
              <a:buFont typeface="Wingdings" panose="05000000000000000000" pitchFamily="2" charset="2"/>
              <a:buChar char="ü"/>
            </a:pPr>
            <a:r>
              <a:rPr lang="en-US" dirty="0"/>
              <a:t>Restraints applied (Collect </a:t>
            </a:r>
            <a:r>
              <a:rPr lang="en-US" dirty="0">
                <a:sym typeface="Wingdings" panose="05000000000000000000" pitchFamily="2" charset="2"/>
              </a:rPr>
              <a:t> Handcuffs; Hobble; Flex-cuffs; Restraint Chair </a:t>
            </a:r>
            <a:r>
              <a:rPr lang="en-US" dirty="0"/>
              <a:t>)</a:t>
            </a:r>
          </a:p>
          <a:p>
            <a:pPr lvl="1">
              <a:buClr>
                <a:srgbClr val="C00000"/>
              </a:buClr>
              <a:buFont typeface="Wingdings" panose="05000000000000000000" pitchFamily="2" charset="2"/>
              <a:buChar char="ü"/>
            </a:pPr>
            <a:r>
              <a:rPr lang="en-US" dirty="0"/>
              <a:t>Each LEO </a:t>
            </a:r>
          </a:p>
          <a:p>
            <a:pPr>
              <a:buClr>
                <a:srgbClr val="C00000"/>
              </a:buClr>
              <a:buFont typeface="Wingdings" panose="05000000000000000000" pitchFamily="2" charset="2"/>
              <a:buChar char="ü"/>
            </a:pPr>
            <a:r>
              <a:rPr lang="en-US" dirty="0"/>
              <a:t>Spit mask applied (Collect)</a:t>
            </a:r>
            <a:endParaRPr lang="en-US" sz="2800" dirty="0">
              <a:solidFill>
                <a:srgbClr val="C00000"/>
              </a:solidFill>
            </a:endParaRPr>
          </a:p>
          <a:p>
            <a:pPr>
              <a:buClr>
                <a:srgbClr val="C00000"/>
              </a:buClr>
              <a:buFont typeface="Wingdings" panose="05000000000000000000" pitchFamily="2" charset="2"/>
              <a:buChar char="ü"/>
            </a:pPr>
            <a:r>
              <a:rPr lang="en-US" dirty="0"/>
              <a:t>Photos  </a:t>
            </a:r>
          </a:p>
          <a:p>
            <a:pPr marL="0" indent="0">
              <a:buClr>
                <a:srgbClr val="C00000"/>
              </a:buClr>
              <a:buNone/>
            </a:pPr>
            <a:endParaRPr lang="en-US" dirty="0"/>
          </a:p>
          <a:p>
            <a:endParaRPr lang="en-US" dirty="0"/>
          </a:p>
        </p:txBody>
      </p:sp>
    </p:spTree>
    <p:extLst>
      <p:ext uri="{BB962C8B-B14F-4D97-AF65-F5344CB8AC3E}">
        <p14:creationId xmlns:p14="http://schemas.microsoft.com/office/powerpoint/2010/main" val="137683359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0415-C5EF-B176-2FF6-F46E3EB24C82}"/>
              </a:ext>
            </a:extLst>
          </p:cNvPr>
          <p:cNvSpPr>
            <a:spLocks noGrp="1"/>
          </p:cNvSpPr>
          <p:nvPr>
            <p:ph type="title"/>
          </p:nvPr>
        </p:nvSpPr>
        <p:spPr>
          <a:xfrm>
            <a:off x="138023" y="155275"/>
            <a:ext cx="11913079" cy="586597"/>
          </a:xfrm>
        </p:spPr>
        <p:txBody>
          <a:bodyPr>
            <a:normAutofit fontScale="90000"/>
          </a:bodyPr>
          <a:lstStyle/>
          <a:p>
            <a:pPr algn="ctr"/>
            <a:r>
              <a:rPr lang="en-US" sz="4400" b="1" dirty="0">
                <a:solidFill>
                  <a:srgbClr val="C00000"/>
                </a:solidFill>
                <a:effectLst>
                  <a:outerShdw blurRad="38100" dist="38100" dir="2700000" algn="tl">
                    <a:srgbClr val="000000">
                      <a:alpha val="43137"/>
                    </a:srgbClr>
                  </a:outerShdw>
                </a:effectLst>
              </a:rPr>
              <a:t>Supervisor Response: Post Restraint  </a:t>
            </a:r>
            <a:endParaRPr lang="en-US" dirty="0"/>
          </a:p>
        </p:txBody>
      </p:sp>
      <p:sp>
        <p:nvSpPr>
          <p:cNvPr id="3" name="Content Placeholder 2">
            <a:extLst>
              <a:ext uri="{FF2B5EF4-FFF2-40B4-BE49-F238E27FC236}">
                <a16:creationId xmlns:a16="http://schemas.microsoft.com/office/drawing/2014/main" id="{FEFB409C-1966-DE07-37D2-3BD56C62AD8E}"/>
              </a:ext>
            </a:extLst>
          </p:cNvPr>
          <p:cNvSpPr>
            <a:spLocks noGrp="1"/>
          </p:cNvSpPr>
          <p:nvPr>
            <p:ph idx="1"/>
          </p:nvPr>
        </p:nvSpPr>
        <p:spPr>
          <a:xfrm>
            <a:off x="138023" y="879894"/>
            <a:ext cx="11913079" cy="5822831"/>
          </a:xfrm>
        </p:spPr>
        <p:txBody>
          <a:bodyPr>
            <a:normAutofit/>
          </a:bodyPr>
          <a:lstStyle/>
          <a:p>
            <a:pPr>
              <a:buClr>
                <a:srgbClr val="C00000"/>
              </a:buClr>
              <a:buFont typeface="Wingdings" panose="05000000000000000000" pitchFamily="2" charset="2"/>
              <a:buChar char="ü"/>
            </a:pPr>
            <a:r>
              <a:rPr lang="en-US" dirty="0"/>
              <a:t>LEO’s perceived that subject is not, or no longer, an immediate threat </a:t>
            </a:r>
          </a:p>
          <a:p>
            <a:pPr>
              <a:buClr>
                <a:srgbClr val="C00000"/>
              </a:buClr>
              <a:buFont typeface="Wingdings" panose="05000000000000000000" pitchFamily="2" charset="2"/>
              <a:buChar char="ü"/>
            </a:pPr>
            <a:r>
              <a:rPr lang="en-US" dirty="0"/>
              <a:t>Subject resistance after restraint </a:t>
            </a:r>
          </a:p>
          <a:p>
            <a:pPr lvl="1">
              <a:buClr>
                <a:srgbClr val="C00000"/>
              </a:buClr>
              <a:buFont typeface="Wingdings" panose="05000000000000000000" pitchFamily="2" charset="2"/>
              <a:buChar char="ü"/>
            </a:pPr>
            <a:r>
              <a:rPr lang="en-US" dirty="0"/>
              <a:t>Actions and statements </a:t>
            </a:r>
          </a:p>
          <a:p>
            <a:pPr lvl="1">
              <a:buClr>
                <a:srgbClr val="C00000"/>
              </a:buClr>
              <a:buFont typeface="Wingdings" panose="05000000000000000000" pitchFamily="2" charset="2"/>
              <a:buChar char="ü"/>
            </a:pPr>
            <a:r>
              <a:rPr lang="en-US" dirty="0"/>
              <a:t>Leg restraints applied </a:t>
            </a:r>
          </a:p>
          <a:p>
            <a:pPr>
              <a:buClr>
                <a:srgbClr val="C00000"/>
              </a:buClr>
              <a:buFont typeface="Wingdings" panose="05000000000000000000" pitchFamily="2" charset="2"/>
              <a:buChar char="ü"/>
            </a:pPr>
            <a:r>
              <a:rPr lang="en-US" dirty="0"/>
              <a:t>LEO monitor subject after restraint</a:t>
            </a:r>
          </a:p>
          <a:p>
            <a:pPr lvl="1">
              <a:buClr>
                <a:srgbClr val="C00000"/>
              </a:buClr>
              <a:buFont typeface="Wingdings" panose="05000000000000000000" pitchFamily="2" charset="2"/>
              <a:buChar char="ü"/>
            </a:pPr>
            <a:r>
              <a:rPr lang="en-US" dirty="0"/>
              <a:t>Position of subject </a:t>
            </a:r>
          </a:p>
          <a:p>
            <a:pPr>
              <a:buClr>
                <a:srgbClr val="C00000"/>
              </a:buClr>
              <a:buFont typeface="Wingdings" panose="05000000000000000000" pitchFamily="2" charset="2"/>
              <a:buChar char="ü"/>
            </a:pPr>
            <a:r>
              <a:rPr lang="en-US" dirty="0"/>
              <a:t>EMS &amp; Fire requested/when?</a:t>
            </a:r>
          </a:p>
          <a:p>
            <a:pPr>
              <a:buClr>
                <a:srgbClr val="C00000"/>
              </a:buClr>
              <a:buFont typeface="Wingdings" panose="05000000000000000000" pitchFamily="2" charset="2"/>
              <a:buChar char="ü"/>
            </a:pPr>
            <a:r>
              <a:rPr lang="en-US" dirty="0"/>
              <a:t>Medical attention provided </a:t>
            </a:r>
          </a:p>
          <a:p>
            <a:pPr lvl="1">
              <a:buClr>
                <a:srgbClr val="C00000"/>
              </a:buClr>
              <a:buFont typeface="Wingdings" panose="05000000000000000000" pitchFamily="2" charset="2"/>
              <a:buChar char="ü"/>
            </a:pPr>
            <a:r>
              <a:rPr lang="en-US" dirty="0"/>
              <a:t>LEO and EMS  </a:t>
            </a:r>
          </a:p>
          <a:p>
            <a:pPr>
              <a:buClr>
                <a:srgbClr val="C00000"/>
              </a:buClr>
              <a:buFont typeface="Wingdings" panose="05000000000000000000" pitchFamily="2" charset="2"/>
              <a:buChar char="ü"/>
            </a:pPr>
            <a:r>
              <a:rPr lang="en-US" dirty="0"/>
              <a:t>Subject transport &amp; Location</a:t>
            </a:r>
          </a:p>
          <a:p>
            <a:pPr>
              <a:buClr>
                <a:srgbClr val="C00000"/>
              </a:buClr>
              <a:buFont typeface="Wingdings" panose="05000000000000000000" pitchFamily="2" charset="2"/>
              <a:buChar char="ü"/>
            </a:pPr>
            <a:r>
              <a:rPr lang="en-US" dirty="0"/>
              <a:t>Hospital treatment and personnel </a:t>
            </a:r>
          </a:p>
          <a:p>
            <a:pPr>
              <a:buClr>
                <a:srgbClr val="C00000"/>
              </a:buClr>
              <a:buFont typeface="Wingdings" panose="05000000000000000000" pitchFamily="2" charset="2"/>
              <a:buChar char="ü"/>
            </a:pPr>
            <a:r>
              <a:rPr lang="en-US" dirty="0"/>
              <a:t>Collect and preserve subject’s clothing </a:t>
            </a:r>
          </a:p>
          <a:p>
            <a:endParaRPr lang="en-US" dirty="0"/>
          </a:p>
        </p:txBody>
      </p:sp>
    </p:spTree>
    <p:extLst>
      <p:ext uri="{BB962C8B-B14F-4D97-AF65-F5344CB8AC3E}">
        <p14:creationId xmlns:p14="http://schemas.microsoft.com/office/powerpoint/2010/main" val="14719466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94D6-6DA7-CC6B-B316-4A2F6831BE6A}"/>
              </a:ext>
            </a:extLst>
          </p:cNvPr>
          <p:cNvSpPr>
            <a:spLocks noGrp="1"/>
          </p:cNvSpPr>
          <p:nvPr>
            <p:ph type="title"/>
          </p:nvPr>
        </p:nvSpPr>
        <p:spPr>
          <a:xfrm>
            <a:off x="94891" y="112143"/>
            <a:ext cx="11887200" cy="819510"/>
          </a:xfrm>
        </p:spPr>
        <p:txBody>
          <a:bodyPr/>
          <a:lstStyle/>
          <a:p>
            <a:pPr algn="ctr"/>
            <a:r>
              <a:rPr lang="en-US" sz="4400" b="1" dirty="0">
                <a:solidFill>
                  <a:srgbClr val="C00000"/>
                </a:solidFill>
                <a:effectLst>
                  <a:outerShdw blurRad="38100" dist="38100" dir="2700000" algn="tl">
                    <a:srgbClr val="000000">
                      <a:alpha val="43137"/>
                    </a:srgbClr>
                  </a:outerShdw>
                </a:effectLst>
              </a:rPr>
              <a:t>Supervisor Response: Checklist </a:t>
            </a:r>
            <a:endParaRPr lang="en-US" dirty="0"/>
          </a:p>
        </p:txBody>
      </p:sp>
      <p:sp>
        <p:nvSpPr>
          <p:cNvPr id="3" name="Content Placeholder 2">
            <a:extLst>
              <a:ext uri="{FF2B5EF4-FFF2-40B4-BE49-F238E27FC236}">
                <a16:creationId xmlns:a16="http://schemas.microsoft.com/office/drawing/2014/main" id="{C7EE2FC5-1042-CB9B-3A93-6C17B38A167B}"/>
              </a:ext>
            </a:extLst>
          </p:cNvPr>
          <p:cNvSpPr>
            <a:spLocks noGrp="1"/>
          </p:cNvSpPr>
          <p:nvPr>
            <p:ph idx="1"/>
          </p:nvPr>
        </p:nvSpPr>
        <p:spPr>
          <a:xfrm>
            <a:off x="94890" y="1164566"/>
            <a:ext cx="11990717" cy="5581291"/>
          </a:xfrm>
        </p:spPr>
        <p:txBody>
          <a:bodyPr>
            <a:normAutofit/>
          </a:bodyPr>
          <a:lstStyle/>
          <a:p>
            <a:pPr>
              <a:buClr>
                <a:srgbClr val="C00000"/>
              </a:buClr>
              <a:buFont typeface="Wingdings" panose="05000000000000000000" pitchFamily="2" charset="2"/>
              <a:buChar char="ü"/>
            </a:pPr>
            <a:r>
              <a:rPr lang="en-US" dirty="0"/>
              <a:t>Timeline of incident:  </a:t>
            </a:r>
          </a:p>
          <a:p>
            <a:pPr lvl="1">
              <a:buClr>
                <a:srgbClr val="C00000"/>
              </a:buClr>
              <a:buFont typeface="Wingdings" panose="05000000000000000000" pitchFamily="2" charset="2"/>
              <a:buChar char="ü"/>
            </a:pPr>
            <a:r>
              <a:rPr lang="en-US" sz="2800" dirty="0"/>
              <a:t>Dispatch</a:t>
            </a:r>
          </a:p>
          <a:p>
            <a:pPr lvl="1">
              <a:buClr>
                <a:srgbClr val="C00000"/>
              </a:buClr>
              <a:buFont typeface="Wingdings" panose="05000000000000000000" pitchFamily="2" charset="2"/>
              <a:buChar char="ü"/>
            </a:pPr>
            <a:r>
              <a:rPr lang="en-US" sz="2800" dirty="0" err="1"/>
              <a:t>LEOs’</a:t>
            </a:r>
            <a:r>
              <a:rPr lang="en-US" sz="2800" dirty="0"/>
              <a:t> radio transmissions </a:t>
            </a:r>
          </a:p>
          <a:p>
            <a:pPr lvl="1">
              <a:buClr>
                <a:srgbClr val="C00000"/>
              </a:buClr>
              <a:buFont typeface="Wingdings" panose="05000000000000000000" pitchFamily="2" charset="2"/>
              <a:buChar char="ü"/>
            </a:pPr>
            <a:r>
              <a:rPr lang="en-US" sz="2800" dirty="0"/>
              <a:t>Sup called and on scene  </a:t>
            </a:r>
          </a:p>
          <a:p>
            <a:pPr lvl="1">
              <a:buClr>
                <a:srgbClr val="C00000"/>
              </a:buClr>
              <a:buFont typeface="Wingdings" panose="05000000000000000000" pitchFamily="2" charset="2"/>
              <a:buChar char="ü"/>
            </a:pPr>
            <a:r>
              <a:rPr lang="en-US" sz="2800" dirty="0"/>
              <a:t>EMS Run Sheet </a:t>
            </a:r>
          </a:p>
          <a:p>
            <a:pPr lvl="2">
              <a:buClr>
                <a:srgbClr val="C00000"/>
              </a:buClr>
              <a:buFont typeface="Wingdings" panose="05000000000000000000" pitchFamily="2" charset="2"/>
              <a:buChar char="ü"/>
            </a:pPr>
            <a:r>
              <a:rPr lang="en-US" sz="2400" dirty="0"/>
              <a:t>EMS AED, monitors downloads</a:t>
            </a:r>
          </a:p>
          <a:p>
            <a:pPr lvl="2">
              <a:buClr>
                <a:srgbClr val="C00000"/>
              </a:buClr>
              <a:buFont typeface="Wingdings" panose="05000000000000000000" pitchFamily="2" charset="2"/>
              <a:buChar char="ü"/>
            </a:pPr>
            <a:r>
              <a:rPr lang="en-US" sz="2400" dirty="0"/>
              <a:t>Presenting cardiac rhythm</a:t>
            </a:r>
          </a:p>
          <a:p>
            <a:pPr lvl="1">
              <a:buClr>
                <a:srgbClr val="C00000"/>
              </a:buClr>
              <a:buFont typeface="Wingdings" panose="05000000000000000000" pitchFamily="2" charset="2"/>
              <a:buChar char="ü"/>
            </a:pPr>
            <a:r>
              <a:rPr lang="en-US" sz="2800" dirty="0"/>
              <a:t>CEW Data Port (trilogy logs)</a:t>
            </a:r>
          </a:p>
          <a:p>
            <a:pPr lvl="1">
              <a:buClr>
                <a:srgbClr val="C00000"/>
              </a:buClr>
              <a:buFont typeface="Wingdings" panose="05000000000000000000" pitchFamily="2" charset="2"/>
              <a:buChar char="ü"/>
            </a:pPr>
            <a:r>
              <a:rPr lang="en-US" sz="2800" dirty="0"/>
              <a:t>Audio recordings </a:t>
            </a:r>
          </a:p>
          <a:p>
            <a:pPr lvl="1">
              <a:buClr>
                <a:srgbClr val="C00000"/>
              </a:buClr>
              <a:buFont typeface="Wingdings" panose="05000000000000000000" pitchFamily="2" charset="2"/>
              <a:buChar char="ü"/>
            </a:pPr>
            <a:r>
              <a:rPr lang="en-US" sz="2800" dirty="0"/>
              <a:t>ER hospital records </a:t>
            </a:r>
          </a:p>
          <a:p>
            <a:pPr lvl="1">
              <a:buClr>
                <a:srgbClr val="C00000"/>
              </a:buClr>
              <a:buFont typeface="Wingdings" panose="05000000000000000000" pitchFamily="2" charset="2"/>
              <a:buChar char="ü"/>
            </a:pPr>
            <a:r>
              <a:rPr lang="en-US" sz="2800" dirty="0"/>
              <a:t>Sync w/ videos (BWC; Dash-Cam; Surveillance; Phone videos) </a:t>
            </a:r>
          </a:p>
          <a:p>
            <a:pPr>
              <a:buClr>
                <a:srgbClr val="C00000"/>
              </a:buClr>
              <a:buFont typeface="Wingdings" panose="05000000000000000000" pitchFamily="2" charset="2"/>
              <a:buChar char="ü"/>
            </a:pPr>
            <a:r>
              <a:rPr lang="en-US" dirty="0"/>
              <a:t>Determine duration of phases </a:t>
            </a:r>
          </a:p>
          <a:p>
            <a:endParaRPr lang="en-US" dirty="0"/>
          </a:p>
        </p:txBody>
      </p:sp>
    </p:spTree>
    <p:extLst>
      <p:ext uri="{BB962C8B-B14F-4D97-AF65-F5344CB8AC3E}">
        <p14:creationId xmlns:p14="http://schemas.microsoft.com/office/powerpoint/2010/main" val="127700624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899" y="71021"/>
            <a:ext cx="12046998" cy="577049"/>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latin typeface="+mn-lt"/>
              </a:rPr>
              <a:t>Objective Annotated (Confirmed) Incident Timeline</a:t>
            </a:r>
            <a:r>
              <a:rPr lang="en-US" b="1" dirty="0">
                <a:solidFill>
                  <a:srgbClr val="FF0000"/>
                </a:solidFill>
                <a:effectLst>
                  <a:outerShdw blurRad="38100" dist="38100" dir="2700000" algn="tl">
                    <a:srgbClr val="000000">
                      <a:alpha val="43137"/>
                    </a:srgbClr>
                  </a:outerShdw>
                </a:effectLst>
              </a:rPr>
              <a:t> </a:t>
            </a:r>
          </a:p>
        </p:txBody>
      </p:sp>
      <p:sp>
        <p:nvSpPr>
          <p:cNvPr id="6" name="Content Placeholder 5"/>
          <p:cNvSpPr>
            <a:spLocks noGrp="1"/>
          </p:cNvSpPr>
          <p:nvPr>
            <p:ph idx="1"/>
          </p:nvPr>
        </p:nvSpPr>
        <p:spPr>
          <a:xfrm>
            <a:off x="79899" y="763480"/>
            <a:ext cx="12046997" cy="5956916"/>
          </a:xfrm>
        </p:spPr>
        <p:txBody>
          <a:bodyPr>
            <a:normAutofit lnSpcReduction="10000"/>
          </a:bodyPr>
          <a:lstStyle/>
          <a:p>
            <a:pPr>
              <a:buFont typeface="Wingdings" panose="05000000000000000000" pitchFamily="2" charset="2"/>
              <a:buChar char="ü"/>
            </a:pPr>
            <a:r>
              <a:rPr lang="en-US" dirty="0"/>
              <a:t>Assists in developing the most accurate, objective, annotated, confirmed, and documented time of events</a:t>
            </a:r>
          </a:p>
          <a:p>
            <a:pPr>
              <a:buFont typeface="Wingdings" panose="05000000000000000000" pitchFamily="2" charset="2"/>
              <a:buChar char="ü"/>
            </a:pPr>
            <a:r>
              <a:rPr lang="en-US" dirty="0"/>
              <a:t> Dispatched or own initiative </a:t>
            </a:r>
          </a:p>
          <a:p>
            <a:pPr lvl="1"/>
            <a:r>
              <a:rPr lang="en-US" dirty="0"/>
              <a:t>Collect dispatch recordings, annotated, with time entries, transcribe, VERIFY </a:t>
            </a:r>
          </a:p>
          <a:p>
            <a:pPr>
              <a:buFont typeface="Wingdings" panose="05000000000000000000" pitchFamily="2" charset="2"/>
              <a:buChar char="ü"/>
            </a:pPr>
            <a:r>
              <a:rPr lang="en-US" dirty="0"/>
              <a:t>“Motorola Memory” (Missy O’Linn) </a:t>
            </a:r>
          </a:p>
          <a:p>
            <a:pPr>
              <a:buFont typeface="Wingdings" panose="05000000000000000000" pitchFamily="2" charset="2"/>
              <a:buChar char="ü"/>
            </a:pPr>
            <a:r>
              <a:rPr lang="en-US" dirty="0"/>
              <a:t> Activity/Observations over radio</a:t>
            </a:r>
          </a:p>
          <a:p>
            <a:pPr>
              <a:buFont typeface="Wingdings" panose="05000000000000000000" pitchFamily="2" charset="2"/>
              <a:buChar char="ü"/>
            </a:pPr>
            <a:r>
              <a:rPr lang="en-US" dirty="0"/>
              <a:t> Back-up called </a:t>
            </a:r>
            <a:r>
              <a:rPr lang="en-US" dirty="0">
                <a:sym typeface="Wingdings" panose="05000000000000000000" pitchFamily="2" charset="2"/>
              </a:rPr>
              <a:t> </a:t>
            </a:r>
            <a:r>
              <a:rPr lang="en-US" dirty="0"/>
              <a:t>Additional officers on scene </a:t>
            </a:r>
            <a:r>
              <a:rPr lang="en-US" dirty="0">
                <a:sym typeface="Wingdings" panose="05000000000000000000" pitchFamily="2" charset="2"/>
              </a:rPr>
              <a:t> </a:t>
            </a:r>
            <a:r>
              <a:rPr lang="en-US" dirty="0"/>
              <a:t>Supervisor on scene </a:t>
            </a:r>
          </a:p>
          <a:p>
            <a:pPr>
              <a:buFont typeface="Wingdings" panose="05000000000000000000" pitchFamily="2" charset="2"/>
              <a:buChar char="ü"/>
            </a:pPr>
            <a:r>
              <a:rPr lang="en-US" dirty="0"/>
              <a:t> CEW Trigger Pulls (Reference to CEW data port) [Capture “trilogy logs”]</a:t>
            </a:r>
          </a:p>
          <a:p>
            <a:pPr>
              <a:buFont typeface="Wingdings" panose="05000000000000000000" pitchFamily="2" charset="2"/>
              <a:buChar char="ü"/>
            </a:pPr>
            <a:r>
              <a:rPr lang="en-US" dirty="0"/>
              <a:t>Restrained </a:t>
            </a:r>
            <a:r>
              <a:rPr lang="en-US" dirty="0">
                <a:sym typeface="Wingdings" panose="05000000000000000000" pitchFamily="2" charset="2"/>
              </a:rPr>
              <a:t></a:t>
            </a:r>
            <a:r>
              <a:rPr lang="en-US" dirty="0"/>
              <a:t> “In-Custody” </a:t>
            </a:r>
            <a:r>
              <a:rPr lang="en-US" dirty="0">
                <a:sym typeface="Wingdings" panose="05000000000000000000" pitchFamily="2" charset="2"/>
              </a:rPr>
              <a:t> behaviors after restraint</a:t>
            </a:r>
          </a:p>
          <a:p>
            <a:pPr>
              <a:buFont typeface="Wingdings" panose="05000000000000000000" pitchFamily="2" charset="2"/>
              <a:buChar char="ü"/>
            </a:pPr>
            <a:r>
              <a:rPr lang="en-US" dirty="0"/>
              <a:t>Duration of capture, control, and restraint</a:t>
            </a:r>
          </a:p>
          <a:p>
            <a:pPr>
              <a:buFont typeface="Wingdings" panose="05000000000000000000" pitchFamily="2" charset="2"/>
              <a:buChar char="ü"/>
            </a:pPr>
            <a:r>
              <a:rPr lang="en-US" dirty="0"/>
              <a:t>Monitor &amp; render first aid </a:t>
            </a:r>
            <a:r>
              <a:rPr lang="en-US" dirty="0">
                <a:sym typeface="Wingdings" panose="05000000000000000000" pitchFamily="2" charset="2"/>
              </a:rPr>
              <a:t> </a:t>
            </a:r>
            <a:r>
              <a:rPr lang="en-US" dirty="0"/>
              <a:t>signs of life to unresponsive  </a:t>
            </a:r>
          </a:p>
          <a:p>
            <a:pPr>
              <a:buFont typeface="Wingdings" panose="05000000000000000000" pitchFamily="2" charset="2"/>
              <a:buChar char="ü"/>
            </a:pPr>
            <a:r>
              <a:rPr lang="en-US" dirty="0"/>
              <a:t>EMS/Fire dispatched (run sheet), on scene, depart, @ hospital, ER, and TOD </a:t>
            </a:r>
          </a:p>
          <a:p>
            <a:r>
              <a:rPr lang="en-US" dirty="0"/>
              <a:t>Reference w/BWC and Dash Cam video   </a:t>
            </a:r>
          </a:p>
          <a:p>
            <a:endParaRPr lang="en-US" dirty="0"/>
          </a:p>
        </p:txBody>
      </p:sp>
    </p:spTree>
    <p:extLst>
      <p:ext uri="{BB962C8B-B14F-4D97-AF65-F5344CB8AC3E}">
        <p14:creationId xmlns:p14="http://schemas.microsoft.com/office/powerpoint/2010/main" val="199520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98AC-E40B-EC2A-5FDF-9B7F994EF886}"/>
              </a:ext>
            </a:extLst>
          </p:cNvPr>
          <p:cNvSpPr>
            <a:spLocks noGrp="1"/>
          </p:cNvSpPr>
          <p:nvPr>
            <p:ph type="title"/>
          </p:nvPr>
        </p:nvSpPr>
        <p:spPr>
          <a:xfrm>
            <a:off x="181069" y="280737"/>
            <a:ext cx="11841933" cy="6392779"/>
          </a:xfrm>
        </p:spPr>
        <p:txBody>
          <a:bodyPr>
            <a:normAutofit fontScale="90000"/>
          </a:bodyPr>
          <a:lstStyle/>
          <a:p>
            <a:br>
              <a:rPr lang="en-US" sz="3600" b="1" dirty="0">
                <a:solidFill>
                  <a:srgbClr val="FF0000"/>
                </a:solidFill>
              </a:rPr>
            </a:br>
            <a:br>
              <a:rPr lang="en-US" sz="3600" b="1" dirty="0">
                <a:solidFill>
                  <a:srgbClr val="FF0000"/>
                </a:solidFill>
              </a:rPr>
            </a:br>
            <a:r>
              <a:rPr lang="en-US" b="1" dirty="0">
                <a:solidFill>
                  <a:srgbClr val="FF0000"/>
                </a:solidFill>
                <a:effectLst>
                  <a:outerShdw blurRad="38100" dist="38100" dir="2700000" algn="tl">
                    <a:srgbClr val="000000">
                      <a:alpha val="43137"/>
                    </a:srgbClr>
                  </a:outerShdw>
                </a:effectLst>
              </a:rPr>
              <a:t>When the subject went unconscious, officer Dominguez asked sergeant Mansell, “So what’s the Plan? You are in charge out here!”</a:t>
            </a:r>
            <a:br>
              <a:rPr lang="en-US" b="1" dirty="0">
                <a:solidFill>
                  <a:srgbClr val="FF0000"/>
                </a:solidFill>
                <a:effectLst>
                  <a:outerShdw blurRad="38100" dist="38100" dir="2700000" algn="tl">
                    <a:srgbClr val="000000">
                      <a:alpha val="43137"/>
                    </a:srgbClr>
                  </a:outerShdw>
                </a:effectLst>
              </a:rPr>
            </a:br>
            <a:br>
              <a:rPr lang="en-US" b="1" dirty="0">
                <a:solidFill>
                  <a:srgbClr val="FF0000"/>
                </a:solidFill>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Court: “A jury could find that the sergeant on scene acquiesced in the violation of Timpa’s Fourth Amendment rights” (pg. 19) </a:t>
            </a:r>
            <a:br>
              <a:rPr lang="en-US" b="1" dirty="0">
                <a:solidFill>
                  <a:srgbClr val="FF0000"/>
                </a:solidFill>
                <a:effectLst>
                  <a:outerShdw blurRad="38100" dist="38100" dir="2700000" algn="tl">
                    <a:srgbClr val="000000">
                      <a:alpha val="43137"/>
                    </a:srgbClr>
                  </a:outerShdw>
                </a:effectLst>
              </a:rPr>
            </a:br>
            <a:br>
              <a:rPr lang="en-US" b="1" dirty="0">
                <a:solidFill>
                  <a:srgbClr val="FF0000"/>
                </a:solidFill>
                <a:effectLst>
                  <a:outerShdw blurRad="38100" dist="38100" dir="2700000" algn="tl">
                    <a:srgbClr val="000000">
                      <a:alpha val="43137"/>
                    </a:srgbClr>
                  </a:outerShdw>
                </a:effectLst>
              </a:rPr>
            </a:br>
            <a:r>
              <a:rPr lang="en-US" sz="3600" b="1" dirty="0">
                <a:solidFill>
                  <a:srgbClr val="FF0000"/>
                </a:solidFill>
              </a:rPr>
              <a:t>Timpa v. Dillard, 20 F. 4</a:t>
            </a:r>
            <a:r>
              <a:rPr lang="en-US" sz="3600" b="1" baseline="30000" dirty="0">
                <a:solidFill>
                  <a:srgbClr val="FF0000"/>
                </a:solidFill>
              </a:rPr>
              <a:t>th</a:t>
            </a:r>
            <a:r>
              <a:rPr lang="en-US" sz="3600" b="1" dirty="0">
                <a:solidFill>
                  <a:srgbClr val="FF0000"/>
                </a:solidFill>
              </a:rPr>
              <a:t> 1020 (5</a:t>
            </a:r>
            <a:r>
              <a:rPr lang="en-US" sz="3600" b="1" baseline="30000" dirty="0">
                <a:solidFill>
                  <a:srgbClr val="FF0000"/>
                </a:solidFill>
              </a:rPr>
              <a:t>th</a:t>
            </a:r>
            <a:r>
              <a:rPr lang="en-US" sz="3600" b="1" dirty="0">
                <a:solidFill>
                  <a:srgbClr val="FF0000"/>
                </a:solidFill>
              </a:rPr>
              <a:t> Cir. 2021)</a:t>
            </a:r>
            <a:br>
              <a:rPr lang="en-US" sz="3600" b="1" dirty="0">
                <a:solidFill>
                  <a:srgbClr val="FF0000"/>
                </a:solidFill>
              </a:rPr>
            </a:br>
            <a:br>
              <a:rPr lang="en-US" sz="3600" b="1" dirty="0">
                <a:solidFill>
                  <a:srgbClr val="FF0000"/>
                </a:solidFill>
              </a:rPr>
            </a:br>
            <a:r>
              <a:rPr lang="en-US" sz="3600" b="1" dirty="0">
                <a:solidFill>
                  <a:srgbClr val="FF0000"/>
                </a:solidFill>
              </a:rPr>
              <a:t>			</a:t>
            </a:r>
          </a:p>
        </p:txBody>
      </p:sp>
    </p:spTree>
    <p:extLst>
      <p:ext uri="{BB962C8B-B14F-4D97-AF65-F5344CB8AC3E}">
        <p14:creationId xmlns:p14="http://schemas.microsoft.com/office/powerpoint/2010/main" val="3447745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261A46-042A-4175-9D62-A411A3C1CE28}"/>
              </a:ext>
            </a:extLst>
          </p:cNvPr>
          <p:cNvSpPr>
            <a:spLocks noGrp="1"/>
          </p:cNvSpPr>
          <p:nvPr>
            <p:ph type="title"/>
          </p:nvPr>
        </p:nvSpPr>
        <p:spPr>
          <a:xfrm>
            <a:off x="189781" y="146650"/>
            <a:ext cx="11869947" cy="698740"/>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Common Litigation Claims &amp;  § 12601 Investigations: ‘96-‘21 </a:t>
            </a:r>
          </a:p>
        </p:txBody>
      </p:sp>
      <p:sp>
        <p:nvSpPr>
          <p:cNvPr id="5" name="Content Placeholder 4">
            <a:extLst>
              <a:ext uri="{FF2B5EF4-FFF2-40B4-BE49-F238E27FC236}">
                <a16:creationId xmlns:a16="http://schemas.microsoft.com/office/drawing/2014/main" id="{BCAFA536-B81D-494C-8438-ACD67A0C2FFA}"/>
              </a:ext>
            </a:extLst>
          </p:cNvPr>
          <p:cNvSpPr>
            <a:spLocks noGrp="1"/>
          </p:cNvSpPr>
          <p:nvPr>
            <p:ph sz="half" idx="1"/>
          </p:nvPr>
        </p:nvSpPr>
        <p:spPr>
          <a:xfrm>
            <a:off x="250165" y="902289"/>
            <a:ext cx="5684809" cy="5809063"/>
          </a:xfrm>
        </p:spPr>
        <p:txBody>
          <a:bodyPr>
            <a:normAutofit fontScale="85000" lnSpcReduction="20000"/>
          </a:bodyPr>
          <a:lstStyle/>
          <a:p>
            <a:pPr marL="457200" lvl="1" indent="0">
              <a:buNone/>
            </a:pPr>
            <a:r>
              <a:rPr lang="en-US" sz="2600" b="1" dirty="0">
                <a:solidFill>
                  <a:srgbClr val="0606BA"/>
                </a:solidFill>
                <a:effectLst>
                  <a:outerShdw blurRad="38100" dist="38100" dir="2700000" algn="tl">
                    <a:srgbClr val="000000">
                      <a:alpha val="43137"/>
                    </a:srgbClr>
                  </a:outerShdw>
                </a:effectLst>
              </a:rPr>
              <a:t>Line Officer</a:t>
            </a:r>
          </a:p>
          <a:p>
            <a:r>
              <a:rPr lang="en-US" dirty="0"/>
              <a:t>False Arrest/False Imprisonment</a:t>
            </a:r>
          </a:p>
          <a:p>
            <a:r>
              <a:rPr lang="en-US" dirty="0"/>
              <a:t>Stops, Searches &amp; Seizure</a:t>
            </a:r>
          </a:p>
          <a:p>
            <a:r>
              <a:rPr lang="en-US" dirty="0"/>
              <a:t>Excessive use of Force</a:t>
            </a:r>
          </a:p>
          <a:p>
            <a:r>
              <a:rPr lang="en-US" dirty="0"/>
              <a:t>Medical Care/Mental Health</a:t>
            </a:r>
          </a:p>
          <a:p>
            <a:r>
              <a:rPr lang="en-US" dirty="0"/>
              <a:t>Sexual Abuse/Misconduct</a:t>
            </a:r>
          </a:p>
          <a:p>
            <a:r>
              <a:rPr lang="en-US" dirty="0"/>
              <a:t>Failure to Protect</a:t>
            </a:r>
          </a:p>
          <a:p>
            <a:r>
              <a:rPr lang="en-US" dirty="0"/>
              <a:t>Emergency Vehicles &amp; Pursuits </a:t>
            </a:r>
          </a:p>
          <a:p>
            <a:r>
              <a:rPr lang="en-US" dirty="0"/>
              <a:t>Bias Policing</a:t>
            </a:r>
          </a:p>
          <a:p>
            <a:r>
              <a:rPr lang="en-US" dirty="0"/>
              <a:t>Wrongful Deaths/Arrest-Related Deaths </a:t>
            </a:r>
          </a:p>
          <a:p>
            <a:r>
              <a:rPr lang="en-US" dirty="0"/>
              <a:t>Special Operations </a:t>
            </a:r>
          </a:p>
          <a:p>
            <a:r>
              <a:rPr lang="en-US" dirty="0"/>
              <a:t>Failed to Intervene </a:t>
            </a:r>
          </a:p>
          <a:p>
            <a:r>
              <a:rPr lang="en-US" dirty="0"/>
              <a:t>Diminished capacity of arrestees</a:t>
            </a:r>
          </a:p>
          <a:p>
            <a:r>
              <a:rPr lang="en-US" dirty="0"/>
              <a:t>Discriminatory practices </a:t>
            </a:r>
          </a:p>
          <a:p>
            <a:endParaRPr lang="en-US" dirty="0"/>
          </a:p>
          <a:p>
            <a:pPr algn="ctr"/>
            <a:endParaRPr lang="en-US" dirty="0"/>
          </a:p>
        </p:txBody>
      </p:sp>
      <p:sp>
        <p:nvSpPr>
          <p:cNvPr id="6" name="Content Placeholder 5">
            <a:extLst>
              <a:ext uri="{FF2B5EF4-FFF2-40B4-BE49-F238E27FC236}">
                <a16:creationId xmlns:a16="http://schemas.microsoft.com/office/drawing/2014/main" id="{6E2EF383-8CB6-47E1-AF88-4CC5C0F7B874}"/>
              </a:ext>
            </a:extLst>
          </p:cNvPr>
          <p:cNvSpPr>
            <a:spLocks noGrp="1"/>
          </p:cNvSpPr>
          <p:nvPr>
            <p:ph sz="half" idx="2"/>
          </p:nvPr>
        </p:nvSpPr>
        <p:spPr>
          <a:xfrm>
            <a:off x="6331789" y="902288"/>
            <a:ext cx="5788323" cy="5809063"/>
          </a:xfrm>
        </p:spPr>
        <p:txBody>
          <a:bodyPr>
            <a:normAutofit fontScale="85000" lnSpcReduction="20000"/>
          </a:bodyPr>
          <a:lstStyle/>
          <a:p>
            <a:pPr marL="457200" lvl="1" indent="0">
              <a:buNone/>
            </a:pPr>
            <a:r>
              <a:rPr lang="en-US" sz="2600" b="1" dirty="0">
                <a:solidFill>
                  <a:srgbClr val="0606BA"/>
                </a:solidFill>
                <a:effectLst>
                  <a:outerShdw blurRad="38100" dist="38100" dir="2700000" algn="tl">
                    <a:srgbClr val="000000">
                      <a:alpha val="43137"/>
                    </a:srgbClr>
                  </a:outerShdw>
                </a:effectLst>
              </a:rPr>
              <a:t>Administrator/Supervisor (PTSD &amp; H)</a:t>
            </a:r>
          </a:p>
          <a:p>
            <a:r>
              <a:rPr lang="en-US" dirty="0"/>
              <a:t>Deficient </a:t>
            </a:r>
            <a:r>
              <a:rPr lang="en-US" dirty="0">
                <a:solidFill>
                  <a:srgbClr val="FF0066"/>
                </a:solidFill>
              </a:rPr>
              <a:t>Policies</a:t>
            </a:r>
          </a:p>
          <a:p>
            <a:r>
              <a:rPr lang="en-US" dirty="0"/>
              <a:t>Deficient </a:t>
            </a:r>
            <a:r>
              <a:rPr lang="en-US" dirty="0">
                <a:solidFill>
                  <a:srgbClr val="FF0066"/>
                </a:solidFill>
              </a:rPr>
              <a:t>Training </a:t>
            </a:r>
          </a:p>
          <a:p>
            <a:pPr lvl="1"/>
            <a:r>
              <a:rPr lang="en-US" dirty="0"/>
              <a:t>Officer &amp; Supervisor</a:t>
            </a:r>
          </a:p>
          <a:p>
            <a:r>
              <a:rPr lang="en-US" dirty="0"/>
              <a:t>Deficient </a:t>
            </a:r>
            <a:r>
              <a:rPr lang="en-US" dirty="0">
                <a:solidFill>
                  <a:srgbClr val="FF0066"/>
                </a:solidFill>
              </a:rPr>
              <a:t>Supervision </a:t>
            </a:r>
            <a:r>
              <a:rPr lang="en-US" dirty="0"/>
              <a:t>Practices</a:t>
            </a:r>
          </a:p>
          <a:p>
            <a:r>
              <a:rPr lang="en-US" dirty="0"/>
              <a:t>Deficient </a:t>
            </a:r>
            <a:r>
              <a:rPr lang="en-US" dirty="0">
                <a:solidFill>
                  <a:srgbClr val="FF0066"/>
                </a:solidFill>
              </a:rPr>
              <a:t>Disciplinary</a:t>
            </a:r>
            <a:r>
              <a:rPr lang="en-US" dirty="0">
                <a:solidFill>
                  <a:srgbClr val="FF0000"/>
                </a:solidFill>
              </a:rPr>
              <a:t> </a:t>
            </a:r>
            <a:r>
              <a:rPr lang="en-US" dirty="0"/>
              <a:t>System</a:t>
            </a:r>
          </a:p>
          <a:p>
            <a:r>
              <a:rPr lang="en-US" dirty="0"/>
              <a:t>Selection &amp; </a:t>
            </a:r>
            <a:r>
              <a:rPr lang="en-US" dirty="0">
                <a:solidFill>
                  <a:srgbClr val="FF0066"/>
                </a:solidFill>
              </a:rPr>
              <a:t>Hiring</a:t>
            </a:r>
            <a:r>
              <a:rPr lang="en-US" dirty="0"/>
              <a:t> Practices </a:t>
            </a:r>
          </a:p>
          <a:p>
            <a:r>
              <a:rPr lang="en-US" dirty="0"/>
              <a:t>Employee misconduct </a:t>
            </a:r>
          </a:p>
          <a:p>
            <a:r>
              <a:rPr lang="en-US" dirty="0"/>
              <a:t>Failure to Implement EIS</a:t>
            </a:r>
          </a:p>
          <a:p>
            <a:r>
              <a:rPr lang="en-US" dirty="0"/>
              <a:t>Deficient FTO program </a:t>
            </a:r>
          </a:p>
          <a:p>
            <a:r>
              <a:rPr lang="en-US" dirty="0"/>
              <a:t>Pattern of Citizen Complaints</a:t>
            </a:r>
          </a:p>
          <a:p>
            <a:r>
              <a:rPr lang="en-US" dirty="0"/>
              <a:t>No/Deficient Investigations</a:t>
            </a:r>
          </a:p>
          <a:p>
            <a:r>
              <a:rPr lang="en-US" dirty="0"/>
              <a:t>Ratified Officer Misconduct</a:t>
            </a:r>
          </a:p>
          <a:p>
            <a:r>
              <a:rPr lang="en-US" dirty="0"/>
              <a:t>Failure to collect data &amp; assess</a:t>
            </a:r>
          </a:p>
          <a:p>
            <a:r>
              <a:rPr lang="en-US" dirty="0"/>
              <a:t>Pattern of unconstitutional practices </a:t>
            </a:r>
          </a:p>
          <a:p>
            <a:pPr marL="0" indent="0">
              <a:buNone/>
            </a:pPr>
            <a:endParaRPr lang="en-US" dirty="0"/>
          </a:p>
        </p:txBody>
      </p:sp>
    </p:spTree>
    <p:extLst>
      <p:ext uri="{BB962C8B-B14F-4D97-AF65-F5344CB8AC3E}">
        <p14:creationId xmlns:p14="http://schemas.microsoft.com/office/powerpoint/2010/main" val="4002598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76" y="174172"/>
            <a:ext cx="11435137" cy="665584"/>
          </a:xfrm>
        </p:spPr>
        <p:txBody>
          <a:bodyPr>
            <a:noAutofit/>
          </a:bodyPr>
          <a:lstStyle/>
          <a:p>
            <a:pPr algn="ctr"/>
            <a:r>
              <a:rPr lang="en-US" sz="4000" b="1" dirty="0">
                <a:solidFill>
                  <a:srgbClr val="C00000"/>
                </a:solidFill>
                <a:effectLst>
                  <a:outerShdw blurRad="38100" dist="38100" dir="2700000" algn="tl">
                    <a:srgbClr val="000000">
                      <a:alpha val="43137"/>
                    </a:srgbClr>
                  </a:outerShdw>
                </a:effectLst>
                <a:latin typeface="+mn-lt"/>
              </a:rPr>
              <a:t>Force Measures Applied</a:t>
            </a:r>
          </a:p>
        </p:txBody>
      </p:sp>
      <p:sp>
        <p:nvSpPr>
          <p:cNvPr id="3" name="Content Placeholder 2"/>
          <p:cNvSpPr>
            <a:spLocks noGrp="1"/>
          </p:cNvSpPr>
          <p:nvPr>
            <p:ph idx="1"/>
          </p:nvPr>
        </p:nvSpPr>
        <p:spPr>
          <a:xfrm>
            <a:off x="360784" y="839756"/>
            <a:ext cx="11657045" cy="5844072"/>
          </a:xfrm>
        </p:spPr>
        <p:txBody>
          <a:bodyPr>
            <a:normAutofit/>
          </a:bodyPr>
          <a:lstStyle/>
          <a:p>
            <a:pPr>
              <a:buClr>
                <a:srgbClr val="C00000"/>
              </a:buClr>
            </a:pPr>
            <a:r>
              <a:rPr lang="en-US" dirty="0"/>
              <a:t>Incident circumstances (Collect/Preserve ALL Incident Recordings) </a:t>
            </a:r>
          </a:p>
          <a:p>
            <a:pPr>
              <a:buClr>
                <a:srgbClr val="C00000"/>
              </a:buClr>
            </a:pPr>
            <a:r>
              <a:rPr lang="en-US" dirty="0"/>
              <a:t>Number of present or involved officers</a:t>
            </a:r>
          </a:p>
          <a:p>
            <a:pPr>
              <a:buClr>
                <a:srgbClr val="C00000"/>
              </a:buClr>
            </a:pPr>
            <a:r>
              <a:rPr lang="en-US" dirty="0"/>
              <a:t>Verbal intervention &amp; de-escalation </a:t>
            </a:r>
          </a:p>
          <a:p>
            <a:pPr>
              <a:buClr>
                <a:srgbClr val="C00000"/>
              </a:buClr>
            </a:pPr>
            <a:r>
              <a:rPr lang="en-US" dirty="0"/>
              <a:t>Perception of officers</a:t>
            </a:r>
          </a:p>
          <a:p>
            <a:pPr>
              <a:buClr>
                <a:srgbClr val="C00000"/>
              </a:buClr>
            </a:pPr>
            <a:r>
              <a:rPr lang="en-US" dirty="0"/>
              <a:t>Empty-Hand control techniques</a:t>
            </a:r>
          </a:p>
          <a:p>
            <a:pPr>
              <a:buClr>
                <a:srgbClr val="C00000"/>
              </a:buClr>
            </a:pPr>
            <a:r>
              <a:rPr lang="en-US" dirty="0"/>
              <a:t>Intermediate weapons</a:t>
            </a:r>
          </a:p>
          <a:p>
            <a:pPr>
              <a:buClr>
                <a:srgbClr val="C00000"/>
              </a:buClr>
            </a:pPr>
            <a:r>
              <a:rPr lang="en-US" dirty="0"/>
              <a:t>Restraints used  &amp; Prone restraint </a:t>
            </a:r>
          </a:p>
          <a:p>
            <a:pPr>
              <a:buClr>
                <a:srgbClr val="C00000"/>
              </a:buClr>
            </a:pPr>
            <a:r>
              <a:rPr lang="en-US" dirty="0"/>
              <a:t>Order of techniques and restraints used </a:t>
            </a:r>
          </a:p>
          <a:p>
            <a:pPr>
              <a:buClr>
                <a:srgbClr val="C00000"/>
              </a:buClr>
            </a:pPr>
            <a:r>
              <a:rPr lang="en-US" dirty="0"/>
              <a:t>Duration of struggle </a:t>
            </a:r>
          </a:p>
          <a:p>
            <a:pPr>
              <a:buClr>
                <a:srgbClr val="C00000"/>
              </a:buClr>
            </a:pPr>
            <a:r>
              <a:rPr lang="en-US" dirty="0"/>
              <a:t>Combination of force measures used (Quantum of Force)</a:t>
            </a:r>
          </a:p>
        </p:txBody>
      </p:sp>
    </p:spTree>
    <p:extLst>
      <p:ext uri="{BB962C8B-B14F-4D97-AF65-F5344CB8AC3E}">
        <p14:creationId xmlns:p14="http://schemas.microsoft.com/office/powerpoint/2010/main" val="11207217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64" y="105747"/>
            <a:ext cx="11620071" cy="964163"/>
          </a:xfrm>
        </p:spPr>
        <p:txBody>
          <a:bodyPr>
            <a:normAutofit/>
          </a:bodyPr>
          <a:lstStyle/>
          <a:p>
            <a:pPr algn="ctr"/>
            <a:r>
              <a:rPr lang="en-US" b="1" dirty="0">
                <a:solidFill>
                  <a:srgbClr val="C00000"/>
                </a:solidFill>
                <a:latin typeface="+mn-lt"/>
              </a:rPr>
              <a:t>CEW Application</a:t>
            </a:r>
          </a:p>
        </p:txBody>
      </p:sp>
      <p:sp>
        <p:nvSpPr>
          <p:cNvPr id="4" name="Content Placeholder 3"/>
          <p:cNvSpPr>
            <a:spLocks noGrp="1"/>
          </p:cNvSpPr>
          <p:nvPr>
            <p:ph sz="half" idx="1"/>
          </p:nvPr>
        </p:nvSpPr>
        <p:spPr>
          <a:xfrm>
            <a:off x="209764" y="1256522"/>
            <a:ext cx="5810035" cy="5442858"/>
          </a:xfrm>
        </p:spPr>
        <p:txBody>
          <a:bodyPr>
            <a:normAutofit/>
          </a:bodyPr>
          <a:lstStyle/>
          <a:p>
            <a:pPr>
              <a:buClr>
                <a:srgbClr val="C00000"/>
              </a:buClr>
            </a:pPr>
            <a:r>
              <a:rPr lang="en-US" dirty="0"/>
              <a:t>Model type</a:t>
            </a:r>
          </a:p>
          <a:p>
            <a:pPr>
              <a:buClr>
                <a:srgbClr val="C00000"/>
              </a:buClr>
            </a:pPr>
            <a:r>
              <a:rPr lang="en-US" dirty="0"/>
              <a:t>Probe or Drive Stun</a:t>
            </a:r>
          </a:p>
          <a:p>
            <a:pPr lvl="1">
              <a:buClr>
                <a:srgbClr val="C00000"/>
              </a:buClr>
            </a:pPr>
            <a:r>
              <a:rPr lang="en-US" dirty="0"/>
              <a:t>Distinguish drive, contact, or touch </a:t>
            </a:r>
          </a:p>
          <a:p>
            <a:pPr>
              <a:buClr>
                <a:srgbClr val="C00000"/>
              </a:buClr>
            </a:pPr>
            <a:r>
              <a:rPr lang="en-US" dirty="0"/>
              <a:t># Trigger pulls and duration of cycles</a:t>
            </a:r>
          </a:p>
          <a:p>
            <a:pPr>
              <a:buClr>
                <a:srgbClr val="C00000"/>
              </a:buClr>
            </a:pPr>
            <a:r>
              <a:rPr lang="en-US" dirty="0"/>
              <a:t>Distance deployed</a:t>
            </a:r>
          </a:p>
          <a:p>
            <a:pPr>
              <a:buClr>
                <a:srgbClr val="C00000"/>
              </a:buClr>
            </a:pPr>
            <a:r>
              <a:rPr lang="en-US" dirty="0"/>
              <a:t>Effects on decedent</a:t>
            </a:r>
          </a:p>
          <a:p>
            <a:pPr>
              <a:buClr>
                <a:srgbClr val="C00000"/>
              </a:buClr>
            </a:pPr>
            <a:r>
              <a:rPr lang="en-US" dirty="0"/>
              <a:t>Spread of wires </a:t>
            </a:r>
          </a:p>
          <a:p>
            <a:pPr>
              <a:buClr>
                <a:srgbClr val="C00000"/>
              </a:buClr>
            </a:pPr>
            <a:r>
              <a:rPr lang="en-US" dirty="0"/>
              <a:t>Location on body </a:t>
            </a:r>
          </a:p>
          <a:p>
            <a:pPr>
              <a:buClr>
                <a:srgbClr val="C00000"/>
              </a:buClr>
            </a:pPr>
            <a:r>
              <a:rPr lang="en-US" dirty="0"/>
              <a:t>Time from application to collapse</a:t>
            </a:r>
          </a:p>
          <a:p>
            <a:pPr>
              <a:buClr>
                <a:srgbClr val="C00000"/>
              </a:buClr>
            </a:pPr>
            <a:r>
              <a:rPr lang="en-US" dirty="0"/>
              <a:t>Actions after activation </a:t>
            </a:r>
          </a:p>
          <a:p>
            <a:endParaRPr lang="en-US" dirty="0"/>
          </a:p>
          <a:p>
            <a:endParaRPr lang="en-US" dirty="0"/>
          </a:p>
        </p:txBody>
      </p:sp>
      <p:sp>
        <p:nvSpPr>
          <p:cNvPr id="5" name="Content Placeholder 4"/>
          <p:cNvSpPr>
            <a:spLocks noGrp="1"/>
          </p:cNvSpPr>
          <p:nvPr>
            <p:ph sz="half" idx="2"/>
          </p:nvPr>
        </p:nvSpPr>
        <p:spPr>
          <a:xfrm>
            <a:off x="6172203" y="1125894"/>
            <a:ext cx="5907830" cy="5626359"/>
          </a:xfrm>
        </p:spPr>
        <p:txBody>
          <a:bodyPr>
            <a:normAutofit/>
          </a:bodyPr>
          <a:lstStyle/>
          <a:p>
            <a:pPr>
              <a:buClr>
                <a:srgbClr val="C00000"/>
              </a:buClr>
            </a:pPr>
            <a:r>
              <a:rPr lang="en-US" dirty="0"/>
              <a:t>Unusual current flow paths</a:t>
            </a:r>
          </a:p>
          <a:p>
            <a:pPr>
              <a:buClr>
                <a:srgbClr val="C00000"/>
              </a:buClr>
            </a:pPr>
            <a:r>
              <a:rPr lang="en-US" dirty="0"/>
              <a:t>Collect, assess, &amp; Retain probes/wires</a:t>
            </a:r>
          </a:p>
          <a:p>
            <a:pPr>
              <a:buClr>
                <a:srgbClr val="C00000"/>
              </a:buClr>
            </a:pPr>
            <a:r>
              <a:rPr lang="en-US" dirty="0"/>
              <a:t>Collect/preserve unit w/battery </a:t>
            </a:r>
          </a:p>
          <a:p>
            <a:pPr>
              <a:buClr>
                <a:srgbClr val="C00000"/>
              </a:buClr>
            </a:pPr>
            <a:r>
              <a:rPr lang="en-US" dirty="0"/>
              <a:t>Spark tests</a:t>
            </a:r>
          </a:p>
          <a:p>
            <a:pPr>
              <a:buClr>
                <a:srgbClr val="C00000"/>
              </a:buClr>
            </a:pPr>
            <a:r>
              <a:rPr lang="en-US" dirty="0"/>
              <a:t>Unit operate correctly</a:t>
            </a:r>
          </a:p>
          <a:p>
            <a:pPr>
              <a:buClr>
                <a:srgbClr val="C00000"/>
              </a:buClr>
            </a:pPr>
            <a:r>
              <a:rPr lang="en-US" dirty="0"/>
              <a:t>Quickly correct time drift</a:t>
            </a:r>
          </a:p>
          <a:p>
            <a:pPr>
              <a:buClr>
                <a:srgbClr val="C00000"/>
              </a:buClr>
            </a:pPr>
            <a:r>
              <a:rPr lang="en-US" dirty="0"/>
              <a:t>Data printout</a:t>
            </a:r>
          </a:p>
          <a:p>
            <a:pPr>
              <a:buClr>
                <a:srgbClr val="C00000"/>
              </a:buClr>
            </a:pPr>
            <a:r>
              <a:rPr lang="en-US" dirty="0"/>
              <a:t>Compare printout w/other case info</a:t>
            </a:r>
          </a:p>
          <a:p>
            <a:endParaRPr lang="en-US" dirty="0"/>
          </a:p>
          <a:p>
            <a:endParaRPr lang="en-US" dirty="0"/>
          </a:p>
          <a:p>
            <a:endParaRPr lang="en-US" dirty="0"/>
          </a:p>
        </p:txBody>
      </p:sp>
    </p:spTree>
    <p:extLst>
      <p:ext uri="{BB962C8B-B14F-4D97-AF65-F5344CB8AC3E}">
        <p14:creationId xmlns:p14="http://schemas.microsoft.com/office/powerpoint/2010/main" val="477344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402" y="87087"/>
            <a:ext cx="11455686" cy="827314"/>
          </a:xfrm>
        </p:spPr>
        <p:txBody>
          <a:bodyPr>
            <a:normAutofit/>
          </a:bodyPr>
          <a:lstStyle/>
          <a:p>
            <a:pPr algn="ctr"/>
            <a:r>
              <a:rPr lang="en-US" b="1" dirty="0">
                <a:solidFill>
                  <a:srgbClr val="C00000"/>
                </a:solidFill>
                <a:latin typeface="+mn-lt"/>
              </a:rPr>
              <a:t>Restraints Used</a:t>
            </a:r>
          </a:p>
        </p:txBody>
      </p:sp>
      <p:sp>
        <p:nvSpPr>
          <p:cNvPr id="3" name="Content Placeholder 2"/>
          <p:cNvSpPr>
            <a:spLocks noGrp="1"/>
          </p:cNvSpPr>
          <p:nvPr>
            <p:ph sz="half" idx="1"/>
          </p:nvPr>
        </p:nvSpPr>
        <p:spPr>
          <a:xfrm>
            <a:off x="189216" y="914401"/>
            <a:ext cx="5906784" cy="5856512"/>
          </a:xfrm>
        </p:spPr>
        <p:txBody>
          <a:bodyPr>
            <a:normAutofit/>
          </a:bodyPr>
          <a:lstStyle/>
          <a:p>
            <a:r>
              <a:rPr lang="en-US" dirty="0"/>
              <a:t>Decedent prone and duration</a:t>
            </a:r>
          </a:p>
          <a:p>
            <a:r>
              <a:rPr lang="en-US" dirty="0"/>
              <a:t>Number of officers</a:t>
            </a:r>
          </a:p>
          <a:p>
            <a:r>
              <a:rPr lang="en-US" dirty="0"/>
              <a:t>Restraint type: Cuffs, Hobble, Restraint Chair or Bed)</a:t>
            </a:r>
          </a:p>
          <a:p>
            <a:r>
              <a:rPr lang="en-US" dirty="0"/>
              <a:t>Number of restraints used</a:t>
            </a:r>
          </a:p>
          <a:p>
            <a:r>
              <a:rPr lang="en-US" dirty="0"/>
              <a:t>Collect restraints </a:t>
            </a:r>
          </a:p>
          <a:p>
            <a:r>
              <a:rPr lang="en-US" dirty="0"/>
              <a:t>Photo of restraints </a:t>
            </a:r>
          </a:p>
          <a:p>
            <a:r>
              <a:rPr lang="en-US" dirty="0"/>
              <a:t>Statements of decedent (post)</a:t>
            </a:r>
          </a:p>
          <a:p>
            <a:r>
              <a:rPr lang="en-US" dirty="0"/>
              <a:t>Resistance of decedent (post)</a:t>
            </a:r>
          </a:p>
          <a:p>
            <a:r>
              <a:rPr lang="en-US" dirty="0"/>
              <a:t>Prone, on side, sat up</a:t>
            </a:r>
          </a:p>
          <a:p>
            <a:r>
              <a:rPr lang="en-US" dirty="0"/>
              <a:t>Radio transmissions (collect)</a:t>
            </a:r>
          </a:p>
          <a:p>
            <a:endParaRPr lang="en-US" dirty="0"/>
          </a:p>
          <a:p>
            <a:endParaRPr lang="en-US" dirty="0"/>
          </a:p>
        </p:txBody>
      </p:sp>
      <p:sp>
        <p:nvSpPr>
          <p:cNvPr id="4" name="Content Placeholder 3"/>
          <p:cNvSpPr>
            <a:spLocks noGrp="1"/>
          </p:cNvSpPr>
          <p:nvPr>
            <p:ph sz="half" idx="2"/>
          </p:nvPr>
        </p:nvSpPr>
        <p:spPr>
          <a:xfrm>
            <a:off x="6096000" y="976604"/>
            <a:ext cx="5906784" cy="5794309"/>
          </a:xfrm>
        </p:spPr>
        <p:txBody>
          <a:bodyPr>
            <a:normAutofit/>
          </a:bodyPr>
          <a:lstStyle/>
          <a:p>
            <a:r>
              <a:rPr lang="en-US" dirty="0"/>
              <a:t>Officer monitoring</a:t>
            </a:r>
          </a:p>
          <a:p>
            <a:r>
              <a:rPr lang="en-US" dirty="0"/>
              <a:t>When unresponsive?</a:t>
            </a:r>
          </a:p>
          <a:p>
            <a:r>
              <a:rPr lang="en-US" dirty="0"/>
              <a:t>Officer medical intervention</a:t>
            </a:r>
          </a:p>
          <a:p>
            <a:r>
              <a:rPr lang="en-US" dirty="0"/>
              <a:t>EMS summoned, arrive, intervention? </a:t>
            </a:r>
          </a:p>
          <a:p>
            <a:r>
              <a:rPr lang="en-US" dirty="0"/>
              <a:t>EMS run sheet w/report </a:t>
            </a:r>
          </a:p>
          <a:p>
            <a:r>
              <a:rPr lang="en-US" dirty="0"/>
              <a:t>Transported</a:t>
            </a:r>
          </a:p>
          <a:p>
            <a:r>
              <a:rPr lang="en-US" dirty="0"/>
              <a:t>Behaviors &amp; statements during transport</a:t>
            </a:r>
          </a:p>
          <a:p>
            <a:r>
              <a:rPr lang="en-US" dirty="0"/>
              <a:t>Interviews</a:t>
            </a:r>
          </a:p>
          <a:p>
            <a:r>
              <a:rPr lang="en-US" dirty="0">
                <a:solidFill>
                  <a:srgbClr val="C00000"/>
                </a:solidFill>
              </a:rPr>
              <a:t>Develop </a:t>
            </a:r>
            <a:r>
              <a:rPr lang="en-US" b="1" dirty="0">
                <a:solidFill>
                  <a:srgbClr val="C00000"/>
                </a:solidFill>
              </a:rPr>
              <a:t>OBJECTIVE</a:t>
            </a:r>
            <a:r>
              <a:rPr lang="en-US" dirty="0">
                <a:solidFill>
                  <a:srgbClr val="C00000"/>
                </a:solidFill>
              </a:rPr>
              <a:t> Time Line</a:t>
            </a:r>
          </a:p>
          <a:p>
            <a:r>
              <a:rPr lang="en-US" dirty="0"/>
              <a:t>Ongoing file </a:t>
            </a:r>
          </a:p>
          <a:p>
            <a:endParaRPr lang="en-US" dirty="0"/>
          </a:p>
          <a:p>
            <a:pPr marL="0" indent="0">
              <a:buNone/>
            </a:pPr>
            <a:endParaRPr lang="en-US" dirty="0"/>
          </a:p>
        </p:txBody>
      </p:sp>
    </p:spTree>
    <p:extLst>
      <p:ext uri="{BB962C8B-B14F-4D97-AF65-F5344CB8AC3E}">
        <p14:creationId xmlns:p14="http://schemas.microsoft.com/office/powerpoint/2010/main" val="15880498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45" y="93307"/>
            <a:ext cx="11889995" cy="671804"/>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Officer’s Report: Checklist  </a:t>
            </a:r>
          </a:p>
        </p:txBody>
      </p:sp>
      <p:sp>
        <p:nvSpPr>
          <p:cNvPr id="3" name="Content Placeholder 2"/>
          <p:cNvSpPr>
            <a:spLocks noGrp="1"/>
          </p:cNvSpPr>
          <p:nvPr>
            <p:ph sz="half" idx="1"/>
          </p:nvPr>
        </p:nvSpPr>
        <p:spPr>
          <a:xfrm>
            <a:off x="184560" y="938415"/>
            <a:ext cx="5987642" cy="5754744"/>
          </a:xfrm>
        </p:spPr>
        <p:txBody>
          <a:bodyPr>
            <a:normAutofit fontScale="92500" lnSpcReduction="20000"/>
          </a:bodyPr>
          <a:lstStyle/>
          <a:p>
            <a:pPr>
              <a:buFont typeface="Wingdings" panose="05000000000000000000" pitchFamily="2" charset="2"/>
              <a:buChar char="ü"/>
            </a:pPr>
            <a:r>
              <a:rPr lang="en-US" sz="2200" dirty="0"/>
              <a:t>BWC as best objective documentation </a:t>
            </a:r>
          </a:p>
          <a:p>
            <a:pPr>
              <a:buFont typeface="Wingdings" panose="05000000000000000000" pitchFamily="2" charset="2"/>
              <a:buChar char="ü"/>
            </a:pPr>
            <a:r>
              <a:rPr lang="en-US" sz="2200" dirty="0"/>
              <a:t>Approach &amp; Observations</a:t>
            </a:r>
          </a:p>
          <a:p>
            <a:pPr>
              <a:buFont typeface="Wingdings" panose="05000000000000000000" pitchFamily="2" charset="2"/>
              <a:buChar char="ü"/>
            </a:pPr>
            <a:r>
              <a:rPr lang="en-US" sz="2200" dirty="0"/>
              <a:t>Circumstances-Nature of Call—</a:t>
            </a:r>
            <a:r>
              <a:rPr lang="en-US" sz="2200" dirty="0" err="1"/>
              <a:t>Dispatached</a:t>
            </a:r>
            <a:r>
              <a:rPr lang="en-US" sz="2200" dirty="0"/>
              <a:t> </a:t>
            </a:r>
          </a:p>
          <a:p>
            <a:pPr>
              <a:buFont typeface="Wingdings" panose="05000000000000000000" pitchFamily="2" charset="2"/>
              <a:buChar char="ü"/>
            </a:pPr>
            <a:r>
              <a:rPr lang="en-US" sz="2200" dirty="0"/>
              <a:t>Operating Environment</a:t>
            </a:r>
          </a:p>
          <a:p>
            <a:pPr>
              <a:buFont typeface="Wingdings" panose="05000000000000000000" pitchFamily="2" charset="2"/>
              <a:buChar char="ü"/>
            </a:pPr>
            <a:r>
              <a:rPr lang="en-US" sz="2200" dirty="0"/>
              <a:t>Subject Behaviors &amp; Statements  </a:t>
            </a:r>
          </a:p>
          <a:p>
            <a:pPr>
              <a:buFont typeface="Wingdings" panose="05000000000000000000" pitchFamily="2" charset="2"/>
              <a:buChar char="ü"/>
            </a:pPr>
            <a:r>
              <a:rPr lang="en-US" sz="2200" dirty="0"/>
              <a:t>Appearance &amp; Condition </a:t>
            </a:r>
          </a:p>
          <a:p>
            <a:pPr>
              <a:buFont typeface="Wingdings" panose="05000000000000000000" pitchFamily="2" charset="2"/>
              <a:buChar char="ü"/>
            </a:pPr>
            <a:r>
              <a:rPr lang="en-US" sz="2200" dirty="0"/>
              <a:t>Types of Resistance/Threat Level</a:t>
            </a:r>
          </a:p>
          <a:p>
            <a:pPr>
              <a:buFont typeface="Wingdings" panose="05000000000000000000" pitchFamily="2" charset="2"/>
              <a:buChar char="ü"/>
            </a:pPr>
            <a:r>
              <a:rPr lang="en-US" sz="2200" dirty="0"/>
              <a:t>Describe subject capacity to respond </a:t>
            </a:r>
          </a:p>
          <a:p>
            <a:pPr>
              <a:buFont typeface="Wingdings" panose="05000000000000000000" pitchFamily="2" charset="2"/>
              <a:buChar char="ü"/>
            </a:pPr>
            <a:r>
              <a:rPr lang="en-US" sz="2200" b="1" dirty="0">
                <a:solidFill>
                  <a:srgbClr val="C00000"/>
                </a:solidFill>
                <a:effectLst>
                  <a:outerShdw blurRad="38100" dist="38100" dir="2700000" algn="tl">
                    <a:srgbClr val="000000">
                      <a:alpha val="43137"/>
                    </a:srgbClr>
                  </a:outerShdw>
                </a:effectLst>
              </a:rPr>
              <a:t>Describe Perception: POV</a:t>
            </a:r>
          </a:p>
          <a:p>
            <a:pPr>
              <a:buFont typeface="Wingdings" panose="05000000000000000000" pitchFamily="2" charset="2"/>
              <a:buChar char="ü"/>
            </a:pPr>
            <a:r>
              <a:rPr lang="en-US" sz="2200" dirty="0"/>
              <a:t>Role in incident </a:t>
            </a:r>
          </a:p>
          <a:p>
            <a:pPr>
              <a:buFont typeface="Wingdings" panose="05000000000000000000" pitchFamily="2" charset="2"/>
              <a:buChar char="ü"/>
            </a:pPr>
            <a:r>
              <a:rPr lang="en-US" sz="2200" b="1" dirty="0">
                <a:solidFill>
                  <a:srgbClr val="7030A0"/>
                </a:solidFill>
                <a:effectLst>
                  <a:outerShdw blurRad="38100" dist="38100" dir="2700000" algn="tl">
                    <a:srgbClr val="000000">
                      <a:alpha val="43137"/>
                    </a:srgbClr>
                  </a:outerShdw>
                </a:effectLst>
              </a:rPr>
              <a:t>Arrest or Protective Custody</a:t>
            </a:r>
            <a:r>
              <a:rPr lang="en-US" sz="2200" dirty="0"/>
              <a:t> </a:t>
            </a:r>
          </a:p>
          <a:p>
            <a:pPr>
              <a:buFont typeface="Wingdings" panose="05000000000000000000" pitchFamily="2" charset="2"/>
              <a:buChar char="ü"/>
            </a:pPr>
            <a:r>
              <a:rPr lang="en-US" sz="2200" dirty="0"/>
              <a:t>Describe de-escalation used</a:t>
            </a:r>
            <a:r>
              <a:rPr lang="en-US" sz="2200" dirty="0">
                <a:sym typeface="Wingdings" panose="05000000000000000000" pitchFamily="2" charset="2"/>
              </a:rPr>
              <a:t> Verbal used </a:t>
            </a:r>
          </a:p>
          <a:p>
            <a:pPr>
              <a:buFont typeface="Wingdings" panose="05000000000000000000" pitchFamily="2" charset="2"/>
              <a:buChar char="ü"/>
            </a:pPr>
            <a:r>
              <a:rPr lang="en-US" sz="2200" dirty="0">
                <a:sym typeface="Wingdings" panose="05000000000000000000" pitchFamily="2" charset="2"/>
              </a:rPr>
              <a:t>Subject had/used weapon/access to weapon </a:t>
            </a:r>
            <a:endParaRPr lang="en-US" sz="2200" dirty="0"/>
          </a:p>
          <a:p>
            <a:pPr>
              <a:buFont typeface="Wingdings" panose="05000000000000000000" pitchFamily="2" charset="2"/>
              <a:buChar char="ü"/>
            </a:pPr>
            <a:r>
              <a:rPr lang="en-US" sz="2200" dirty="0"/>
              <a:t>Describe when Back-up; Sup; CIT &amp; EMS called &amp; Responded </a:t>
            </a:r>
          </a:p>
          <a:p>
            <a:pPr>
              <a:buFont typeface="Wingdings" panose="05000000000000000000" pitchFamily="2" charset="2"/>
              <a:buChar char="ü"/>
            </a:pPr>
            <a:r>
              <a:rPr lang="en-US" sz="2200" dirty="0"/>
              <a:t>Rationale for all use of force used</a:t>
            </a:r>
          </a:p>
          <a:p>
            <a:pPr>
              <a:buFont typeface="Wingdings" panose="05000000000000000000" pitchFamily="2" charset="2"/>
              <a:buChar char="ü"/>
            </a:pPr>
            <a:r>
              <a:rPr lang="en-US" sz="2200" dirty="0"/>
              <a:t>Reaction Time </a:t>
            </a:r>
          </a:p>
          <a:p>
            <a:pPr marL="0" indent="0">
              <a:buNone/>
            </a:pPr>
            <a:endParaRPr lang="en-US" sz="2400" dirty="0"/>
          </a:p>
          <a:p>
            <a:pPr marL="0" indent="0">
              <a:buNone/>
            </a:pPr>
            <a:endParaRPr lang="en-US" sz="2400"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
        <p:nvSpPr>
          <p:cNvPr id="4" name="Content Placeholder 3"/>
          <p:cNvSpPr>
            <a:spLocks noGrp="1"/>
          </p:cNvSpPr>
          <p:nvPr>
            <p:ph sz="half" idx="2"/>
          </p:nvPr>
        </p:nvSpPr>
        <p:spPr>
          <a:xfrm>
            <a:off x="6854889" y="875370"/>
            <a:ext cx="5222091" cy="6000925"/>
          </a:xfrm>
        </p:spPr>
        <p:txBody>
          <a:bodyPr>
            <a:normAutofit fontScale="92500" lnSpcReduction="20000"/>
          </a:bodyPr>
          <a:lstStyle/>
          <a:p>
            <a:pPr>
              <a:buFont typeface="Wingdings" panose="05000000000000000000" pitchFamily="2" charset="2"/>
              <a:buChar char="ü"/>
            </a:pPr>
            <a:r>
              <a:rPr lang="en-US" sz="2200" dirty="0"/>
              <a:t>ID &amp; Justify all control techniques used </a:t>
            </a:r>
          </a:p>
          <a:p>
            <a:pPr>
              <a:buFont typeface="Wingdings" panose="05000000000000000000" pitchFamily="2" charset="2"/>
              <a:buChar char="ü"/>
            </a:pPr>
            <a:r>
              <a:rPr lang="en-US" sz="2200" dirty="0"/>
              <a:t>ID &amp; Justify IW &amp; Restraints Applied</a:t>
            </a:r>
          </a:p>
          <a:p>
            <a:pPr>
              <a:buFont typeface="Wingdings" panose="05000000000000000000" pitchFamily="2" charset="2"/>
              <a:buChar char="ü"/>
            </a:pPr>
            <a:r>
              <a:rPr lang="en-US" sz="2200" dirty="0"/>
              <a:t>CEW Mode &amp; Trigger pulls </a:t>
            </a:r>
          </a:p>
          <a:p>
            <a:pPr>
              <a:buFont typeface="Wingdings" panose="05000000000000000000" pitchFamily="2" charset="2"/>
              <a:buChar char="ü"/>
            </a:pPr>
            <a:r>
              <a:rPr lang="en-US" sz="2200" dirty="0"/>
              <a:t>CEW Probe/DS Locations </a:t>
            </a:r>
          </a:p>
          <a:p>
            <a:pPr>
              <a:buFont typeface="Wingdings" panose="05000000000000000000" pitchFamily="2" charset="2"/>
              <a:buChar char="ü"/>
            </a:pPr>
            <a:r>
              <a:rPr lang="en-US" sz="2200" dirty="0"/>
              <a:t>Duration restrained prone</a:t>
            </a:r>
          </a:p>
          <a:p>
            <a:pPr>
              <a:buFont typeface="Wingdings" panose="05000000000000000000" pitchFamily="2" charset="2"/>
              <a:buChar char="ü"/>
            </a:pPr>
            <a:r>
              <a:rPr lang="en-US" sz="2200" dirty="0"/>
              <a:t>CEW applied while prone </a:t>
            </a:r>
          </a:p>
          <a:p>
            <a:pPr>
              <a:buFont typeface="Wingdings" panose="05000000000000000000" pitchFamily="2" charset="2"/>
              <a:buChar char="ü"/>
            </a:pPr>
            <a:r>
              <a:rPr lang="en-US" sz="2200" dirty="0"/>
              <a:t>Position after restraint </a:t>
            </a:r>
          </a:p>
          <a:p>
            <a:pPr>
              <a:buFont typeface="Wingdings" panose="05000000000000000000" pitchFamily="2" charset="2"/>
              <a:buChar char="ü"/>
            </a:pPr>
            <a:r>
              <a:rPr lang="en-US" sz="2200" dirty="0"/>
              <a:t>Describe Monitoring </a:t>
            </a:r>
          </a:p>
          <a:p>
            <a:pPr>
              <a:buFont typeface="Wingdings" panose="05000000000000000000" pitchFamily="2" charset="2"/>
              <a:buChar char="ü"/>
            </a:pPr>
            <a:r>
              <a:rPr lang="en-US" sz="2200" dirty="0"/>
              <a:t>Post-Restraint Resistance &amp; Force applied </a:t>
            </a:r>
          </a:p>
          <a:p>
            <a:pPr>
              <a:buFont typeface="Wingdings" panose="05000000000000000000" pitchFamily="2" charset="2"/>
              <a:buChar char="ü"/>
            </a:pPr>
            <a:r>
              <a:rPr lang="en-US" sz="2200" dirty="0"/>
              <a:t>Discharge firearm </a:t>
            </a:r>
          </a:p>
          <a:p>
            <a:pPr>
              <a:buFont typeface="Wingdings" panose="05000000000000000000" pitchFamily="2" charset="2"/>
              <a:buChar char="ü"/>
            </a:pPr>
            <a:r>
              <a:rPr lang="en-US" sz="2200" dirty="0"/>
              <a:t>Describe Medical attention</a:t>
            </a:r>
          </a:p>
          <a:p>
            <a:pPr>
              <a:buFont typeface="Wingdings" panose="05000000000000000000" pitchFamily="2" charset="2"/>
              <a:buChar char="ü"/>
            </a:pPr>
            <a:r>
              <a:rPr lang="en-US" sz="2200" dirty="0"/>
              <a:t>EMS Treatment </a:t>
            </a:r>
          </a:p>
          <a:p>
            <a:pPr>
              <a:buFont typeface="Wingdings" panose="05000000000000000000" pitchFamily="2" charset="2"/>
              <a:buChar char="ü"/>
            </a:pPr>
            <a:r>
              <a:rPr lang="en-US" sz="2200" dirty="0"/>
              <a:t>“Motorola Memory” (Radio) </a:t>
            </a:r>
          </a:p>
          <a:p>
            <a:pPr>
              <a:buFont typeface="Wingdings" panose="05000000000000000000" pitchFamily="2" charset="2"/>
              <a:buChar char="ü"/>
            </a:pPr>
            <a:r>
              <a:rPr lang="en-US" sz="2200" dirty="0"/>
              <a:t>Describe subject injuries</a:t>
            </a:r>
          </a:p>
          <a:p>
            <a:pPr>
              <a:buFont typeface="Wingdings" panose="05000000000000000000" pitchFamily="2" charset="2"/>
              <a:buChar char="ü"/>
            </a:pPr>
            <a:r>
              <a:rPr lang="en-US" sz="2200" dirty="0"/>
              <a:t>Describe officer injuries </a:t>
            </a:r>
          </a:p>
          <a:p>
            <a:pPr>
              <a:buFont typeface="Wingdings" panose="05000000000000000000" pitchFamily="2" charset="2"/>
              <a:buChar char="ü"/>
            </a:pPr>
            <a:r>
              <a:rPr lang="en-US" sz="2200" dirty="0"/>
              <a:t>Officer Transport </a:t>
            </a:r>
          </a:p>
          <a:p>
            <a:pPr>
              <a:buFont typeface="Wingdings" panose="05000000000000000000" pitchFamily="2" charset="2"/>
              <a:buChar char="ü"/>
            </a:pPr>
            <a:r>
              <a:rPr lang="en-US" sz="2200" dirty="0"/>
              <a:t>EMS Transport &amp; Officer accompany </a:t>
            </a:r>
          </a:p>
          <a:p>
            <a:pPr>
              <a:buFont typeface="Wingdings" panose="05000000000000000000" pitchFamily="2" charset="2"/>
              <a:buChar char="ü"/>
            </a:pPr>
            <a:endParaRPr lang="en-US" sz="2400"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190606060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59" y="169558"/>
            <a:ext cx="11891774" cy="595551"/>
          </a:xfrm>
        </p:spPr>
        <p:txBody>
          <a:bodyPr>
            <a:noAutofit/>
          </a:bodyPr>
          <a:lstStyle/>
          <a:p>
            <a:pPr algn="ctr"/>
            <a:r>
              <a:rPr lang="en-US" sz="4000" b="1" dirty="0">
                <a:solidFill>
                  <a:srgbClr val="C00000"/>
                </a:solidFill>
                <a:effectLst>
                  <a:outerShdw blurRad="38100" dist="38100" dir="2700000" algn="tl">
                    <a:srgbClr val="000000">
                      <a:alpha val="43137"/>
                    </a:srgbClr>
                  </a:outerShdw>
                </a:effectLst>
              </a:rPr>
              <a:t>Use of Force Review---FIT</a:t>
            </a:r>
          </a:p>
        </p:txBody>
      </p:sp>
      <p:sp>
        <p:nvSpPr>
          <p:cNvPr id="4" name="Content Placeholder 3"/>
          <p:cNvSpPr>
            <a:spLocks noGrp="1"/>
          </p:cNvSpPr>
          <p:nvPr>
            <p:ph sz="half" idx="1"/>
          </p:nvPr>
        </p:nvSpPr>
        <p:spPr>
          <a:xfrm>
            <a:off x="349624" y="983411"/>
            <a:ext cx="4572000" cy="5705030"/>
          </a:xfrm>
        </p:spPr>
        <p:txBody>
          <a:bodyPr>
            <a:normAutofit fontScale="85000" lnSpcReduction="20000"/>
          </a:bodyPr>
          <a:lstStyle/>
          <a:p>
            <a:pPr>
              <a:buClr>
                <a:srgbClr val="C00000"/>
              </a:buClr>
            </a:pPr>
            <a:r>
              <a:rPr lang="en-US" dirty="0"/>
              <a:t>Review video &amp; audio</a:t>
            </a:r>
          </a:p>
          <a:p>
            <a:pPr>
              <a:buClr>
                <a:srgbClr val="C00000"/>
              </a:buClr>
            </a:pPr>
            <a:r>
              <a:rPr lang="en-US" dirty="0"/>
              <a:t>Officer’s report</a:t>
            </a:r>
          </a:p>
          <a:p>
            <a:pPr>
              <a:buClr>
                <a:srgbClr val="C00000"/>
              </a:buClr>
            </a:pPr>
            <a:r>
              <a:rPr lang="en-US" dirty="0"/>
              <a:t>Other officers reports</a:t>
            </a:r>
          </a:p>
          <a:p>
            <a:pPr>
              <a:buClr>
                <a:srgbClr val="C00000"/>
              </a:buClr>
            </a:pPr>
            <a:r>
              <a:rPr lang="en-US" dirty="0"/>
              <a:t>Officer (s) injured</a:t>
            </a:r>
          </a:p>
          <a:p>
            <a:pPr>
              <a:buClr>
                <a:srgbClr val="C00000"/>
              </a:buClr>
            </a:pPr>
            <a:r>
              <a:rPr lang="en-US" dirty="0"/>
              <a:t>EMS report</a:t>
            </a:r>
          </a:p>
          <a:p>
            <a:pPr>
              <a:buClr>
                <a:srgbClr val="C00000"/>
              </a:buClr>
            </a:pPr>
            <a:r>
              <a:rPr lang="en-US" dirty="0"/>
              <a:t>Witness reports/interviews</a:t>
            </a:r>
          </a:p>
          <a:p>
            <a:pPr>
              <a:buClr>
                <a:srgbClr val="C00000"/>
              </a:buClr>
            </a:pPr>
            <a:r>
              <a:rPr lang="en-US" dirty="0"/>
              <a:t>Other officer witnesses </a:t>
            </a:r>
          </a:p>
          <a:p>
            <a:pPr>
              <a:buClr>
                <a:srgbClr val="C00000"/>
              </a:buClr>
            </a:pPr>
            <a:r>
              <a:rPr lang="en-US" dirty="0"/>
              <a:t>Arrestee statement</a:t>
            </a:r>
          </a:p>
          <a:p>
            <a:pPr>
              <a:buClr>
                <a:srgbClr val="C00000"/>
              </a:buClr>
            </a:pPr>
            <a:r>
              <a:rPr lang="en-US" dirty="0"/>
              <a:t>Initial supervisor report</a:t>
            </a:r>
          </a:p>
          <a:p>
            <a:pPr>
              <a:buClr>
                <a:srgbClr val="C00000"/>
              </a:buClr>
            </a:pPr>
            <a:r>
              <a:rPr lang="en-US" dirty="0"/>
              <a:t>Review RTR policy </a:t>
            </a:r>
          </a:p>
          <a:p>
            <a:pPr>
              <a:buClr>
                <a:srgbClr val="C00000"/>
              </a:buClr>
            </a:pPr>
            <a:r>
              <a:rPr lang="en-US" dirty="0"/>
              <a:t>Assess all force techniques </a:t>
            </a:r>
          </a:p>
          <a:p>
            <a:pPr>
              <a:buClr>
                <a:srgbClr val="C00000"/>
              </a:buClr>
            </a:pPr>
            <a:r>
              <a:rPr lang="en-US" dirty="0"/>
              <a:t>Assess all force equipment used</a:t>
            </a:r>
          </a:p>
          <a:p>
            <a:pPr>
              <a:buClr>
                <a:srgbClr val="C00000"/>
              </a:buClr>
            </a:pPr>
            <a:r>
              <a:rPr lang="en-US" dirty="0"/>
              <a:t>CEW data port print-out </a:t>
            </a:r>
          </a:p>
          <a:p>
            <a:endParaRPr lang="en-US" dirty="0"/>
          </a:p>
          <a:p>
            <a:endParaRPr lang="en-US" dirty="0"/>
          </a:p>
        </p:txBody>
      </p:sp>
      <p:sp>
        <p:nvSpPr>
          <p:cNvPr id="5" name="Content Placeholder 4"/>
          <p:cNvSpPr>
            <a:spLocks noGrp="1"/>
          </p:cNvSpPr>
          <p:nvPr>
            <p:ph sz="half" idx="2"/>
          </p:nvPr>
        </p:nvSpPr>
        <p:spPr>
          <a:xfrm>
            <a:off x="6326458" y="983411"/>
            <a:ext cx="5753575" cy="5705030"/>
          </a:xfrm>
        </p:spPr>
        <p:txBody>
          <a:bodyPr>
            <a:normAutofit fontScale="85000" lnSpcReduction="20000"/>
          </a:bodyPr>
          <a:lstStyle/>
          <a:p>
            <a:pPr>
              <a:buClr>
                <a:srgbClr val="C00000"/>
              </a:buClr>
            </a:pPr>
            <a:r>
              <a:rPr lang="en-US" dirty="0"/>
              <a:t>Nature of the incident/Circumstance</a:t>
            </a:r>
          </a:p>
          <a:p>
            <a:pPr>
              <a:buClr>
                <a:srgbClr val="C00000"/>
              </a:buClr>
            </a:pPr>
            <a:r>
              <a:rPr lang="en-US" dirty="0"/>
              <a:t>Operating environment </a:t>
            </a:r>
          </a:p>
          <a:p>
            <a:pPr>
              <a:buClr>
                <a:srgbClr val="C00000"/>
              </a:buClr>
            </a:pPr>
            <a:r>
              <a:rPr lang="en-US" dirty="0"/>
              <a:t>Arrestee resistance v. force applied</a:t>
            </a:r>
          </a:p>
          <a:p>
            <a:pPr>
              <a:buClr>
                <a:srgbClr val="C00000"/>
              </a:buClr>
            </a:pPr>
            <a:r>
              <a:rPr lang="en-US" dirty="0"/>
              <a:t>Totality of circumstances </a:t>
            </a:r>
          </a:p>
          <a:p>
            <a:pPr>
              <a:buClr>
                <a:srgbClr val="C00000"/>
              </a:buClr>
            </a:pPr>
            <a:r>
              <a:rPr lang="en-US" dirty="0"/>
              <a:t>Human factors and reaction time </a:t>
            </a:r>
          </a:p>
          <a:p>
            <a:pPr>
              <a:buClr>
                <a:srgbClr val="C00000"/>
              </a:buClr>
            </a:pPr>
            <a:r>
              <a:rPr lang="en-US" dirty="0"/>
              <a:t>Interview officer(s) </a:t>
            </a:r>
          </a:p>
          <a:p>
            <a:pPr>
              <a:buClr>
                <a:srgbClr val="C00000"/>
              </a:buClr>
            </a:pPr>
            <a:r>
              <a:rPr lang="en-US" dirty="0"/>
              <a:t>Subject injury/medical provided </a:t>
            </a:r>
          </a:p>
          <a:p>
            <a:pPr>
              <a:buClr>
                <a:srgbClr val="C00000"/>
              </a:buClr>
            </a:pPr>
            <a:r>
              <a:rPr lang="en-US" dirty="0"/>
              <a:t>Medical provider’s reports/EMS</a:t>
            </a:r>
          </a:p>
          <a:p>
            <a:pPr>
              <a:buClr>
                <a:srgbClr val="C00000"/>
              </a:buClr>
            </a:pPr>
            <a:r>
              <a:rPr lang="en-US" dirty="0"/>
              <a:t>Citizen complaint</a:t>
            </a:r>
          </a:p>
          <a:p>
            <a:pPr>
              <a:buClr>
                <a:srgbClr val="C00000"/>
              </a:buClr>
            </a:pPr>
            <a:r>
              <a:rPr lang="en-US" dirty="0"/>
              <a:t>Force training</a:t>
            </a:r>
            <a:r>
              <a:rPr lang="en-US" dirty="0">
                <a:sym typeface="Wingdings" panose="05000000000000000000" pitchFamily="2" charset="2"/>
              </a:rPr>
              <a:t> Interview force instructor</a:t>
            </a:r>
            <a:r>
              <a:rPr lang="en-US" dirty="0"/>
              <a:t> </a:t>
            </a:r>
          </a:p>
          <a:p>
            <a:pPr>
              <a:buClr>
                <a:srgbClr val="C00000"/>
              </a:buClr>
            </a:pPr>
            <a:r>
              <a:rPr lang="en-US" dirty="0"/>
              <a:t>LEO training history/records </a:t>
            </a:r>
          </a:p>
          <a:p>
            <a:pPr>
              <a:buClr>
                <a:srgbClr val="C00000"/>
              </a:buClr>
            </a:pPr>
            <a:r>
              <a:rPr lang="en-US" dirty="0"/>
              <a:t>Violation of training</a:t>
            </a:r>
          </a:p>
          <a:p>
            <a:pPr>
              <a:buClr>
                <a:srgbClr val="C00000"/>
              </a:buClr>
            </a:pPr>
            <a:r>
              <a:rPr lang="en-US" dirty="0"/>
              <a:t>Violation of policy</a:t>
            </a:r>
          </a:p>
          <a:p>
            <a:pPr>
              <a:buClr>
                <a:srgbClr val="C00000"/>
              </a:buClr>
            </a:pPr>
            <a:r>
              <a:rPr lang="en-US" dirty="0"/>
              <a:t>Report submitted </a:t>
            </a:r>
          </a:p>
        </p:txBody>
      </p:sp>
    </p:spTree>
    <p:extLst>
      <p:ext uri="{BB962C8B-B14F-4D97-AF65-F5344CB8AC3E}">
        <p14:creationId xmlns:p14="http://schemas.microsoft.com/office/powerpoint/2010/main" val="232008672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C8EC-88F9-4349-B11E-68B6E83EFF40}"/>
              </a:ext>
            </a:extLst>
          </p:cNvPr>
          <p:cNvSpPr>
            <a:spLocks noGrp="1"/>
          </p:cNvSpPr>
          <p:nvPr>
            <p:ph type="title"/>
          </p:nvPr>
        </p:nvSpPr>
        <p:spPr>
          <a:xfrm>
            <a:off x="138023" y="69012"/>
            <a:ext cx="11852694" cy="612026"/>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11</a:t>
            </a:r>
            <a:r>
              <a:rPr lang="en-US" sz="3600" b="1" baseline="30000" dirty="0">
                <a:solidFill>
                  <a:srgbClr val="FF0000"/>
                </a:solidFill>
                <a:effectLst>
                  <a:outerShdw blurRad="38100" dist="38100" dir="2700000" algn="tl">
                    <a:srgbClr val="000000">
                      <a:alpha val="43137"/>
                    </a:srgbClr>
                  </a:outerShdw>
                </a:effectLst>
              </a:rPr>
              <a:t>th</a:t>
            </a:r>
            <a:r>
              <a:rPr lang="en-US" sz="3600" b="1" dirty="0">
                <a:solidFill>
                  <a:srgbClr val="FF0000"/>
                </a:solidFill>
                <a:effectLst>
                  <a:outerShdw blurRad="38100" dist="38100" dir="2700000" algn="tl">
                    <a:srgbClr val="000000">
                      <a:alpha val="43137"/>
                    </a:srgbClr>
                  </a:outerShdw>
                </a:effectLst>
              </a:rPr>
              <a:t> Circuit Deadly Force Decisions &amp; LEO Perception</a:t>
            </a:r>
          </a:p>
        </p:txBody>
      </p:sp>
      <p:sp>
        <p:nvSpPr>
          <p:cNvPr id="3" name="Content Placeholder 2">
            <a:extLst>
              <a:ext uri="{FF2B5EF4-FFF2-40B4-BE49-F238E27FC236}">
                <a16:creationId xmlns:a16="http://schemas.microsoft.com/office/drawing/2014/main" id="{433AF9BA-A90D-4842-B7D1-84D09B3DBD4C}"/>
              </a:ext>
            </a:extLst>
          </p:cNvPr>
          <p:cNvSpPr>
            <a:spLocks noGrp="1"/>
          </p:cNvSpPr>
          <p:nvPr>
            <p:ph idx="1"/>
          </p:nvPr>
        </p:nvSpPr>
        <p:spPr>
          <a:xfrm>
            <a:off x="138023" y="681038"/>
            <a:ext cx="11915954" cy="6107950"/>
          </a:xfrm>
        </p:spPr>
        <p:txBody>
          <a:bodyPr>
            <a:normAutofit lnSpcReduction="10000"/>
          </a:bodyPr>
          <a:lstStyle/>
          <a:p>
            <a:r>
              <a:rPr lang="en-US" dirty="0"/>
              <a:t>Subject used vehicle as weapon; SJ granted:</a:t>
            </a:r>
          </a:p>
          <a:p>
            <a:pPr lvl="1"/>
            <a:r>
              <a:rPr lang="en-US" dirty="0"/>
              <a:t>Tillis v. Brown (2021); Long v. Slaton (2007) </a:t>
            </a:r>
            <a:r>
              <a:rPr lang="en-US" sz="2400" dirty="0"/>
              <a:t>Tense &amp; dangerous situation, officer not required to wait for suspect to shoot, to use deadly force</a:t>
            </a:r>
            <a:r>
              <a:rPr lang="en-US" dirty="0"/>
              <a:t>; McCullough v. </a:t>
            </a:r>
            <a:r>
              <a:rPr lang="en-US" dirty="0" err="1"/>
              <a:t>Antonlini</a:t>
            </a:r>
            <a:r>
              <a:rPr lang="en-US" dirty="0"/>
              <a:t> (2009); Troupe v. Sarasota, Co. FL (2005); Terrell v. Smith (2012); Thomas v. </a:t>
            </a:r>
            <a:r>
              <a:rPr lang="en-US" dirty="0" err="1"/>
              <a:t>Durastanti</a:t>
            </a:r>
            <a:r>
              <a:rPr lang="en-US" dirty="0"/>
              <a:t> (2010); Robinson v. </a:t>
            </a:r>
            <a:r>
              <a:rPr lang="en-US" dirty="0" err="1"/>
              <a:t>Arrgueta</a:t>
            </a:r>
            <a:r>
              <a:rPr lang="en-US" dirty="0"/>
              <a:t> (2005); &amp; Webster v. </a:t>
            </a:r>
            <a:r>
              <a:rPr lang="en-US" dirty="0" err="1"/>
              <a:t>Beary</a:t>
            </a:r>
            <a:r>
              <a:rPr lang="en-US" dirty="0"/>
              <a:t> (2017)</a:t>
            </a:r>
          </a:p>
          <a:p>
            <a:r>
              <a:rPr lang="en-US" dirty="0"/>
              <a:t>Immediate threat w/weapon; SJ granted:</a:t>
            </a:r>
          </a:p>
          <a:p>
            <a:pPr lvl="1"/>
            <a:r>
              <a:rPr lang="en-US" dirty="0"/>
              <a:t>Montoute v. </a:t>
            </a:r>
            <a:r>
              <a:rPr lang="en-US" dirty="0" err="1"/>
              <a:t>Carr</a:t>
            </a:r>
            <a:r>
              <a:rPr lang="en-US" dirty="0"/>
              <a:t> (1997); </a:t>
            </a:r>
            <a:r>
              <a:rPr lang="en-US" dirty="0" err="1"/>
              <a:t>Garczynski</a:t>
            </a:r>
            <a:r>
              <a:rPr lang="en-US" dirty="0"/>
              <a:t> v. Bradshaw (2009); </a:t>
            </a:r>
            <a:r>
              <a:rPr lang="en-US" dirty="0" err="1"/>
              <a:t>Penley</a:t>
            </a:r>
            <a:r>
              <a:rPr lang="en-US" dirty="0"/>
              <a:t> v.  Eslinger (2010) &amp; </a:t>
            </a:r>
            <a:r>
              <a:rPr lang="en-US" dirty="0" err="1"/>
              <a:t>Quiles</a:t>
            </a:r>
            <a:r>
              <a:rPr lang="en-US" dirty="0"/>
              <a:t> v. City of City of Tamp, PD (2015)</a:t>
            </a:r>
          </a:p>
          <a:p>
            <a:r>
              <a:rPr lang="en-US" dirty="0"/>
              <a:t>Limited reactionary time; SJ granted:</a:t>
            </a:r>
          </a:p>
          <a:p>
            <a:pPr lvl="1"/>
            <a:r>
              <a:rPr lang="en-US" i="1" dirty="0" err="1"/>
              <a:t>Nicarry</a:t>
            </a:r>
            <a:r>
              <a:rPr lang="en-US" i="1" dirty="0"/>
              <a:t> v. </a:t>
            </a:r>
            <a:r>
              <a:rPr lang="en-US" i="1" dirty="0" err="1"/>
              <a:t>Cannaday</a:t>
            </a:r>
            <a:r>
              <a:rPr lang="en-US" i="1" dirty="0"/>
              <a:t> </a:t>
            </a:r>
            <a:r>
              <a:rPr lang="en-US" dirty="0"/>
              <a:t>(2007)</a:t>
            </a:r>
          </a:p>
          <a:p>
            <a:r>
              <a:rPr lang="en-US" i="1" dirty="0" err="1"/>
              <a:t>Hoefling</a:t>
            </a:r>
            <a:r>
              <a:rPr lang="en-US" i="1" dirty="0"/>
              <a:t> v. City of Miami </a:t>
            </a:r>
            <a:r>
              <a:rPr lang="en-US" dirty="0"/>
              <a:t>(2016): Shot @ fleeing vehicle; Robbery suspect had gun w/hostages in vehicle; LEOs shot 24 rounds, injuring hostages </a:t>
            </a:r>
          </a:p>
          <a:p>
            <a:pPr lvl="1"/>
            <a:r>
              <a:rPr lang="en-US" dirty="0"/>
              <a:t>Reasonable force</a:t>
            </a:r>
            <a:r>
              <a:rPr lang="en-US" dirty="0">
                <a:sym typeface="Wingdings" panose="05000000000000000000" pitchFamily="2" charset="2"/>
              </a:rPr>
              <a:t> </a:t>
            </a:r>
            <a:r>
              <a:rPr lang="en-US" dirty="0"/>
              <a:t>Emergency Exception</a:t>
            </a:r>
          </a:p>
          <a:p>
            <a:pPr lvl="1"/>
            <a:r>
              <a:rPr lang="en-US" dirty="0"/>
              <a:t>Posed a threat &amp; </a:t>
            </a:r>
            <a:r>
              <a:rPr lang="en-US" dirty="0" err="1"/>
              <a:t>TofC</a:t>
            </a:r>
            <a:endParaRPr lang="en-US" dirty="0"/>
          </a:p>
          <a:p>
            <a:pPr lvl="1"/>
            <a:r>
              <a:rPr lang="en-US" dirty="0"/>
              <a:t>No deficiency in dept. policy or training</a:t>
            </a:r>
          </a:p>
          <a:p>
            <a:pPr lvl="1"/>
            <a:r>
              <a:rPr lang="en-US" dirty="0"/>
              <a:t>SJ granted  </a:t>
            </a:r>
          </a:p>
          <a:p>
            <a:endParaRPr lang="en-US" dirty="0"/>
          </a:p>
        </p:txBody>
      </p:sp>
    </p:spTree>
    <p:extLst>
      <p:ext uri="{BB962C8B-B14F-4D97-AF65-F5344CB8AC3E}">
        <p14:creationId xmlns:p14="http://schemas.microsoft.com/office/powerpoint/2010/main" val="16253228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272" y="152400"/>
            <a:ext cx="11927456" cy="68580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Force Analysis</a:t>
            </a:r>
          </a:p>
        </p:txBody>
      </p:sp>
      <p:sp>
        <p:nvSpPr>
          <p:cNvPr id="3" name="Content Placeholder 2"/>
          <p:cNvSpPr>
            <a:spLocks noGrp="1"/>
          </p:cNvSpPr>
          <p:nvPr>
            <p:ph idx="1"/>
          </p:nvPr>
        </p:nvSpPr>
        <p:spPr>
          <a:xfrm>
            <a:off x="86264" y="838200"/>
            <a:ext cx="11973464" cy="5867399"/>
          </a:xfrm>
        </p:spPr>
        <p:txBody>
          <a:bodyPr>
            <a:normAutofit lnSpcReduction="10000"/>
          </a:bodyPr>
          <a:lstStyle/>
          <a:p>
            <a:r>
              <a:rPr lang="en-US" sz="2400" i="1" dirty="0"/>
              <a:t>Murphy v Demings </a:t>
            </a:r>
            <a:r>
              <a:rPr lang="en-US" sz="2400" dirty="0"/>
              <a:t>(‘15) SJ; furtive movements @ waist, believe going for gun; posed immediate threat--ORF</a:t>
            </a:r>
          </a:p>
          <a:p>
            <a:r>
              <a:rPr lang="en-US" sz="2400" i="1" dirty="0" err="1"/>
              <a:t>Quiles</a:t>
            </a:r>
            <a:r>
              <a:rPr lang="en-US" sz="2400" i="1" dirty="0"/>
              <a:t> v City of Tampa PD </a:t>
            </a:r>
            <a:r>
              <a:rPr lang="en-US" sz="2400" dirty="0"/>
              <a:t>(‘15) SJ; Active struggle; believed had gun— not required to wait to use LF  </a:t>
            </a:r>
          </a:p>
          <a:p>
            <a:r>
              <a:rPr lang="en-US" sz="2400" i="1" dirty="0"/>
              <a:t>Flowers v Jackson </a:t>
            </a:r>
            <a:r>
              <a:rPr lang="en-US" sz="2400" dirty="0"/>
              <a:t>(‘14) L-LF, CEW &amp; SJ; AR, ignore verbal; Posed threat, CEW reasonable &amp; force proportionate </a:t>
            </a:r>
          </a:p>
          <a:p>
            <a:r>
              <a:rPr lang="en-US" sz="2400" dirty="0" err="1"/>
              <a:t>Gacynzski</a:t>
            </a:r>
            <a:r>
              <a:rPr lang="en-US" sz="2400" dirty="0"/>
              <a:t> v Palm Beach Sheriff’s Office (‘09): SJ; Suspect refused to drop gun, stepped; officer shot; ORF </a:t>
            </a:r>
          </a:p>
          <a:p>
            <a:r>
              <a:rPr lang="en-US" sz="2400" dirty="0"/>
              <a:t>McCormick v. City of Fort Lauderdale (‘03) CEW applied &amp; SJ granted</a:t>
            </a:r>
          </a:p>
          <a:p>
            <a:r>
              <a:rPr lang="en-US" sz="2400" dirty="0"/>
              <a:t>Draper v. Reynolds (‘04): CEW applied &amp; SJ granted</a:t>
            </a:r>
          </a:p>
          <a:p>
            <a:r>
              <a:rPr lang="en-US" sz="2400" dirty="0" err="1"/>
              <a:t>Zivojnovich</a:t>
            </a:r>
            <a:r>
              <a:rPr lang="en-US" sz="2400" dirty="0"/>
              <a:t> v. </a:t>
            </a:r>
            <a:r>
              <a:rPr lang="en-US" sz="2400" dirty="0" err="1"/>
              <a:t>Barner</a:t>
            </a:r>
            <a:r>
              <a:rPr lang="en-US" sz="2400" dirty="0"/>
              <a:t> (‘08): SJ granted</a:t>
            </a:r>
          </a:p>
          <a:p>
            <a:r>
              <a:rPr lang="en-US" sz="2400" i="1" dirty="0" err="1"/>
              <a:t>Moretta</a:t>
            </a:r>
            <a:r>
              <a:rPr lang="en-US" sz="2400" i="1" dirty="0"/>
              <a:t> v. Abbott, et. al (‘08): LEO CEW on </a:t>
            </a:r>
            <a:r>
              <a:rPr lang="en-US" sz="2400" dirty="0"/>
              <a:t> a 6 year old boy holding a piece of glass in hand &amp; despondent; No QI, conduct of officer “clearly obviously unlawful”</a:t>
            </a:r>
          </a:p>
          <a:p>
            <a:r>
              <a:rPr lang="en-US" dirty="0"/>
              <a:t>Jones v. </a:t>
            </a:r>
            <a:r>
              <a:rPr lang="en-US" dirty="0" err="1"/>
              <a:t>Fransen</a:t>
            </a:r>
            <a:r>
              <a:rPr lang="en-US" dirty="0"/>
              <a:t>, </a:t>
            </a:r>
            <a:r>
              <a:rPr lang="en-US" dirty="0" err="1"/>
              <a:t>Towler</a:t>
            </a:r>
            <a:r>
              <a:rPr lang="en-US" dirty="0"/>
              <a:t>, Ross &amp; Gwinnett Co., 857 F.3d 843 (11</a:t>
            </a:r>
            <a:r>
              <a:rPr lang="en-US" baseline="30000" dirty="0"/>
              <a:t>th</a:t>
            </a:r>
            <a:r>
              <a:rPr lang="en-US" dirty="0"/>
              <a:t> Cir. ‘17)</a:t>
            </a:r>
          </a:p>
          <a:p>
            <a:pPr lvl="1"/>
            <a:r>
              <a:rPr lang="en-US" dirty="0"/>
              <a:t>No excessive force when K-9 used </a:t>
            </a:r>
          </a:p>
          <a:p>
            <a:pPr marL="0" indent="0">
              <a:buNone/>
            </a:pPr>
            <a:endParaRPr lang="en-US" sz="2400" dirty="0"/>
          </a:p>
          <a:p>
            <a:endParaRPr lang="en-US" sz="2400" dirty="0"/>
          </a:p>
          <a:p>
            <a:pPr marL="0" indent="0">
              <a:buNone/>
            </a:pPr>
            <a:endParaRPr lang="en-US" dirty="0"/>
          </a:p>
        </p:txBody>
      </p:sp>
    </p:spTree>
    <p:extLst>
      <p:ext uri="{BB962C8B-B14F-4D97-AF65-F5344CB8AC3E}">
        <p14:creationId xmlns:p14="http://schemas.microsoft.com/office/powerpoint/2010/main" val="316759174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426105-173E-4D29-A13E-8855A39E643B}"/>
              </a:ext>
            </a:extLst>
          </p:cNvPr>
          <p:cNvSpPr>
            <a:spLocks noGrp="1"/>
          </p:cNvSpPr>
          <p:nvPr>
            <p:ph type="title"/>
          </p:nvPr>
        </p:nvSpPr>
        <p:spPr>
          <a:xfrm>
            <a:off x="301925" y="146649"/>
            <a:ext cx="11688792" cy="89714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 </a:t>
            </a:r>
            <a:r>
              <a:rPr lang="en-US" sz="4000" b="1" dirty="0">
                <a:solidFill>
                  <a:srgbClr val="FF0000"/>
                </a:solidFill>
                <a:effectLst>
                  <a:outerShdw blurRad="38100" dist="38100" dir="2700000" algn="tl">
                    <a:srgbClr val="000000">
                      <a:alpha val="43137"/>
                    </a:srgbClr>
                  </a:outerShdw>
                </a:effectLst>
                <a:latin typeface="+mn-lt"/>
              </a:rPr>
              <a:t>CEW and ARD</a:t>
            </a:r>
          </a:p>
        </p:txBody>
      </p:sp>
      <p:sp>
        <p:nvSpPr>
          <p:cNvPr id="6" name="Content Placeholder 5">
            <a:extLst>
              <a:ext uri="{FF2B5EF4-FFF2-40B4-BE49-F238E27FC236}">
                <a16:creationId xmlns:a16="http://schemas.microsoft.com/office/drawing/2014/main" id="{023D2DAE-42DF-459E-9C05-95EAFFF2A4B8}"/>
              </a:ext>
            </a:extLst>
          </p:cNvPr>
          <p:cNvSpPr>
            <a:spLocks noGrp="1"/>
          </p:cNvSpPr>
          <p:nvPr>
            <p:ph idx="1"/>
          </p:nvPr>
        </p:nvSpPr>
        <p:spPr>
          <a:xfrm>
            <a:off x="181155" y="1043796"/>
            <a:ext cx="11809562" cy="5667555"/>
          </a:xfrm>
        </p:spPr>
        <p:txBody>
          <a:bodyPr/>
          <a:lstStyle/>
          <a:p>
            <a:r>
              <a:rPr lang="en-US" dirty="0"/>
              <a:t>Oliver v. City of Orlando and </a:t>
            </a:r>
            <a:r>
              <a:rPr lang="en-US" dirty="0" err="1"/>
              <a:t>Fiorino</a:t>
            </a:r>
            <a:r>
              <a:rPr lang="en-US" dirty="0"/>
              <a:t> (M.D. FL. ‘11)</a:t>
            </a:r>
          </a:p>
          <a:p>
            <a:pPr lvl="1"/>
            <a:r>
              <a:rPr lang="en-US" dirty="0"/>
              <a:t>Violent; CEW 8 TP, Cocaine/ExDS (108°); Prone restraint &amp; died </a:t>
            </a:r>
            <a:r>
              <a:rPr lang="en-US" dirty="0">
                <a:sym typeface="Wingdings" panose="05000000000000000000" pitchFamily="2" charset="2"/>
              </a:rPr>
              <a:t> SJ granted</a:t>
            </a:r>
            <a:endParaRPr lang="en-US" dirty="0"/>
          </a:p>
          <a:p>
            <a:r>
              <a:rPr lang="en-US" dirty="0"/>
              <a:t>Estate of Gilliam v. City of Prattville, et al. (11</a:t>
            </a:r>
            <a:r>
              <a:rPr lang="en-US" baseline="30000" dirty="0"/>
              <a:t>th</a:t>
            </a:r>
            <a:r>
              <a:rPr lang="en-US" dirty="0"/>
              <a:t> Cir. 2011) </a:t>
            </a:r>
          </a:p>
          <a:p>
            <a:pPr lvl="1"/>
            <a:r>
              <a:rPr lang="en-US" dirty="0"/>
              <a:t>Resist and CEW 3-4 TP; died</a:t>
            </a:r>
            <a:r>
              <a:rPr lang="en-US" dirty="0">
                <a:sym typeface="Wingdings" panose="05000000000000000000" pitchFamily="2" charset="2"/>
              </a:rPr>
              <a:t> SJ granted</a:t>
            </a:r>
            <a:endParaRPr lang="en-US" dirty="0"/>
          </a:p>
          <a:p>
            <a:r>
              <a:rPr lang="en-US" dirty="0"/>
              <a:t>Hoyt v. Cooks (11</a:t>
            </a:r>
            <a:r>
              <a:rPr lang="en-US" baseline="30000" dirty="0"/>
              <a:t>th</a:t>
            </a:r>
            <a:r>
              <a:rPr lang="en-US" dirty="0"/>
              <a:t> Cir. ‘12)</a:t>
            </a:r>
          </a:p>
          <a:p>
            <a:pPr lvl="1"/>
            <a:r>
              <a:rPr lang="en-US" dirty="0"/>
              <a:t>DS 3 TP during cuffing and MI; violent resisted; died </a:t>
            </a:r>
            <a:r>
              <a:rPr lang="en-US" dirty="0">
                <a:sym typeface="Wingdings" panose="05000000000000000000" pitchFamily="2" charset="2"/>
              </a:rPr>
              <a:t> SJ granted</a:t>
            </a:r>
            <a:endParaRPr lang="en-US" dirty="0"/>
          </a:p>
          <a:p>
            <a:r>
              <a:rPr lang="en-US" dirty="0" err="1"/>
              <a:t>Callwood</a:t>
            </a:r>
            <a:r>
              <a:rPr lang="en-US" dirty="0"/>
              <a:t> v. Jones (11</a:t>
            </a:r>
            <a:r>
              <a:rPr lang="en-US" baseline="30000" dirty="0"/>
              <a:t>th</a:t>
            </a:r>
            <a:r>
              <a:rPr lang="en-US" dirty="0"/>
              <a:t> Cir, ‘18) </a:t>
            </a:r>
          </a:p>
          <a:p>
            <a:pPr lvl="1"/>
            <a:r>
              <a:rPr lang="en-US" dirty="0"/>
              <a:t>Violent; </a:t>
            </a:r>
            <a:r>
              <a:rPr lang="en-US" dirty="0" err="1"/>
              <a:t>ExDS</a:t>
            </a:r>
            <a:r>
              <a:rPr lang="en-US" dirty="0"/>
              <a:t>; CEW 14 TP; Prone restraint, Hogtied; Died </a:t>
            </a:r>
            <a:r>
              <a:rPr lang="en-US" dirty="0">
                <a:sym typeface="Wingdings" panose="05000000000000000000" pitchFamily="2" charset="2"/>
              </a:rPr>
              <a:t> SJ </a:t>
            </a:r>
            <a:endParaRPr lang="en-US" dirty="0"/>
          </a:p>
          <a:p>
            <a:r>
              <a:rPr lang="en-US" dirty="0"/>
              <a:t>Bussey-</a:t>
            </a:r>
            <a:r>
              <a:rPr lang="en-US" dirty="0" err="1"/>
              <a:t>Morice</a:t>
            </a:r>
            <a:r>
              <a:rPr lang="en-US" dirty="0"/>
              <a:t> v. Gomez (11</a:t>
            </a:r>
            <a:r>
              <a:rPr lang="en-US" baseline="30000" dirty="0"/>
              <a:t>th</a:t>
            </a:r>
            <a:r>
              <a:rPr lang="en-US" dirty="0"/>
              <a:t> Cir. ‘14)</a:t>
            </a:r>
          </a:p>
          <a:p>
            <a:pPr lvl="1"/>
            <a:r>
              <a:rPr lang="en-US" dirty="0"/>
              <a:t>ExDS/psychotic; fought w/officers; CEW 3TP </a:t>
            </a:r>
            <a:r>
              <a:rPr lang="en-US" dirty="0">
                <a:sym typeface="Wingdings" panose="05000000000000000000" pitchFamily="2" charset="2"/>
              </a:rPr>
              <a:t> SJ granted</a:t>
            </a:r>
            <a:endParaRPr lang="en-US" dirty="0"/>
          </a:p>
          <a:p>
            <a:r>
              <a:rPr lang="en-US" dirty="0"/>
              <a:t>Marquez v. City of Phoenix (9</a:t>
            </a:r>
            <a:r>
              <a:rPr lang="en-US" baseline="30000" dirty="0"/>
              <a:t>th</a:t>
            </a:r>
            <a:r>
              <a:rPr lang="en-US" dirty="0"/>
              <a:t> Cir. ‘12) (child exorcism case)</a:t>
            </a:r>
          </a:p>
          <a:p>
            <a:pPr lvl="1"/>
            <a:r>
              <a:rPr lang="en-US" dirty="0"/>
              <a:t>ExDS/Violent; CEW 22 TP in PM &amp; DS; died of heart disease </a:t>
            </a:r>
            <a:r>
              <a:rPr lang="en-US" dirty="0">
                <a:sym typeface="Wingdings" panose="05000000000000000000" pitchFamily="2" charset="2"/>
              </a:rPr>
              <a:t> SJ granted </a:t>
            </a:r>
            <a:endParaRPr lang="en-US" dirty="0"/>
          </a:p>
        </p:txBody>
      </p:sp>
    </p:spTree>
    <p:extLst>
      <p:ext uri="{BB962C8B-B14F-4D97-AF65-F5344CB8AC3E}">
        <p14:creationId xmlns:p14="http://schemas.microsoft.com/office/powerpoint/2010/main" val="33559358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7649" y="119641"/>
            <a:ext cx="11733375" cy="77766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Circuit--</a:t>
            </a:r>
            <a:r>
              <a:rPr lang="en-US" sz="4000" b="1" dirty="0">
                <a:solidFill>
                  <a:srgbClr val="FF0000"/>
                </a:solidFill>
                <a:effectLst>
                  <a:outerShdw blurRad="38100" dist="38100" dir="2700000" algn="tl">
                    <a:srgbClr val="000000">
                      <a:alpha val="43137"/>
                    </a:srgbClr>
                  </a:outerShdw>
                </a:effectLst>
                <a:latin typeface="+mn-lt"/>
              </a:rPr>
              <a:t>Restraint Asphyxia Case Decisions</a:t>
            </a:r>
            <a:endParaRPr lang="en-US" sz="4000"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196553" y="1285335"/>
            <a:ext cx="11844471" cy="5453023"/>
          </a:xfrm>
        </p:spPr>
        <p:txBody>
          <a:bodyPr>
            <a:normAutofit/>
          </a:bodyPr>
          <a:lstStyle/>
          <a:p>
            <a:r>
              <a:rPr lang="en-US" altLang="en-US" i="1" dirty="0"/>
              <a:t>Owens v. City of Atlanta</a:t>
            </a:r>
            <a:r>
              <a:rPr lang="en-US" altLang="en-US" dirty="0"/>
              <a:t>, 780 F.2</a:t>
            </a:r>
            <a:r>
              <a:rPr lang="en-US" altLang="en-US" baseline="30000" dirty="0"/>
              <a:t>nd</a:t>
            </a:r>
            <a:r>
              <a:rPr lang="en-US" altLang="en-US" dirty="0"/>
              <a:t>, 1564 (11</a:t>
            </a:r>
            <a:r>
              <a:rPr lang="en-US" altLang="en-US" baseline="30000" dirty="0"/>
              <a:t>th</a:t>
            </a:r>
            <a:r>
              <a:rPr lang="en-US" altLang="en-US" dirty="0"/>
              <a:t> Cir. 1986)—SJ granted </a:t>
            </a:r>
          </a:p>
          <a:p>
            <a:r>
              <a:rPr lang="en-US" altLang="en-US" i="1" dirty="0"/>
              <a:t>Cottrell v. Caldwell</a:t>
            </a:r>
            <a:r>
              <a:rPr lang="en-US" altLang="en-US" dirty="0"/>
              <a:t> (11</a:t>
            </a:r>
            <a:r>
              <a:rPr lang="en-US" altLang="en-US" baseline="30000" dirty="0"/>
              <a:t>th</a:t>
            </a:r>
            <a:r>
              <a:rPr lang="en-US" altLang="en-US" dirty="0"/>
              <a:t> Cir., ‘96) SJ granted  </a:t>
            </a:r>
          </a:p>
          <a:p>
            <a:r>
              <a:rPr lang="en-US" i="1" dirty="0"/>
              <a:t>Fernandez v. City of Cooper City</a:t>
            </a:r>
            <a:r>
              <a:rPr lang="en-US" dirty="0"/>
              <a:t>, 207 F. Supp. 2</a:t>
            </a:r>
            <a:r>
              <a:rPr lang="en-US" baseline="30000" dirty="0"/>
              <a:t>nd</a:t>
            </a:r>
            <a:r>
              <a:rPr lang="en-US" dirty="0"/>
              <a:t> 1371 (11</a:t>
            </a:r>
            <a:r>
              <a:rPr lang="en-US" baseline="30000" dirty="0"/>
              <a:t>th</a:t>
            </a:r>
            <a:r>
              <a:rPr lang="en-US" dirty="0"/>
              <a:t> Cir. 2002) SJ</a:t>
            </a:r>
          </a:p>
          <a:p>
            <a:r>
              <a:rPr lang="en-US" i="1" dirty="0"/>
              <a:t>Bozeman v. </a:t>
            </a:r>
            <a:r>
              <a:rPr lang="en-US" i="1" dirty="0" err="1"/>
              <a:t>Orum</a:t>
            </a:r>
            <a:r>
              <a:rPr lang="en-US" dirty="0"/>
              <a:t>, 199 F. Supp. 2</a:t>
            </a:r>
            <a:r>
              <a:rPr lang="en-US" baseline="30000" dirty="0"/>
              <a:t>nd</a:t>
            </a:r>
            <a:r>
              <a:rPr lang="en-US" dirty="0"/>
              <a:t> 1216 (11</a:t>
            </a:r>
            <a:r>
              <a:rPr lang="en-US" baseline="30000" dirty="0"/>
              <a:t>th</a:t>
            </a:r>
            <a:r>
              <a:rPr lang="en-US" dirty="0"/>
              <a:t> Cir. 2002) SJ </a:t>
            </a:r>
          </a:p>
          <a:p>
            <a:r>
              <a:rPr lang="en-US" i="1" dirty="0"/>
              <a:t>Owens v. City of Fort Lauderdale</a:t>
            </a:r>
            <a:r>
              <a:rPr lang="en-US" dirty="0"/>
              <a:t>, 174 F. 2</a:t>
            </a:r>
            <a:r>
              <a:rPr lang="en-US" baseline="30000" dirty="0"/>
              <a:t>nd</a:t>
            </a:r>
            <a:r>
              <a:rPr lang="en-US" dirty="0"/>
              <a:t> 1282 (S.D. Fla. 2002) SJ denied</a:t>
            </a:r>
          </a:p>
          <a:p>
            <a:r>
              <a:rPr lang="en-US" i="1" dirty="0"/>
              <a:t>Garrett v. Unified Government of Athens-Clarke County</a:t>
            </a:r>
            <a:r>
              <a:rPr lang="en-US" dirty="0"/>
              <a:t>, 378 F. 3d 1274 (11</a:t>
            </a:r>
            <a:r>
              <a:rPr lang="en-US" baseline="30000" dirty="0"/>
              <a:t>th</a:t>
            </a:r>
            <a:r>
              <a:rPr lang="en-US" dirty="0"/>
              <a:t> Cir. ‘04)—SJ--Hog-tied arrestee who had a head wound and had been sprayed with pepper spray, and violent resisted, restrained wrists and ankles 12” apart</a:t>
            </a:r>
          </a:p>
          <a:p>
            <a:endParaRPr lang="en-US" altLang="en-US" dirty="0"/>
          </a:p>
          <a:p>
            <a:pPr marL="0" indent="0">
              <a:buNone/>
            </a:pPr>
            <a:endParaRPr lang="en-US" altLang="en-US" dirty="0"/>
          </a:p>
        </p:txBody>
      </p:sp>
    </p:spTree>
    <p:extLst>
      <p:ext uri="{BB962C8B-B14F-4D97-AF65-F5344CB8AC3E}">
        <p14:creationId xmlns:p14="http://schemas.microsoft.com/office/powerpoint/2010/main" val="361384543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279" y="128188"/>
            <a:ext cx="11844471" cy="572568"/>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11</a:t>
            </a:r>
            <a:r>
              <a:rPr lang="en-US" b="1" baseline="30000" dirty="0">
                <a:solidFill>
                  <a:srgbClr val="FF0000"/>
                </a:solidFill>
                <a:effectLst>
                  <a:outerShdw blurRad="38100" dist="38100" dir="2700000" algn="tl">
                    <a:srgbClr val="000000">
                      <a:alpha val="43137"/>
                    </a:srgbClr>
                  </a:outerShdw>
                </a:effectLst>
              </a:rPr>
              <a:t>th</a:t>
            </a:r>
            <a:r>
              <a:rPr lang="en-US" b="1" dirty="0">
                <a:solidFill>
                  <a:srgbClr val="FF0000"/>
                </a:solidFill>
                <a:effectLst>
                  <a:outerShdw blurRad="38100" dist="38100" dir="2700000" algn="tl">
                    <a:srgbClr val="000000">
                      <a:alpha val="43137"/>
                    </a:srgbClr>
                  </a:outerShdw>
                </a:effectLst>
              </a:rPr>
              <a:t> Circuit --</a:t>
            </a:r>
            <a:r>
              <a:rPr lang="en-US" b="1" dirty="0">
                <a:solidFill>
                  <a:srgbClr val="FF0000"/>
                </a:solidFill>
                <a:effectLst>
                  <a:outerShdw blurRad="38100" dist="38100" dir="2700000" algn="tl">
                    <a:srgbClr val="000000">
                      <a:alpha val="43137"/>
                    </a:srgbClr>
                  </a:outerShdw>
                </a:effectLst>
                <a:latin typeface="+mn-lt"/>
              </a:rPr>
              <a:t>Restraint Asphyxia Case Decisions</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5279" y="897148"/>
            <a:ext cx="11921383" cy="5785664"/>
          </a:xfrm>
        </p:spPr>
        <p:txBody>
          <a:bodyPr>
            <a:normAutofit/>
          </a:bodyPr>
          <a:lstStyle/>
          <a:p>
            <a:r>
              <a:rPr lang="en-US" i="1" dirty="0" err="1"/>
              <a:t>Vinyard</a:t>
            </a:r>
            <a:r>
              <a:rPr lang="en-US" i="1" dirty="0"/>
              <a:t> v. Wilson</a:t>
            </a:r>
            <a:r>
              <a:rPr lang="en-US" dirty="0"/>
              <a:t>, 311 F. 3d 1340 (11</a:t>
            </a:r>
            <a:r>
              <a:rPr lang="en-US" baseline="30000" dirty="0"/>
              <a:t>th</a:t>
            </a:r>
            <a:r>
              <a:rPr lang="en-US" dirty="0"/>
              <a:t> Cir. 2002) SJ denied</a:t>
            </a:r>
          </a:p>
          <a:p>
            <a:r>
              <a:rPr lang="en-US" i="1" dirty="0"/>
              <a:t>Jackson v. City of Albany, GA</a:t>
            </a:r>
            <a:r>
              <a:rPr lang="en-US" dirty="0"/>
              <a:t>, 49 F. Supp. 2</a:t>
            </a:r>
            <a:r>
              <a:rPr lang="en-US" baseline="30000" dirty="0"/>
              <a:t>nd</a:t>
            </a:r>
            <a:r>
              <a:rPr lang="en-US" dirty="0"/>
              <a:t> 1374 (M.D. Ga, 2011) SJ denied</a:t>
            </a:r>
          </a:p>
          <a:p>
            <a:r>
              <a:rPr lang="en-US" altLang="en-US" i="1" dirty="0"/>
              <a:t>Bussey-Morris v. Kennedy</a:t>
            </a:r>
            <a:r>
              <a:rPr lang="en-US" altLang="en-US" dirty="0"/>
              <a:t> (11</a:t>
            </a:r>
            <a:r>
              <a:rPr lang="en-US" altLang="en-US" baseline="30000" dirty="0"/>
              <a:t>th</a:t>
            </a:r>
            <a:r>
              <a:rPr lang="en-US" altLang="en-US" dirty="0"/>
              <a:t> Cir. ‘16): SJ granted</a:t>
            </a:r>
            <a:r>
              <a:rPr lang="en-US" altLang="en-US" dirty="0">
                <a:sym typeface="Wingdings" panose="05000000000000000000" pitchFamily="2" charset="2"/>
              </a:rPr>
              <a:t> CEW and 4-point restraint </a:t>
            </a:r>
          </a:p>
          <a:p>
            <a:r>
              <a:rPr lang="en-US" altLang="en-US" i="1" dirty="0"/>
              <a:t>Davis v. City of Leesburg Borders et al.</a:t>
            </a:r>
            <a:r>
              <a:rPr lang="en-US" altLang="en-US" dirty="0"/>
              <a:t> (M.D. FL. ‘14) SJ granted—4-point restraint w/dog leash on violent arrestee, legs were secured less than 90° angle—No death </a:t>
            </a:r>
            <a:r>
              <a:rPr lang="en-US" sz="2800" dirty="0"/>
              <a:t>Under circumstances, reasonable to use to dog leash to hobble ankles of resistant arrestee; Policy did not prohibit use/application </a:t>
            </a:r>
            <a:endParaRPr lang="en-US" altLang="en-US" dirty="0"/>
          </a:p>
          <a:p>
            <a:r>
              <a:rPr lang="en-US" altLang="en-US" dirty="0"/>
              <a:t>Lewis v. City of West Palm Beach (2009): </a:t>
            </a:r>
            <a:r>
              <a:rPr lang="en-US" altLang="en-US" dirty="0" err="1"/>
              <a:t>Crt</a:t>
            </a:r>
            <a:r>
              <a:rPr lang="en-US" altLang="en-US" dirty="0"/>
              <a:t>. SJ</a:t>
            </a:r>
            <a:r>
              <a:rPr lang="en-US" altLang="en-US" dirty="0">
                <a:sym typeface="Wingdings" panose="05000000000000000000" pitchFamily="2" charset="2"/>
              </a:rPr>
              <a:t></a:t>
            </a:r>
            <a:r>
              <a:rPr lang="en-US" altLang="en-US" dirty="0"/>
              <a:t> “Although unfortunate, it is not unconstitutional for an officer to place his knees on the back, hobble &amp; restrain a combative arrestee even though he died, and such technique is objectively reasonable”</a:t>
            </a:r>
          </a:p>
          <a:p>
            <a:pPr marL="0" indent="0">
              <a:buNone/>
            </a:pPr>
            <a:endParaRPr lang="en-US" altLang="en-US" dirty="0"/>
          </a:p>
          <a:p>
            <a:pPr marL="0" indent="0">
              <a:buNone/>
            </a:pPr>
            <a:endParaRPr lang="en-US" dirty="0"/>
          </a:p>
          <a:p>
            <a:endParaRPr lang="en-US" dirty="0"/>
          </a:p>
        </p:txBody>
      </p:sp>
      <p:pic>
        <p:nvPicPr>
          <p:cNvPr id="4" name="Picture 4" descr="judge">
            <a:extLst>
              <a:ext uri="{FF2B5EF4-FFF2-40B4-BE49-F238E27FC236}">
                <a16:creationId xmlns:a16="http://schemas.microsoft.com/office/drawing/2014/main" id="{095DD52D-387B-42E4-8380-B28A83F36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1218" y="5305244"/>
            <a:ext cx="2595503" cy="145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4A52AD60-F06C-4879-8C1D-A951319B9F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9973" y="5391663"/>
            <a:ext cx="1754040" cy="136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0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148C8-1606-41DF-B1FF-9B50F372024D}"/>
              </a:ext>
            </a:extLst>
          </p:cNvPr>
          <p:cNvSpPr>
            <a:spLocks noGrp="1"/>
          </p:cNvSpPr>
          <p:nvPr>
            <p:ph type="title"/>
          </p:nvPr>
        </p:nvSpPr>
        <p:spPr>
          <a:xfrm>
            <a:off x="121113" y="57531"/>
            <a:ext cx="11953812" cy="606703"/>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Top Ten SCOTUS Decisions and Administrative Liability </a:t>
            </a:r>
          </a:p>
        </p:txBody>
      </p:sp>
      <p:sp>
        <p:nvSpPr>
          <p:cNvPr id="6" name="Content Placeholder 5">
            <a:extLst>
              <a:ext uri="{FF2B5EF4-FFF2-40B4-BE49-F238E27FC236}">
                <a16:creationId xmlns:a16="http://schemas.microsoft.com/office/drawing/2014/main" id="{C95A2A08-A5E4-4A60-B309-43D99FC2A55F}"/>
              </a:ext>
            </a:extLst>
          </p:cNvPr>
          <p:cNvSpPr>
            <a:spLocks noGrp="1"/>
          </p:cNvSpPr>
          <p:nvPr>
            <p:ph idx="1"/>
          </p:nvPr>
        </p:nvSpPr>
        <p:spPr>
          <a:xfrm>
            <a:off x="121113" y="741873"/>
            <a:ext cx="11953812" cy="6013182"/>
          </a:xfrm>
        </p:spPr>
        <p:txBody>
          <a:bodyPr>
            <a:normAutofit/>
          </a:bodyPr>
          <a:lstStyle/>
          <a:p>
            <a:r>
              <a:rPr lang="en-US" u="sng" dirty="0"/>
              <a:t>Policy and failure to direct issues</a:t>
            </a:r>
            <a:r>
              <a:rPr lang="en-US" dirty="0"/>
              <a:t>: </a:t>
            </a:r>
          </a:p>
          <a:p>
            <a:pPr lvl="1"/>
            <a:r>
              <a:rPr lang="en-US" dirty="0" err="1"/>
              <a:t>Monell</a:t>
            </a:r>
            <a:r>
              <a:rPr lang="en-US" dirty="0"/>
              <a:t> v. NY Dept. SS (‘78); </a:t>
            </a:r>
            <a:r>
              <a:rPr lang="en-US" dirty="0" err="1"/>
              <a:t>Cty</a:t>
            </a:r>
            <a:r>
              <a:rPr lang="en-US" dirty="0"/>
              <a:t> of OK </a:t>
            </a:r>
            <a:r>
              <a:rPr lang="en-US" dirty="0" err="1"/>
              <a:t>Cty</a:t>
            </a:r>
            <a:r>
              <a:rPr lang="en-US" dirty="0"/>
              <a:t> v. Tuttle (‘85); </a:t>
            </a:r>
            <a:r>
              <a:rPr lang="en-US" dirty="0" err="1"/>
              <a:t>Pembar</a:t>
            </a:r>
            <a:r>
              <a:rPr lang="en-US" dirty="0"/>
              <a:t> v. </a:t>
            </a:r>
            <a:r>
              <a:rPr lang="en-US" dirty="0" err="1"/>
              <a:t>Cty</a:t>
            </a:r>
            <a:r>
              <a:rPr lang="en-US" dirty="0"/>
              <a:t> of </a:t>
            </a:r>
            <a:r>
              <a:rPr lang="en-US" dirty="0" err="1"/>
              <a:t>Cinnci</a:t>
            </a:r>
            <a:r>
              <a:rPr lang="en-US" dirty="0"/>
              <a:t> (‘86); </a:t>
            </a:r>
            <a:r>
              <a:rPr lang="en-US" dirty="0" err="1"/>
              <a:t>Cty</a:t>
            </a:r>
            <a:r>
              <a:rPr lang="en-US" dirty="0"/>
              <a:t> of St. Louis v. </a:t>
            </a:r>
            <a:r>
              <a:rPr lang="en-US" dirty="0" err="1"/>
              <a:t>Praprotnik</a:t>
            </a:r>
            <a:r>
              <a:rPr lang="en-US" dirty="0"/>
              <a:t> (‘85); McMillian v. Monroe Co. AL (‘97); LA Co. v. Humphries (‘10); City of Ontario CA v. </a:t>
            </a:r>
            <a:r>
              <a:rPr lang="en-US" dirty="0" err="1"/>
              <a:t>Quon</a:t>
            </a:r>
            <a:r>
              <a:rPr lang="en-US" dirty="0"/>
              <a:t> (‘10)   </a:t>
            </a:r>
            <a:endParaRPr lang="en-US" u="sng" dirty="0"/>
          </a:p>
          <a:p>
            <a:r>
              <a:rPr lang="en-US" u="sng" dirty="0"/>
              <a:t>Selection &amp; Hiring</a:t>
            </a:r>
            <a:r>
              <a:rPr lang="en-US" dirty="0"/>
              <a:t>: </a:t>
            </a:r>
          </a:p>
          <a:p>
            <a:pPr lvl="1"/>
            <a:r>
              <a:rPr lang="en-US" dirty="0"/>
              <a:t>Board of Commissioners of Bryan Co. v. Brown (‘97)</a:t>
            </a:r>
            <a:r>
              <a:rPr lang="en-US" sz="3200" u="sng" dirty="0"/>
              <a:t> </a:t>
            </a:r>
          </a:p>
          <a:p>
            <a:r>
              <a:rPr lang="en-US" u="sng" dirty="0"/>
              <a:t>Training</a:t>
            </a:r>
            <a:r>
              <a:rPr lang="en-US" dirty="0"/>
              <a:t>:</a:t>
            </a:r>
            <a:r>
              <a:rPr lang="en-US" sz="3200" dirty="0"/>
              <a:t> </a:t>
            </a:r>
          </a:p>
          <a:p>
            <a:pPr lvl="1"/>
            <a:r>
              <a:rPr lang="en-US" dirty="0"/>
              <a:t>City of Canton, OH v. Harris (‘89) and Connick v. Thompson (‘11)</a:t>
            </a:r>
            <a:r>
              <a:rPr lang="en-US" sz="2000" dirty="0"/>
              <a:t> </a:t>
            </a:r>
          </a:p>
          <a:p>
            <a:pPr marL="457200" lvl="1" indent="0">
              <a:buNone/>
            </a:pPr>
            <a:endParaRPr lang="en-US" sz="2000" dirty="0"/>
          </a:p>
          <a:p>
            <a:r>
              <a:rPr lang="en-US" u="sng" dirty="0"/>
              <a:t>Supervision</a:t>
            </a:r>
            <a:r>
              <a:rPr lang="en-US" sz="2400" dirty="0"/>
              <a:t>: Ashcroft v. Iqbal (‘09); Vance v. Ball St. (‘13); Dist. of Col et al v. </a:t>
            </a:r>
            <a:r>
              <a:rPr lang="en-US" sz="2400" dirty="0" err="1"/>
              <a:t>Wesby</a:t>
            </a:r>
            <a:r>
              <a:rPr lang="en-US" sz="2400" dirty="0"/>
              <a:t> (‘18) </a:t>
            </a:r>
          </a:p>
          <a:p>
            <a:pPr marL="0" indent="0">
              <a:buNone/>
            </a:pPr>
            <a:endParaRPr lang="en-US" sz="2400" dirty="0"/>
          </a:p>
          <a:p>
            <a:r>
              <a:rPr lang="en-US" u="sng" dirty="0"/>
              <a:t>Sexual Harassment</a:t>
            </a:r>
            <a:r>
              <a:rPr lang="en-US" dirty="0"/>
              <a:t>: </a:t>
            </a:r>
            <a:r>
              <a:rPr lang="en-US" sz="2400" dirty="0"/>
              <a:t>Meritor v. Vinson (‘86); Faragher v. </a:t>
            </a:r>
            <a:r>
              <a:rPr lang="en-US" sz="2400" dirty="0" err="1"/>
              <a:t>Cty</a:t>
            </a:r>
            <a:r>
              <a:rPr lang="en-US" sz="2400" dirty="0"/>
              <a:t> of Boca Rotan (‘98); Burlington Ind. Inc. v. </a:t>
            </a:r>
            <a:r>
              <a:rPr lang="en-US" sz="2400" dirty="0" err="1"/>
              <a:t>Ellerth</a:t>
            </a:r>
            <a:r>
              <a:rPr lang="en-US" sz="2400" dirty="0"/>
              <a:t> (‘98); </a:t>
            </a:r>
            <a:r>
              <a:rPr lang="en-US" sz="2400" dirty="0" err="1"/>
              <a:t>Oncale</a:t>
            </a:r>
            <a:r>
              <a:rPr lang="en-US" sz="2400" dirty="0"/>
              <a:t> v. Sundowner Offshore Services Inc. (‘98); PA St. Police v. </a:t>
            </a:r>
            <a:r>
              <a:rPr lang="en-US" sz="2400" dirty="0" err="1"/>
              <a:t>Suders</a:t>
            </a:r>
            <a:r>
              <a:rPr lang="en-US" sz="2400" dirty="0"/>
              <a:t> (‘04) </a:t>
            </a:r>
          </a:p>
        </p:txBody>
      </p:sp>
      <p:pic>
        <p:nvPicPr>
          <p:cNvPr id="7" name="Picture 5" descr="41LNCA3Plawbook">
            <a:extLst>
              <a:ext uri="{FF2B5EF4-FFF2-40B4-BE49-F238E27FC236}">
                <a16:creationId xmlns:a16="http://schemas.microsoft.com/office/drawing/2014/main" id="{BD9E813F-7F39-482E-9192-076C7AFC4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2845" y="1984076"/>
            <a:ext cx="3108042" cy="251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12261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p:cNvSpPr>
            <a:spLocks noGrp="1"/>
          </p:cNvSpPr>
          <p:nvPr>
            <p:ph type="title"/>
          </p:nvPr>
        </p:nvSpPr>
        <p:spPr>
          <a:xfrm>
            <a:off x="172140" y="304800"/>
            <a:ext cx="11882113" cy="851140"/>
          </a:xfrm>
        </p:spPr>
        <p:txBody>
          <a:bodyPr>
            <a:noAutofit/>
          </a:bodyPr>
          <a:lstStyle/>
          <a:p>
            <a:pPr algn="ctr" eaLnBrk="1" hangingPunct="1"/>
            <a:r>
              <a:rPr lang="en-US" altLang="en-US" sz="3600" b="1" dirty="0">
                <a:solidFill>
                  <a:srgbClr val="FF0000"/>
                </a:solidFill>
                <a:effectLst>
                  <a:outerShdw blurRad="38100" dist="38100" dir="2700000" algn="tl">
                    <a:srgbClr val="000000">
                      <a:alpha val="43137"/>
                    </a:srgbClr>
                  </a:outerShdw>
                </a:effectLst>
              </a:rPr>
              <a:t>Administrator’s Question &amp; Requirement</a:t>
            </a:r>
          </a:p>
        </p:txBody>
      </p:sp>
      <p:sp>
        <p:nvSpPr>
          <p:cNvPr id="32771" name="Content Placeholder 5"/>
          <p:cNvSpPr>
            <a:spLocks noGrp="1"/>
          </p:cNvSpPr>
          <p:nvPr>
            <p:ph idx="1"/>
          </p:nvPr>
        </p:nvSpPr>
        <p:spPr>
          <a:xfrm>
            <a:off x="172140" y="1521994"/>
            <a:ext cx="11882113" cy="5183605"/>
          </a:xfrm>
        </p:spPr>
        <p:txBody>
          <a:bodyPr>
            <a:normAutofit/>
          </a:bodyPr>
          <a:lstStyle/>
          <a:p>
            <a:pPr eaLnBrk="1" hangingPunct="1">
              <a:buClr>
                <a:srgbClr val="FF0000"/>
              </a:buClr>
              <a:buFont typeface="Wingdings" panose="05000000000000000000" pitchFamily="2" charset="2"/>
              <a:buChar char="Ø"/>
            </a:pPr>
            <a:r>
              <a:rPr lang="en-US" altLang="en-US" sz="3200" dirty="0" err="1"/>
              <a:t>Quis</a:t>
            </a:r>
            <a:r>
              <a:rPr lang="en-US" altLang="en-US" sz="3200" dirty="0"/>
              <a:t> </a:t>
            </a:r>
            <a:r>
              <a:rPr lang="en-US" altLang="en-US" sz="3200" dirty="0" err="1"/>
              <a:t>Custdiet</a:t>
            </a:r>
            <a:r>
              <a:rPr lang="en-US" altLang="en-US" sz="3200" dirty="0"/>
              <a:t> </a:t>
            </a:r>
            <a:r>
              <a:rPr lang="en-US" altLang="en-US" sz="3200" dirty="0" err="1"/>
              <a:t>Ipsos</a:t>
            </a:r>
            <a:r>
              <a:rPr lang="en-US" altLang="en-US" sz="3200" dirty="0"/>
              <a:t> </a:t>
            </a:r>
            <a:r>
              <a:rPr lang="en-US" altLang="en-US" sz="3200" dirty="0" err="1"/>
              <a:t>Custodes</a:t>
            </a:r>
            <a:r>
              <a:rPr lang="en-US" altLang="en-US" sz="3200" dirty="0"/>
              <a:t>?</a:t>
            </a:r>
          </a:p>
          <a:p>
            <a:pPr eaLnBrk="1" hangingPunct="1">
              <a:buClr>
                <a:srgbClr val="FF0000"/>
              </a:buClr>
              <a:buFont typeface="Wingdings" panose="05000000000000000000" pitchFamily="2" charset="2"/>
              <a:buChar char="Ø"/>
            </a:pPr>
            <a:r>
              <a:rPr lang="en-US" altLang="en-US" sz="3200" b="1" i="1" dirty="0"/>
              <a:t>Who will guard the guardians?</a:t>
            </a:r>
          </a:p>
          <a:p>
            <a:pPr eaLnBrk="1" hangingPunct="1">
              <a:buClr>
                <a:srgbClr val="FF0000"/>
              </a:buClr>
              <a:buFont typeface="Wingdings" panose="05000000000000000000" pitchFamily="2" charset="2"/>
              <a:buChar char="Ø"/>
            </a:pPr>
            <a:r>
              <a:rPr lang="en-US" altLang="en-US" sz="3200" dirty="0"/>
              <a:t>Administrators &amp; Supervisors must!</a:t>
            </a:r>
          </a:p>
          <a:p>
            <a:pPr eaLnBrk="1" hangingPunct="1">
              <a:buClr>
                <a:srgbClr val="FF0000"/>
              </a:buClr>
              <a:buFont typeface="Wingdings" panose="05000000000000000000" pitchFamily="2" charset="2"/>
              <a:buChar char="Ø"/>
            </a:pPr>
            <a:r>
              <a:rPr lang="en-US" altLang="en-US" sz="3200" b="1" i="1" dirty="0">
                <a:solidFill>
                  <a:srgbClr val="000099"/>
                </a:solidFill>
                <a:effectLst>
                  <a:outerShdw blurRad="38100" dist="38100" dir="2700000" algn="tl">
                    <a:srgbClr val="000000">
                      <a:alpha val="43137"/>
                    </a:srgbClr>
                  </a:outerShdw>
                </a:effectLst>
              </a:rPr>
              <a:t>Places agency in best position to lead the department </a:t>
            </a:r>
          </a:p>
          <a:p>
            <a:pPr eaLnBrk="1" hangingPunct="1">
              <a:buClr>
                <a:srgbClr val="FF0000"/>
              </a:buClr>
              <a:buFont typeface="Wingdings" panose="05000000000000000000" pitchFamily="2" charset="2"/>
              <a:buChar char="Ø"/>
            </a:pPr>
            <a:r>
              <a:rPr lang="en-US" altLang="en-US" sz="3200" b="1" i="1" dirty="0">
                <a:solidFill>
                  <a:srgbClr val="000099"/>
                </a:solidFill>
              </a:rPr>
              <a:t>Places agency in the best position to defend against a lawsuit </a:t>
            </a:r>
          </a:p>
        </p:txBody>
      </p:sp>
    </p:spTree>
    <p:extLst>
      <p:ext uri="{BB962C8B-B14F-4D97-AF65-F5344CB8AC3E}">
        <p14:creationId xmlns:p14="http://schemas.microsoft.com/office/powerpoint/2010/main" val="4186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Effect transition="in" filter="fade">
                                      <p:cBhvr>
                                        <p:cTn id="13" dur="1000"/>
                                        <p:tgtEl>
                                          <p:spTgt spid="32771">
                                            <p:txEl>
                                              <p:pRg st="1" end="1"/>
                                            </p:txEl>
                                          </p:spTgt>
                                        </p:tgtEl>
                                      </p:cBhvr>
                                    </p:animEffect>
                                    <p:anim calcmode="lin" valueType="num">
                                      <p:cBhvr>
                                        <p:cTn id="14" dur="10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27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771">
                                            <p:txEl>
                                              <p:pRg st="2" end="2"/>
                                            </p:txEl>
                                          </p:spTgt>
                                        </p:tgtEl>
                                        <p:attrNameLst>
                                          <p:attrName>style.visibility</p:attrName>
                                        </p:attrNameLst>
                                      </p:cBhvr>
                                      <p:to>
                                        <p:strVal val="visible"/>
                                      </p:to>
                                    </p:set>
                                    <p:animEffect transition="in" filter="fade">
                                      <p:cBhvr>
                                        <p:cTn id="20" dur="1000"/>
                                        <p:tgtEl>
                                          <p:spTgt spid="32771">
                                            <p:txEl>
                                              <p:pRg st="2" end="2"/>
                                            </p:txEl>
                                          </p:spTgt>
                                        </p:tgtEl>
                                      </p:cBhvr>
                                    </p:animEffect>
                                    <p:anim calcmode="lin" valueType="num">
                                      <p:cBhvr>
                                        <p:cTn id="21" dur="10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27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Effect transition="in" filter="fade">
                                      <p:cBhvr>
                                        <p:cTn id="27" dur="1000"/>
                                        <p:tgtEl>
                                          <p:spTgt spid="32771">
                                            <p:txEl>
                                              <p:pRg st="3" end="3"/>
                                            </p:txEl>
                                          </p:spTgt>
                                        </p:tgtEl>
                                      </p:cBhvr>
                                    </p:animEffect>
                                    <p:anim calcmode="lin" valueType="num">
                                      <p:cBhvr>
                                        <p:cTn id="28" dur="10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27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2771">
                                            <p:txEl>
                                              <p:pRg st="4" end="4"/>
                                            </p:txEl>
                                          </p:spTgt>
                                        </p:tgtEl>
                                        <p:attrNameLst>
                                          <p:attrName>style.visibility</p:attrName>
                                        </p:attrNameLst>
                                      </p:cBhvr>
                                      <p:to>
                                        <p:strVal val="visible"/>
                                      </p:to>
                                    </p:set>
                                    <p:animEffect transition="in" filter="fade">
                                      <p:cBhvr>
                                        <p:cTn id="34" dur="1000"/>
                                        <p:tgtEl>
                                          <p:spTgt spid="32771">
                                            <p:txEl>
                                              <p:pRg st="4" end="4"/>
                                            </p:txEl>
                                          </p:spTgt>
                                        </p:tgtEl>
                                      </p:cBhvr>
                                    </p:animEffect>
                                    <p:anim calcmode="lin" valueType="num">
                                      <p:cBhvr>
                                        <p:cTn id="35" dur="10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277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19624-2398-45F7-82DC-CEBDCBA04045}"/>
              </a:ext>
            </a:extLst>
          </p:cNvPr>
          <p:cNvSpPr>
            <a:spLocks noGrp="1"/>
          </p:cNvSpPr>
          <p:nvPr>
            <p:ph type="title"/>
          </p:nvPr>
        </p:nvSpPr>
        <p:spPr>
          <a:xfrm>
            <a:off x="205154" y="205155"/>
            <a:ext cx="11881338" cy="6445812"/>
          </a:xfrm>
        </p:spPr>
        <p:txBody>
          <a:bodyPr>
            <a:normAutofit fontScale="90000"/>
          </a:bodyPr>
          <a:lstStyle/>
          <a:p>
            <a:r>
              <a:rPr lang="en-US" dirty="0">
                <a:solidFill>
                  <a:srgbClr val="FF0000"/>
                </a:solidFill>
                <a:latin typeface="Comic Sans MS" panose="030F0702030302020204" pitchFamily="66" charset="0"/>
              </a:rPr>
              <a:t>“What should drive CJ organizations more than fear of a lawsuit, is the commitment of excellence and the desire to promote leadership and professionalism in the organization”</a:t>
            </a:r>
            <a:r>
              <a:rPr lang="en-US" sz="3100" dirty="0">
                <a:solidFill>
                  <a:srgbClr val="FF0000"/>
                </a:solidFill>
                <a:latin typeface="Comic Sans MS" panose="030F0702030302020204" pitchFamily="66" charset="0"/>
              </a:rPr>
              <a:t>(</a:t>
            </a:r>
            <a:r>
              <a:rPr lang="en-US" sz="2700" dirty="0">
                <a:solidFill>
                  <a:srgbClr val="FF0000"/>
                </a:solidFill>
                <a:latin typeface="Comic Sans MS" panose="030F0702030302020204" pitchFamily="66" charset="0"/>
              </a:rPr>
              <a:t>M. Brave, ‘00)</a:t>
            </a:r>
            <a:br>
              <a:rPr lang="en-US" sz="2700" dirty="0">
                <a:solidFill>
                  <a:srgbClr val="FF0000"/>
                </a:solidFill>
                <a:latin typeface="Comic Sans MS" panose="030F0702030302020204" pitchFamily="66" charset="0"/>
              </a:rPr>
            </a:br>
            <a:br>
              <a:rPr lang="en-US" sz="2700" dirty="0">
                <a:solidFill>
                  <a:srgbClr val="FF0000"/>
                </a:solidFill>
                <a:latin typeface="Comic Sans MS" panose="030F0702030302020204" pitchFamily="66" charset="0"/>
              </a:rPr>
            </a:br>
            <a:br>
              <a:rPr lang="en-US" dirty="0">
                <a:solidFill>
                  <a:srgbClr val="FF0000"/>
                </a:solidFill>
                <a:latin typeface="Comic Sans MS" panose="030F0702030302020204" pitchFamily="66" charset="0"/>
              </a:rPr>
            </a:br>
            <a:r>
              <a:rPr lang="en-US" dirty="0">
                <a:solidFill>
                  <a:srgbClr val="FF0000"/>
                </a:solidFill>
                <a:latin typeface="Comic Sans MS" panose="030F0702030302020204" pitchFamily="66" charset="0"/>
              </a:rPr>
              <a:t>“The growth and development of people is the highest calling of leadership”</a:t>
            </a:r>
            <a:br>
              <a:rPr lang="en-US" dirty="0">
                <a:latin typeface="Comic Sans MS" panose="030F0702030302020204" pitchFamily="66" charset="0"/>
              </a:rPr>
            </a:br>
            <a:br>
              <a:rPr lang="en-US" dirty="0">
                <a:latin typeface="Comic Sans MS" panose="030F0702030302020204" pitchFamily="66" charset="0"/>
              </a:rPr>
            </a:br>
            <a:r>
              <a:rPr lang="en-US" dirty="0">
                <a:latin typeface="Comic Sans MS" panose="030F0702030302020204" pitchFamily="66" charset="0"/>
              </a:rPr>
              <a:t>									</a:t>
            </a:r>
            <a:r>
              <a:rPr lang="en-US" sz="2800" dirty="0">
                <a:solidFill>
                  <a:srgbClr val="FF0000"/>
                </a:solidFill>
                <a:latin typeface="Comic Sans MS" panose="030F0702030302020204" pitchFamily="66" charset="0"/>
              </a:rPr>
              <a:t>Harvey Firestone</a:t>
            </a:r>
            <a:r>
              <a:rPr lang="en-US" dirty="0">
                <a:latin typeface="Comic Sans MS" panose="030F0702030302020204" pitchFamily="66" charset="0"/>
              </a:rPr>
              <a:t>			</a:t>
            </a:r>
          </a:p>
        </p:txBody>
      </p:sp>
    </p:spTree>
    <p:extLst>
      <p:ext uri="{BB962C8B-B14F-4D97-AF65-F5344CB8AC3E}">
        <p14:creationId xmlns:p14="http://schemas.microsoft.com/office/powerpoint/2010/main" val="6349015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64C06-9C08-44DE-8DA4-D059ABA1BEEF}"/>
              </a:ext>
            </a:extLst>
          </p:cNvPr>
          <p:cNvSpPr>
            <a:spLocks noGrp="1"/>
          </p:cNvSpPr>
          <p:nvPr>
            <p:ph type="title"/>
          </p:nvPr>
        </p:nvSpPr>
        <p:spPr>
          <a:xfrm>
            <a:off x="181669" y="78724"/>
            <a:ext cx="11844810" cy="581340"/>
          </a:xfrm>
        </p:spPr>
        <p:txBody>
          <a:bodyPr>
            <a:normAutofit fontScale="90000"/>
          </a:bodyPr>
          <a:lstStyle/>
          <a:p>
            <a:pPr algn="ctr"/>
            <a:r>
              <a:rPr lang="en-US" sz="3600" b="1" dirty="0">
                <a:solidFill>
                  <a:srgbClr val="FF0000"/>
                </a:solidFill>
                <a:effectLst>
                  <a:outerShdw blurRad="38100" dist="38100" dir="2700000" algn="tl">
                    <a:srgbClr val="000000">
                      <a:alpha val="43137"/>
                    </a:srgbClr>
                  </a:outerShdw>
                </a:effectLst>
              </a:rPr>
              <a:t>Recommended Websites </a:t>
            </a:r>
          </a:p>
        </p:txBody>
      </p:sp>
      <p:sp>
        <p:nvSpPr>
          <p:cNvPr id="3" name="Content Placeholder 2">
            <a:extLst>
              <a:ext uri="{FF2B5EF4-FFF2-40B4-BE49-F238E27FC236}">
                <a16:creationId xmlns:a16="http://schemas.microsoft.com/office/drawing/2014/main" id="{DA12A624-F6D6-4472-A5A3-B21942DFCF74}"/>
              </a:ext>
            </a:extLst>
          </p:cNvPr>
          <p:cNvSpPr>
            <a:spLocks noGrp="1"/>
          </p:cNvSpPr>
          <p:nvPr>
            <p:ph idx="1"/>
          </p:nvPr>
        </p:nvSpPr>
        <p:spPr>
          <a:xfrm>
            <a:off x="139279" y="708509"/>
            <a:ext cx="11978035" cy="6070767"/>
          </a:xfrm>
        </p:spPr>
        <p:txBody>
          <a:bodyPr>
            <a:normAutofit/>
          </a:bodyPr>
          <a:lstStyle/>
          <a:p>
            <a:r>
              <a:rPr lang="en-US" sz="2000" dirty="0"/>
              <a:t>Americans for Effective Law Enforcement			</a:t>
            </a:r>
            <a:r>
              <a:rPr lang="en-US" sz="2000" dirty="0">
                <a:hlinkClick r:id="rId2"/>
              </a:rPr>
              <a:t>www.aele.org</a:t>
            </a:r>
            <a:endParaRPr lang="en-US" sz="2000" dirty="0"/>
          </a:p>
          <a:p>
            <a:r>
              <a:rPr lang="en-US" sz="2000" dirty="0"/>
              <a:t>Institute for Prevention of In-Custody Deaths		</a:t>
            </a:r>
            <a:r>
              <a:rPr lang="en-US" sz="2000" dirty="0">
                <a:hlinkClick r:id="rId3"/>
              </a:rPr>
              <a:t>www.ipicd.com</a:t>
            </a:r>
            <a:endParaRPr lang="en-US" sz="2000" dirty="0"/>
          </a:p>
          <a:p>
            <a:r>
              <a:rPr lang="en-US" sz="2000" dirty="0"/>
              <a:t>Legal &amp; Liability Risk Management Institute		</a:t>
            </a:r>
            <a:r>
              <a:rPr lang="en-US" sz="2000" dirty="0">
                <a:hlinkClick r:id="rId4"/>
              </a:rPr>
              <a:t>www.llrmi.com</a:t>
            </a:r>
            <a:endParaRPr lang="en-US" sz="2000" dirty="0"/>
          </a:p>
          <a:p>
            <a:r>
              <a:rPr lang="en-US" sz="2000" dirty="0"/>
              <a:t>Police Executive Research Forum (PERF)			</a:t>
            </a:r>
            <a:r>
              <a:rPr lang="en-US" sz="2000" dirty="0">
                <a:hlinkClick r:id="rId5"/>
              </a:rPr>
              <a:t>www.policeforum.org</a:t>
            </a:r>
            <a:endParaRPr lang="en-US" sz="2000" dirty="0"/>
          </a:p>
          <a:p>
            <a:r>
              <a:rPr lang="en-US" sz="2000" dirty="0"/>
              <a:t>US Supreme Court					</a:t>
            </a:r>
            <a:r>
              <a:rPr lang="en-US" sz="2000" dirty="0">
                <a:hlinkClick r:id="rId6"/>
              </a:rPr>
              <a:t>www.supremecourtus.gov/opinions</a:t>
            </a:r>
            <a:endParaRPr lang="en-US" sz="2000" dirty="0"/>
          </a:p>
          <a:p>
            <a:r>
              <a:rPr lang="en-US" sz="2000" dirty="0"/>
              <a:t>Police One and Corrections One				</a:t>
            </a:r>
            <a:r>
              <a:rPr lang="en-US" sz="2000" dirty="0">
                <a:hlinkClick r:id="rId7"/>
              </a:rPr>
              <a:t>www.policeone.com</a:t>
            </a:r>
            <a:endParaRPr lang="en-US" sz="2000" dirty="0"/>
          </a:p>
          <a:p>
            <a:r>
              <a:rPr lang="en-US" sz="2000" dirty="0"/>
              <a:t>Lexipol						</a:t>
            </a:r>
            <a:r>
              <a:rPr lang="en-US" sz="2000" dirty="0">
                <a:hlinkClick r:id="rId8"/>
              </a:rPr>
              <a:t>www.lexipol.com</a:t>
            </a:r>
            <a:endParaRPr lang="en-US" sz="2000" dirty="0"/>
          </a:p>
          <a:p>
            <a:r>
              <a:rPr lang="en-US" sz="2000" dirty="0"/>
              <a:t>Int’l Law Enforcement Ed/Trainers Association		</a:t>
            </a:r>
            <a:r>
              <a:rPr lang="en-US" sz="2000" dirty="0">
                <a:hlinkClick r:id="rId9"/>
              </a:rPr>
              <a:t>www.ileeta.org</a:t>
            </a:r>
            <a:endParaRPr lang="en-US" sz="2000" dirty="0"/>
          </a:p>
          <a:p>
            <a:r>
              <a:rPr lang="en-US" sz="2000" dirty="0"/>
              <a:t>National Tactical Officers Association			</a:t>
            </a:r>
            <a:r>
              <a:rPr lang="en-US" sz="2000" dirty="0">
                <a:hlinkClick r:id="rId10"/>
              </a:rPr>
              <a:t>www.nato.org</a:t>
            </a:r>
            <a:endParaRPr lang="en-US" sz="2000" dirty="0"/>
          </a:p>
          <a:p>
            <a:r>
              <a:rPr lang="en-US" sz="2000" dirty="0"/>
              <a:t>Find Law						</a:t>
            </a:r>
            <a:r>
              <a:rPr lang="en-US" sz="2000" dirty="0">
                <a:hlinkClick r:id="rId11"/>
              </a:rPr>
              <a:t>www.findlaw.com</a:t>
            </a:r>
            <a:endParaRPr lang="en-US" sz="2000" dirty="0"/>
          </a:p>
          <a:p>
            <a:r>
              <a:rPr lang="en-US" sz="2000" dirty="0"/>
              <a:t>FBI							</a:t>
            </a:r>
            <a:r>
              <a:rPr lang="en-US" sz="2000" dirty="0">
                <a:hlinkClick r:id="rId12"/>
              </a:rPr>
              <a:t>www.fbi.gov</a:t>
            </a:r>
            <a:endParaRPr lang="en-US" sz="2000" dirty="0"/>
          </a:p>
          <a:p>
            <a:r>
              <a:rPr lang="en-US" sz="2000" dirty="0"/>
              <a:t>Axon							</a:t>
            </a:r>
            <a:r>
              <a:rPr lang="en-US" sz="2000" dirty="0">
                <a:hlinkClick r:id="rId13"/>
              </a:rPr>
              <a:t>www.axon.com</a:t>
            </a:r>
            <a:endParaRPr lang="en-US" sz="2000" dirty="0"/>
          </a:p>
          <a:p>
            <a:r>
              <a:rPr lang="en-US" sz="2000" dirty="0"/>
              <a:t>American Jail Association				</a:t>
            </a:r>
            <a:r>
              <a:rPr lang="en-US" sz="2000" dirty="0">
                <a:hlinkClick r:id="rId14"/>
              </a:rPr>
              <a:t>www.americanjail.org</a:t>
            </a:r>
            <a:endParaRPr lang="en-US" sz="2000" dirty="0"/>
          </a:p>
          <a:p>
            <a:r>
              <a:rPr lang="en-US" sz="2000" dirty="0"/>
              <a:t>GA Chiefs Association					</a:t>
            </a:r>
            <a:r>
              <a:rPr lang="en-US" sz="2000" dirty="0">
                <a:hlinkClick r:id="rId15"/>
              </a:rPr>
              <a:t>www.gachiefs.com</a:t>
            </a:r>
            <a:endParaRPr lang="en-US" sz="2000" dirty="0"/>
          </a:p>
          <a:p>
            <a:r>
              <a:rPr lang="en-US" sz="2000" dirty="0"/>
              <a:t>GA Sheriff’s Association					</a:t>
            </a:r>
            <a:r>
              <a:rPr lang="en-US" sz="2000" dirty="0">
                <a:hlinkClick r:id="rId16"/>
              </a:rPr>
              <a:t>www.gasheriffs.org</a:t>
            </a:r>
            <a:r>
              <a:rPr lang="en-US" sz="2000" dirty="0"/>
              <a:t> </a:t>
            </a:r>
          </a:p>
          <a:p>
            <a:pPr marL="0" indent="0">
              <a:buNone/>
            </a:pPr>
            <a:endParaRPr lang="en-US" sz="2400" dirty="0"/>
          </a:p>
        </p:txBody>
      </p:sp>
    </p:spTree>
    <p:extLst>
      <p:ext uri="{BB962C8B-B14F-4D97-AF65-F5344CB8AC3E}">
        <p14:creationId xmlns:p14="http://schemas.microsoft.com/office/powerpoint/2010/main" val="182388153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0ED52-FC96-F71A-9586-A381FF84A303}"/>
              </a:ext>
            </a:extLst>
          </p:cNvPr>
          <p:cNvSpPr>
            <a:spLocks noGrp="1"/>
          </p:cNvSpPr>
          <p:nvPr>
            <p:ph type="title"/>
          </p:nvPr>
        </p:nvSpPr>
        <p:spPr>
          <a:xfrm>
            <a:off x="168676" y="681036"/>
            <a:ext cx="11816178" cy="615103"/>
          </a:xfrm>
        </p:spPr>
        <p:txBody>
          <a:bodyPr>
            <a:normAutofit fontScale="90000"/>
          </a:bodyPr>
          <a:lstStyle/>
          <a:p>
            <a:r>
              <a:rPr lang="en-US" b="1" dirty="0">
                <a:solidFill>
                  <a:srgbClr val="FF0000"/>
                </a:solidFill>
              </a:rPr>
              <a:t>Available Resources</a:t>
            </a:r>
          </a:p>
        </p:txBody>
      </p:sp>
      <p:sp>
        <p:nvSpPr>
          <p:cNvPr id="3" name="Content Placeholder 2">
            <a:extLst>
              <a:ext uri="{FF2B5EF4-FFF2-40B4-BE49-F238E27FC236}">
                <a16:creationId xmlns:a16="http://schemas.microsoft.com/office/drawing/2014/main" id="{A9355F5B-0ADA-B2B9-7B69-403DFDA13A28}"/>
              </a:ext>
            </a:extLst>
          </p:cNvPr>
          <p:cNvSpPr>
            <a:spLocks noGrp="1"/>
          </p:cNvSpPr>
          <p:nvPr>
            <p:ph idx="1"/>
          </p:nvPr>
        </p:nvSpPr>
        <p:spPr>
          <a:xfrm>
            <a:off x="168677" y="1367161"/>
            <a:ext cx="11904954" cy="4809803"/>
          </a:xfrm>
        </p:spPr>
        <p:txBody>
          <a:bodyPr>
            <a:normAutofit/>
          </a:bodyPr>
          <a:lstStyle/>
          <a:p>
            <a:r>
              <a:rPr lang="en-US" sz="2000" dirty="0"/>
              <a:t>Active Bystander for Law Enforcement, training program (2021, ABLE) Georgetown University Law Center: </a:t>
            </a:r>
            <a:r>
              <a:rPr lang="en-US" sz="2000" dirty="0">
                <a:hlinkClick r:id="rId2"/>
              </a:rPr>
              <a:t>www.law.Georgetown.edu/cics/able</a:t>
            </a:r>
            <a:endParaRPr lang="en-US" sz="2000" dirty="0"/>
          </a:p>
          <a:p>
            <a:r>
              <a:rPr lang="en-US" sz="2000" dirty="0"/>
              <a:t>EPIC training program (2021). Ethical policing is courageous. New Orleans LA PD, </a:t>
            </a:r>
            <a:r>
              <a:rPr lang="en-US" sz="2000" dirty="0">
                <a:hlinkClick r:id="rId3"/>
              </a:rPr>
              <a:t>www.epic.nola.gov/home</a:t>
            </a:r>
            <a:endParaRPr lang="en-US" sz="2000" dirty="0"/>
          </a:p>
          <a:p>
            <a:r>
              <a:rPr lang="en-US" sz="2000" dirty="0"/>
              <a:t>IACP (2021). Peer bystander intervention in law enforcement agencies, </a:t>
            </a:r>
            <a:r>
              <a:rPr lang="en-US" sz="2000" dirty="0">
                <a:hlinkClick r:id="rId4"/>
              </a:rPr>
              <a:t>www.theiacp.org</a:t>
            </a:r>
            <a:endParaRPr lang="en-US" sz="2000" dirty="0"/>
          </a:p>
          <a:p>
            <a:r>
              <a:rPr lang="en-US" sz="2000" dirty="0"/>
              <a:t>Kaufman, Z. (2024). Officer duty to intervene laws. </a:t>
            </a:r>
            <a:r>
              <a:rPr lang="en-US" sz="2000" dirty="0">
                <a:hlinkClick r:id="rId5"/>
              </a:rPr>
              <a:t>www.zacharykaufman.com/projects/officer-duty-to-intervene-laws/?sortByDate=true</a:t>
            </a:r>
            <a:endParaRPr lang="en-US" sz="2000" dirty="0"/>
          </a:p>
          <a:p>
            <a:r>
              <a:rPr lang="en-US" sz="2000" dirty="0"/>
              <a:t>LEXIPOL (2023, Nov.). Duty to intercede. </a:t>
            </a:r>
            <a:r>
              <a:rPr lang="en-US" sz="2000" dirty="0">
                <a:hlinkClick r:id="rId6"/>
              </a:rPr>
              <a:t>www.info.lexipol.com/uofm/position_Lexipol_Duty-to-Intercede.pdf</a:t>
            </a:r>
            <a:r>
              <a:rPr lang="en-US" sz="2000" dirty="0"/>
              <a:t> </a:t>
            </a:r>
          </a:p>
          <a:p>
            <a:r>
              <a:rPr lang="en-US" sz="2000" dirty="0"/>
              <a:t>Morin R, et al. (2017, Jan.) Behind the badge. Pew research center. </a:t>
            </a:r>
            <a:r>
              <a:rPr lang="en-US" sz="2000" dirty="0">
                <a:hlinkClick r:id="rId7"/>
              </a:rPr>
              <a:t>www.pewsocialtrends.org</a:t>
            </a:r>
            <a:endParaRPr lang="en-US" sz="2000" dirty="0"/>
          </a:p>
          <a:p>
            <a:r>
              <a:rPr lang="en-US" sz="2000" dirty="0"/>
              <a:t>Police1 (9/22/21). Police performance: Developing a culture of accountability.  </a:t>
            </a:r>
            <a:r>
              <a:rPr lang="en-US" sz="2000" dirty="0">
                <a:hlinkClick r:id="rId8"/>
              </a:rPr>
              <a:t>www.police1.com/police-performance/articles/digital-edition-developing-a-culture-of-accountability-trBMm6qA8KEWHvgM/#Fill%20out%20the%20form</a:t>
            </a:r>
            <a:endParaRPr lang="en-US" sz="2000" dirty="0"/>
          </a:p>
          <a:p>
            <a:r>
              <a:rPr lang="en-US" sz="2000" dirty="0"/>
              <a:t>Ross, DL (9/24). Liability issues for failure to intervene. </a:t>
            </a:r>
            <a:r>
              <a:rPr lang="en-US" sz="2000" i="1" dirty="0"/>
              <a:t>AELE Liability Reporter</a:t>
            </a:r>
            <a:r>
              <a:rPr lang="en-US" sz="2000" dirty="0"/>
              <a:t>. </a:t>
            </a:r>
            <a:r>
              <a:rPr lang="en-US" sz="2000" dirty="0">
                <a:hlinkClick r:id="rId9"/>
              </a:rPr>
              <a:t>www.aele.org</a:t>
            </a:r>
            <a:endParaRPr lang="en-US" sz="2000" dirty="0"/>
          </a:p>
          <a:p>
            <a:r>
              <a:rPr lang="en-US" sz="2000" dirty="0"/>
              <a:t>Ross, DL (2023). </a:t>
            </a:r>
            <a:r>
              <a:rPr lang="en-US" sz="2000" i="1" dirty="0"/>
              <a:t>Civil liability in criminal justice</a:t>
            </a:r>
            <a:r>
              <a:rPr lang="en-US" sz="2000" dirty="0"/>
              <a:t>. Routledge Publisher. </a:t>
            </a:r>
          </a:p>
          <a:p>
            <a:pPr marL="0" indent="0">
              <a:buNone/>
            </a:pPr>
            <a:endParaRPr lang="en-US" sz="2000" dirty="0"/>
          </a:p>
          <a:p>
            <a:endParaRPr lang="en-US" sz="2000" dirty="0"/>
          </a:p>
          <a:p>
            <a:endParaRPr lang="en-US" sz="2000" dirty="0"/>
          </a:p>
        </p:txBody>
      </p:sp>
    </p:spTree>
    <p:extLst>
      <p:ext uri="{BB962C8B-B14F-4D97-AF65-F5344CB8AC3E}">
        <p14:creationId xmlns:p14="http://schemas.microsoft.com/office/powerpoint/2010/main" val="2256086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EF2E-D452-47E2-BAA0-95EB1F5C213B}"/>
              </a:ext>
            </a:extLst>
          </p:cNvPr>
          <p:cNvSpPr>
            <a:spLocks noGrp="1"/>
          </p:cNvSpPr>
          <p:nvPr>
            <p:ph type="title"/>
          </p:nvPr>
        </p:nvSpPr>
        <p:spPr>
          <a:xfrm>
            <a:off x="90833" y="151391"/>
            <a:ext cx="12044647" cy="686402"/>
          </a:xfrm>
        </p:spPr>
        <p:txBody>
          <a:bodyPr>
            <a:normAutofit fontScale="90000"/>
          </a:bodyPr>
          <a:lstStyle/>
          <a:p>
            <a:r>
              <a:rPr lang="en-US" b="1" dirty="0">
                <a:solidFill>
                  <a:srgbClr val="FF0000"/>
                </a:solidFill>
                <a:effectLst>
                  <a:outerShdw blurRad="38100" dist="38100" dir="2700000" algn="tl">
                    <a:srgbClr val="000000">
                      <a:alpha val="43137"/>
                    </a:srgbClr>
                  </a:outerShdw>
                </a:effectLst>
              </a:rPr>
              <a:t>Top Ten SCOTUS Decisions and Administrative Liability </a:t>
            </a:r>
            <a:endParaRPr lang="en-US" dirty="0"/>
          </a:p>
        </p:txBody>
      </p:sp>
      <p:sp>
        <p:nvSpPr>
          <p:cNvPr id="3" name="Content Placeholder 2">
            <a:extLst>
              <a:ext uri="{FF2B5EF4-FFF2-40B4-BE49-F238E27FC236}">
                <a16:creationId xmlns:a16="http://schemas.microsoft.com/office/drawing/2014/main" id="{576920EC-67E4-4539-9B03-9D09EA910A9C}"/>
              </a:ext>
            </a:extLst>
          </p:cNvPr>
          <p:cNvSpPr>
            <a:spLocks noGrp="1"/>
          </p:cNvSpPr>
          <p:nvPr>
            <p:ph idx="1"/>
          </p:nvPr>
        </p:nvSpPr>
        <p:spPr>
          <a:xfrm>
            <a:off x="193781" y="837793"/>
            <a:ext cx="11869032" cy="5868817"/>
          </a:xfrm>
        </p:spPr>
        <p:txBody>
          <a:bodyPr>
            <a:normAutofit fontScale="92500" lnSpcReduction="20000"/>
          </a:bodyPr>
          <a:lstStyle/>
          <a:p>
            <a:r>
              <a:rPr lang="en-US" sz="3000" u="sng" dirty="0"/>
              <a:t>Employment issues</a:t>
            </a:r>
            <a:r>
              <a:rPr lang="en-US" sz="3000" dirty="0"/>
              <a:t>: </a:t>
            </a:r>
          </a:p>
          <a:p>
            <a:pPr lvl="1"/>
            <a:r>
              <a:rPr lang="en-US" sz="2600" dirty="0"/>
              <a:t>Muldrow v. City of St. Louis, MO et al. (‘24)</a:t>
            </a:r>
          </a:p>
          <a:p>
            <a:pPr lvl="1"/>
            <a:r>
              <a:rPr lang="en-US" sz="2600" dirty="0"/>
              <a:t>Straub v. Proctor (‘11) [USERRA) </a:t>
            </a:r>
          </a:p>
          <a:p>
            <a:pPr lvl="1"/>
            <a:r>
              <a:rPr lang="en-US" sz="2600" dirty="0"/>
              <a:t>Skinner v. Railway Labor Exec. (‘89)</a:t>
            </a:r>
          </a:p>
          <a:p>
            <a:pPr lvl="1"/>
            <a:r>
              <a:rPr lang="en-US" sz="2600" dirty="0" err="1"/>
              <a:t>Ntl</a:t>
            </a:r>
            <a:r>
              <a:rPr lang="en-US" sz="2600" dirty="0"/>
              <a:t>. Treasury </a:t>
            </a:r>
            <a:r>
              <a:rPr lang="en-US" sz="2600" dirty="0" err="1"/>
              <a:t>Empl</a:t>
            </a:r>
            <a:r>
              <a:rPr lang="en-US" sz="2600" dirty="0"/>
              <a:t>. Union v. Von </a:t>
            </a:r>
            <a:r>
              <a:rPr lang="en-US" sz="2600" dirty="0" err="1"/>
              <a:t>Raab</a:t>
            </a:r>
            <a:r>
              <a:rPr lang="en-US" sz="2600" dirty="0"/>
              <a:t> (‘89); </a:t>
            </a:r>
          </a:p>
          <a:p>
            <a:r>
              <a:rPr lang="en-US" u="sng" dirty="0"/>
              <a:t>Wrongful Discharge</a:t>
            </a:r>
            <a:r>
              <a:rPr lang="en-US" dirty="0"/>
              <a:t>: </a:t>
            </a:r>
          </a:p>
          <a:p>
            <a:pPr lvl="1"/>
            <a:r>
              <a:rPr lang="en-US" dirty="0"/>
              <a:t>Cleveland </a:t>
            </a:r>
            <a:r>
              <a:rPr lang="en-US" dirty="0" err="1"/>
              <a:t>Brd</a:t>
            </a:r>
            <a:r>
              <a:rPr lang="en-US" dirty="0"/>
              <a:t>. of Ed. v. </a:t>
            </a:r>
            <a:r>
              <a:rPr lang="en-US" dirty="0" err="1"/>
              <a:t>Loudermill</a:t>
            </a:r>
            <a:r>
              <a:rPr lang="en-US" dirty="0"/>
              <a:t> (‘85)</a:t>
            </a:r>
          </a:p>
          <a:p>
            <a:pPr lvl="1"/>
            <a:r>
              <a:rPr lang="en-US" dirty="0"/>
              <a:t>City of San Diego v. Roe (’04)</a:t>
            </a:r>
          </a:p>
          <a:p>
            <a:pPr lvl="1"/>
            <a:r>
              <a:rPr lang="en-US" dirty="0"/>
              <a:t>Bostock v. Clayton Co. (‘20)</a:t>
            </a:r>
          </a:p>
          <a:p>
            <a:r>
              <a:rPr lang="en-US" u="sng" dirty="0"/>
              <a:t>Americans with Disabilities Act (ADA, 1990)</a:t>
            </a:r>
            <a:r>
              <a:rPr lang="en-US" dirty="0"/>
              <a:t>: </a:t>
            </a:r>
          </a:p>
          <a:p>
            <a:pPr lvl="1"/>
            <a:r>
              <a:rPr lang="en-US" dirty="0"/>
              <a:t>Sutton v. United Airlines (‘99)</a:t>
            </a:r>
          </a:p>
          <a:p>
            <a:r>
              <a:rPr lang="en-US" u="sng" dirty="0"/>
              <a:t>Fair Labor Standards Act (FLSA, 1938)</a:t>
            </a:r>
            <a:r>
              <a:rPr lang="en-US" dirty="0"/>
              <a:t>: </a:t>
            </a:r>
          </a:p>
          <a:p>
            <a:pPr lvl="1"/>
            <a:r>
              <a:rPr lang="en-US" dirty="0"/>
              <a:t>U.S. v. Darby (‘41); Garcia v. San Antonio Transit Authority (‘85)</a:t>
            </a:r>
          </a:p>
          <a:p>
            <a:pPr lvl="1"/>
            <a:r>
              <a:rPr lang="en-US" dirty="0"/>
              <a:t>Christensen v. Harris Co (‘00)</a:t>
            </a:r>
          </a:p>
          <a:p>
            <a:r>
              <a:rPr lang="en-US" u="sng" dirty="0"/>
              <a:t>Family Medical Leave Act (FMLA, 1993):</a:t>
            </a:r>
            <a:r>
              <a:rPr lang="en-US" dirty="0"/>
              <a:t> </a:t>
            </a:r>
          </a:p>
          <a:p>
            <a:pPr lvl="1"/>
            <a:r>
              <a:rPr lang="en-US" dirty="0"/>
              <a:t>Ragsdale v. Wolverine World Wide, Inc. (‘02)</a:t>
            </a:r>
          </a:p>
          <a:p>
            <a:endParaRPr lang="en-US" dirty="0"/>
          </a:p>
        </p:txBody>
      </p:sp>
      <p:pic>
        <p:nvPicPr>
          <p:cNvPr id="4" name="Picture 5" descr="41LNCA3Plawbook">
            <a:extLst>
              <a:ext uri="{FF2B5EF4-FFF2-40B4-BE49-F238E27FC236}">
                <a16:creationId xmlns:a16="http://schemas.microsoft.com/office/drawing/2014/main" id="{F15ED317-EA93-4173-AB9F-9E1002990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775" y="4278702"/>
            <a:ext cx="3652225" cy="252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334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F471EC-2821-44DE-BDC7-1A65F98B372F}"/>
              </a:ext>
            </a:extLst>
          </p:cNvPr>
          <p:cNvSpPr>
            <a:spLocks noGrp="1"/>
          </p:cNvSpPr>
          <p:nvPr>
            <p:ph type="title"/>
          </p:nvPr>
        </p:nvSpPr>
        <p:spPr>
          <a:xfrm>
            <a:off x="172528" y="181155"/>
            <a:ext cx="11930332" cy="656333"/>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Common Litigation Claims Against Administrators </a:t>
            </a:r>
            <a:endParaRPr lang="en-US" sz="4000" b="1" dirty="0">
              <a:effectLst>
                <a:outerShdw blurRad="38100" dist="38100" dir="2700000" algn="tl">
                  <a:srgbClr val="000000">
                    <a:alpha val="43137"/>
                  </a:srgbClr>
                </a:outerShdw>
              </a:effectLst>
            </a:endParaRPr>
          </a:p>
        </p:txBody>
      </p:sp>
      <p:sp>
        <p:nvSpPr>
          <p:cNvPr id="6" name="Content Placeholder 5">
            <a:extLst>
              <a:ext uri="{FF2B5EF4-FFF2-40B4-BE49-F238E27FC236}">
                <a16:creationId xmlns:a16="http://schemas.microsoft.com/office/drawing/2014/main" id="{A3C26666-B46D-43A0-A239-EFB563034D1A}"/>
              </a:ext>
            </a:extLst>
          </p:cNvPr>
          <p:cNvSpPr>
            <a:spLocks noGrp="1"/>
          </p:cNvSpPr>
          <p:nvPr>
            <p:ph sz="half" idx="1"/>
          </p:nvPr>
        </p:nvSpPr>
        <p:spPr>
          <a:xfrm>
            <a:off x="172528" y="1230594"/>
            <a:ext cx="5847272" cy="5446251"/>
          </a:xfrm>
        </p:spPr>
        <p:txBody>
          <a:bodyPr>
            <a:normAutofit/>
          </a:bodyPr>
          <a:lstStyle/>
          <a:p>
            <a:r>
              <a:rPr lang="en-US" sz="3000" dirty="0"/>
              <a:t>Deficient Policies/Practices</a:t>
            </a:r>
          </a:p>
          <a:p>
            <a:r>
              <a:rPr lang="en-US" sz="3000" dirty="0"/>
              <a:t>Selection &amp; Hiring Practices </a:t>
            </a:r>
          </a:p>
          <a:p>
            <a:r>
              <a:rPr lang="en-US" sz="3000" dirty="0"/>
              <a:t>Failure/Deficient Training: </a:t>
            </a:r>
          </a:p>
          <a:p>
            <a:pPr lvl="1"/>
            <a:r>
              <a:rPr lang="en-US" sz="3000" dirty="0"/>
              <a:t>Officer </a:t>
            </a:r>
          </a:p>
          <a:p>
            <a:pPr lvl="1"/>
            <a:r>
              <a:rPr lang="en-US" sz="3000" dirty="0"/>
              <a:t>Supervisor </a:t>
            </a:r>
          </a:p>
          <a:p>
            <a:pPr lvl="1"/>
            <a:r>
              <a:rPr lang="en-US" sz="3000" dirty="0"/>
              <a:t>Investigator</a:t>
            </a:r>
          </a:p>
          <a:p>
            <a:r>
              <a:rPr lang="en-US" sz="3000" dirty="0"/>
              <a:t>Deficient Supervision Practices</a:t>
            </a:r>
          </a:p>
          <a:p>
            <a:r>
              <a:rPr lang="en-US" sz="3000" dirty="0"/>
              <a:t>Deficient Disciplinary System</a:t>
            </a:r>
          </a:p>
          <a:p>
            <a:r>
              <a:rPr lang="en-US" sz="3000" dirty="0"/>
              <a:t>Supervisor Failed to Intervene</a:t>
            </a:r>
          </a:p>
          <a:p>
            <a:pPr lvl="1"/>
            <a:r>
              <a:rPr lang="en-US" sz="2600" dirty="0"/>
              <a:t>Bystander liability doctrine </a:t>
            </a:r>
          </a:p>
          <a:p>
            <a:pPr marL="0" indent="0">
              <a:buNone/>
            </a:pPr>
            <a:endParaRPr lang="en-US" dirty="0"/>
          </a:p>
        </p:txBody>
      </p:sp>
      <p:sp>
        <p:nvSpPr>
          <p:cNvPr id="7" name="Content Placeholder 6">
            <a:extLst>
              <a:ext uri="{FF2B5EF4-FFF2-40B4-BE49-F238E27FC236}">
                <a16:creationId xmlns:a16="http://schemas.microsoft.com/office/drawing/2014/main" id="{4D05E27C-8D48-40D3-A3CB-71C928F1A9E5}"/>
              </a:ext>
            </a:extLst>
          </p:cNvPr>
          <p:cNvSpPr>
            <a:spLocks noGrp="1"/>
          </p:cNvSpPr>
          <p:nvPr>
            <p:ph sz="half" idx="2"/>
          </p:nvPr>
        </p:nvSpPr>
        <p:spPr>
          <a:xfrm>
            <a:off x="6271404" y="1230594"/>
            <a:ext cx="5769620" cy="5446250"/>
          </a:xfrm>
        </p:spPr>
        <p:txBody>
          <a:bodyPr>
            <a:normAutofit/>
          </a:bodyPr>
          <a:lstStyle/>
          <a:p>
            <a:r>
              <a:rPr lang="en-US" dirty="0"/>
              <a:t>Sexual Harassment/Misconduct  </a:t>
            </a:r>
            <a:endParaRPr lang="en-US" sz="2800" dirty="0"/>
          </a:p>
          <a:p>
            <a:r>
              <a:rPr lang="en-US" sz="2800" dirty="0"/>
              <a:t>Deficient FTO program </a:t>
            </a:r>
          </a:p>
          <a:p>
            <a:r>
              <a:rPr lang="en-US" sz="2800" dirty="0"/>
              <a:t>Pattern of citizen complaints</a:t>
            </a:r>
          </a:p>
          <a:p>
            <a:r>
              <a:rPr lang="en-US" dirty="0"/>
              <a:t>Pattern of citizen rights violations </a:t>
            </a:r>
            <a:endParaRPr lang="en-US" sz="2800" dirty="0"/>
          </a:p>
          <a:p>
            <a:r>
              <a:rPr lang="en-US" sz="2800" dirty="0"/>
              <a:t>Failure to Implement </a:t>
            </a:r>
            <a:r>
              <a:rPr lang="en-US" dirty="0"/>
              <a:t>EIS</a:t>
            </a:r>
            <a:endParaRPr lang="en-US" sz="2800" dirty="0"/>
          </a:p>
          <a:p>
            <a:r>
              <a:rPr lang="en-US" sz="2800" dirty="0"/>
              <a:t>No/Deficient Investigation</a:t>
            </a:r>
          </a:p>
          <a:p>
            <a:r>
              <a:rPr lang="en-US" sz="2800" dirty="0"/>
              <a:t>Ratified Officer Misconduct</a:t>
            </a:r>
            <a:endParaRPr lang="en-US" dirty="0"/>
          </a:p>
          <a:p>
            <a:r>
              <a:rPr lang="en-US" dirty="0"/>
              <a:t>DOJ, § 12601 Claims </a:t>
            </a:r>
          </a:p>
          <a:p>
            <a:r>
              <a:rPr lang="en-US" dirty="0"/>
              <a:t>DOJ, CRIPA Violations </a:t>
            </a:r>
          </a:p>
        </p:txBody>
      </p:sp>
    </p:spTree>
    <p:extLst>
      <p:ext uri="{BB962C8B-B14F-4D97-AF65-F5344CB8AC3E}">
        <p14:creationId xmlns:p14="http://schemas.microsoft.com/office/powerpoint/2010/main" val="469004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DD93A0-49D5-42A2-ABC0-4C493E25C827}"/>
              </a:ext>
            </a:extLst>
          </p:cNvPr>
          <p:cNvSpPr>
            <a:spLocks noGrp="1"/>
          </p:cNvSpPr>
          <p:nvPr>
            <p:ph type="title"/>
          </p:nvPr>
        </p:nvSpPr>
        <p:spPr>
          <a:xfrm>
            <a:off x="198407" y="172529"/>
            <a:ext cx="11878573" cy="871267"/>
          </a:xfrm>
        </p:spPr>
        <p:txBody>
          <a:bodyPr/>
          <a:lstStyle/>
          <a:p>
            <a:pPr algn="ctr"/>
            <a:r>
              <a:rPr lang="en-US" b="1" dirty="0">
                <a:solidFill>
                  <a:srgbClr val="FF0000"/>
                </a:solidFill>
                <a:effectLst>
                  <a:outerShdw blurRad="38100" dist="38100" dir="2700000" algn="tl">
                    <a:srgbClr val="000000">
                      <a:alpha val="43137"/>
                    </a:srgbClr>
                  </a:outerShdw>
                </a:effectLst>
              </a:rPr>
              <a:t>Employee as Plaintiff</a:t>
            </a:r>
          </a:p>
        </p:txBody>
      </p:sp>
      <p:sp>
        <p:nvSpPr>
          <p:cNvPr id="6" name="Content Placeholder 5">
            <a:extLst>
              <a:ext uri="{FF2B5EF4-FFF2-40B4-BE49-F238E27FC236}">
                <a16:creationId xmlns:a16="http://schemas.microsoft.com/office/drawing/2014/main" id="{547FB5A2-3DBB-40BA-978C-18D7C46E2581}"/>
              </a:ext>
            </a:extLst>
          </p:cNvPr>
          <p:cNvSpPr>
            <a:spLocks noGrp="1"/>
          </p:cNvSpPr>
          <p:nvPr>
            <p:ph idx="1"/>
          </p:nvPr>
        </p:nvSpPr>
        <p:spPr>
          <a:xfrm>
            <a:off x="198407" y="1043796"/>
            <a:ext cx="11878572" cy="5641675"/>
          </a:xfrm>
        </p:spPr>
        <p:txBody>
          <a:bodyPr>
            <a:normAutofit lnSpcReduction="10000"/>
          </a:bodyPr>
          <a:lstStyle/>
          <a:p>
            <a:r>
              <a:rPr lang="en-US" dirty="0"/>
              <a:t>Sexual Harassment &amp; Sexual Misconduct</a:t>
            </a:r>
          </a:p>
          <a:p>
            <a:r>
              <a:rPr lang="en-US" dirty="0"/>
              <a:t>Discrimination </a:t>
            </a:r>
          </a:p>
          <a:p>
            <a:pPr lvl="1"/>
            <a:r>
              <a:rPr lang="en-US" dirty="0"/>
              <a:t>Gender; Age; Religion; &amp; Sexual Orientation </a:t>
            </a:r>
          </a:p>
          <a:p>
            <a:r>
              <a:rPr lang="en-US" dirty="0"/>
              <a:t>Unfair Hiring, Promotion &amp; </a:t>
            </a:r>
          </a:p>
          <a:p>
            <a:pPr marL="0" indent="0">
              <a:buNone/>
            </a:pPr>
            <a:r>
              <a:rPr lang="en-US" dirty="0"/>
              <a:t>   Retirement Practices </a:t>
            </a:r>
          </a:p>
          <a:p>
            <a:r>
              <a:rPr lang="en-US" dirty="0"/>
              <a:t>American with Disabilities Act (ADA) </a:t>
            </a:r>
          </a:p>
          <a:p>
            <a:r>
              <a:rPr lang="en-US" dirty="0"/>
              <a:t>Wrongful Termination</a:t>
            </a:r>
          </a:p>
          <a:p>
            <a:r>
              <a:rPr lang="en-US" dirty="0"/>
              <a:t>Disciplinary System and Due Process</a:t>
            </a:r>
          </a:p>
          <a:p>
            <a:r>
              <a:rPr lang="en-US" dirty="0"/>
              <a:t>Fair Labor Standards Act (FLSA) </a:t>
            </a:r>
          </a:p>
          <a:p>
            <a:r>
              <a:rPr lang="en-US" dirty="0"/>
              <a:t>Family Medical Leave Act (FMLA)</a:t>
            </a:r>
          </a:p>
          <a:p>
            <a:r>
              <a:rPr lang="en-US" dirty="0"/>
              <a:t>Retaliation </a:t>
            </a:r>
          </a:p>
          <a:p>
            <a:r>
              <a:rPr lang="en-US" dirty="0"/>
              <a:t>Failure to Train </a:t>
            </a:r>
          </a:p>
          <a:p>
            <a:endParaRPr lang="en-US" dirty="0"/>
          </a:p>
          <a:p>
            <a:endParaRPr lang="en-US" dirty="0"/>
          </a:p>
        </p:txBody>
      </p:sp>
      <p:pic>
        <p:nvPicPr>
          <p:cNvPr id="4" name="Picture 3">
            <a:extLst>
              <a:ext uri="{FF2B5EF4-FFF2-40B4-BE49-F238E27FC236}">
                <a16:creationId xmlns:a16="http://schemas.microsoft.com/office/drawing/2014/main" id="{7AB8B573-1E48-44B5-A7D5-6918BD1451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7903" y="2246638"/>
            <a:ext cx="5904918" cy="4526583"/>
          </a:xfrm>
          <a:prstGeom prst="rect">
            <a:avLst/>
          </a:prstGeom>
        </p:spPr>
      </p:pic>
    </p:spTree>
    <p:extLst>
      <p:ext uri="{BB962C8B-B14F-4D97-AF65-F5344CB8AC3E}">
        <p14:creationId xmlns:p14="http://schemas.microsoft.com/office/powerpoint/2010/main" val="1016716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0A49A1-B397-4BAD-B03B-EFF3D9910B2D}"/>
              </a:ext>
            </a:extLst>
          </p:cNvPr>
          <p:cNvSpPr>
            <a:spLocks noGrp="1"/>
          </p:cNvSpPr>
          <p:nvPr>
            <p:ph type="title"/>
          </p:nvPr>
        </p:nvSpPr>
        <p:spPr>
          <a:xfrm>
            <a:off x="224287" y="115057"/>
            <a:ext cx="11129513" cy="575285"/>
          </a:xfrm>
        </p:spPr>
        <p:txBody>
          <a:bodyPr>
            <a:normAutofit fontScale="90000"/>
          </a:bodyPr>
          <a:lstStyle/>
          <a:p>
            <a:pPr algn="ctr"/>
            <a:r>
              <a:rPr lang="en-US" sz="4000" b="1" dirty="0">
                <a:solidFill>
                  <a:srgbClr val="FF0000"/>
                </a:solidFill>
                <a:effectLst>
                  <a:outerShdw blurRad="38100" dist="38100" dir="2700000" algn="tl">
                    <a:srgbClr val="000000">
                      <a:alpha val="43137"/>
                    </a:srgbClr>
                  </a:outerShdw>
                </a:effectLst>
              </a:rPr>
              <a:t>Outcome Trends of §1983 Litigation (1990—2022)</a:t>
            </a:r>
          </a:p>
        </p:txBody>
      </p:sp>
      <p:sp>
        <p:nvSpPr>
          <p:cNvPr id="6" name="Content Placeholder 5">
            <a:extLst>
              <a:ext uri="{FF2B5EF4-FFF2-40B4-BE49-F238E27FC236}">
                <a16:creationId xmlns:a16="http://schemas.microsoft.com/office/drawing/2014/main" id="{24E50629-D415-4833-BF68-3808A58659CA}"/>
              </a:ext>
            </a:extLst>
          </p:cNvPr>
          <p:cNvSpPr>
            <a:spLocks noGrp="1"/>
          </p:cNvSpPr>
          <p:nvPr>
            <p:ph idx="1"/>
          </p:nvPr>
        </p:nvSpPr>
        <p:spPr>
          <a:xfrm>
            <a:off x="138022" y="787232"/>
            <a:ext cx="11913079" cy="5955711"/>
          </a:xfrm>
        </p:spPr>
        <p:txBody>
          <a:bodyPr>
            <a:normAutofit lnSpcReduction="10000"/>
          </a:bodyPr>
          <a:lstStyle/>
          <a:p>
            <a:r>
              <a:rPr lang="en-US" dirty="0"/>
              <a:t>Lawsuits annually filed (About 60,000):</a:t>
            </a:r>
          </a:p>
          <a:p>
            <a:pPr lvl="1"/>
            <a:r>
              <a:rPr lang="en-US" dirty="0"/>
              <a:t>About 34,000 against LEOs &amp; 66% settle out of court</a:t>
            </a:r>
          </a:p>
          <a:p>
            <a:pPr lvl="1"/>
            <a:r>
              <a:rPr lang="en-US" dirty="0"/>
              <a:t>About 26,000 against Jails/DOC &amp; 65% settle out of court (PLRA)</a:t>
            </a:r>
          </a:p>
          <a:p>
            <a:r>
              <a:rPr lang="en-US" dirty="0"/>
              <a:t>Against Line officer</a:t>
            </a:r>
          </a:p>
          <a:p>
            <a:pPr lvl="1"/>
            <a:r>
              <a:rPr lang="en-US" dirty="0"/>
              <a:t>Prevail=70%</a:t>
            </a:r>
          </a:p>
          <a:p>
            <a:r>
              <a:rPr lang="en-US" dirty="0"/>
              <a:t>Administrator/Supervisor </a:t>
            </a:r>
          </a:p>
          <a:p>
            <a:pPr lvl="1"/>
            <a:r>
              <a:rPr lang="en-US" dirty="0"/>
              <a:t>Prevail=75%</a:t>
            </a:r>
          </a:p>
          <a:p>
            <a:r>
              <a:rPr lang="en-US" dirty="0"/>
              <a:t>Employee as Plaintiff (22%)</a:t>
            </a:r>
          </a:p>
          <a:p>
            <a:pPr lvl="1"/>
            <a:r>
              <a:rPr lang="en-US" dirty="0"/>
              <a:t>Prevail= 43%</a:t>
            </a:r>
          </a:p>
          <a:p>
            <a:r>
              <a:rPr lang="en-US" dirty="0"/>
              <a:t>Compensatory Damages (</a:t>
            </a:r>
            <a:r>
              <a:rPr lang="en-US" i="1" dirty="0"/>
              <a:t>Carey v. </a:t>
            </a:r>
            <a:r>
              <a:rPr lang="en-US" i="1" dirty="0" err="1"/>
              <a:t>Piphus</a:t>
            </a:r>
            <a:r>
              <a:rPr lang="en-US" dirty="0"/>
              <a:t>, 1978) </a:t>
            </a:r>
            <a:endParaRPr lang="en-US" dirty="0">
              <a:sym typeface="Wingdings" panose="05000000000000000000" pitchFamily="2" charset="2"/>
            </a:endParaRPr>
          </a:p>
          <a:p>
            <a:pPr lvl="1"/>
            <a:r>
              <a:rPr lang="en-US" dirty="0">
                <a:sym typeface="Wingdings" panose="05000000000000000000" pitchFamily="2" charset="2"/>
              </a:rPr>
              <a:t>Awarded to prevailing plaintiff Average award= $425,000.00 (Depends on case type) </a:t>
            </a:r>
            <a:endParaRPr lang="en-US" dirty="0"/>
          </a:p>
          <a:p>
            <a:r>
              <a:rPr lang="en-US" dirty="0"/>
              <a:t>Punitive Damages (</a:t>
            </a:r>
            <a:r>
              <a:rPr lang="en-US" i="1" dirty="0"/>
              <a:t>Smith v. Wade</a:t>
            </a:r>
            <a:r>
              <a:rPr lang="en-US" dirty="0"/>
              <a:t>, 1983) </a:t>
            </a:r>
          </a:p>
          <a:p>
            <a:pPr lvl="1"/>
            <a:r>
              <a:rPr lang="en-US" dirty="0"/>
              <a:t>Awarded in about 4% &amp; average award= $38,000.00 </a:t>
            </a:r>
          </a:p>
          <a:p>
            <a:r>
              <a:rPr lang="en-US" dirty="0"/>
              <a:t>Average Cost to Defend= $325,000.00</a:t>
            </a:r>
            <a:r>
              <a:rPr lang="en-US" dirty="0">
                <a:sym typeface="Wingdings" panose="05000000000000000000" pitchFamily="2" charset="2"/>
              </a:rPr>
              <a:t>--&gt; Numerous years; time; meetings, etc.</a:t>
            </a:r>
            <a:endParaRPr lang="en-US" dirty="0"/>
          </a:p>
          <a:p>
            <a:endParaRPr lang="en-US" dirty="0"/>
          </a:p>
          <a:p>
            <a:endParaRPr lang="en-US" dirty="0"/>
          </a:p>
        </p:txBody>
      </p:sp>
    </p:spTree>
    <p:extLst>
      <p:ext uri="{BB962C8B-B14F-4D97-AF65-F5344CB8AC3E}">
        <p14:creationId xmlns:p14="http://schemas.microsoft.com/office/powerpoint/2010/main" val="2396984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a:extLst>
              <a:ext uri="{FF2B5EF4-FFF2-40B4-BE49-F238E27FC236}">
                <a16:creationId xmlns:a16="http://schemas.microsoft.com/office/drawing/2014/main" id="{39503090-6C19-4BD8-9202-841655322C1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Wingdings" panose="05000000000000000000" pitchFamily="2" charset="2"/>
              <a:buChar char="n"/>
            </a:pPr>
            <a:fld id="{5AB0A33C-D8D8-4EE5-A033-92516E141553}" type="slidenum">
              <a:rPr lang="en-US" altLang="en-US" sz="1200">
                <a:latin typeface="Tahoma" panose="020B0604030504040204" pitchFamily="34" charset="0"/>
              </a:rPr>
              <a:pPr>
                <a:buFont typeface="Wingdings" panose="05000000000000000000" pitchFamily="2" charset="2"/>
                <a:buChar char="n"/>
              </a:pPr>
              <a:t>26</a:t>
            </a:fld>
            <a:endParaRPr lang="en-US" altLang="en-US" sz="1200">
              <a:latin typeface="Tahoma" panose="020B0604030504040204" pitchFamily="34" charset="0"/>
            </a:endParaRPr>
          </a:p>
        </p:txBody>
      </p:sp>
      <p:sp>
        <p:nvSpPr>
          <p:cNvPr id="37891" name="Rectangle 2">
            <a:extLst>
              <a:ext uri="{FF2B5EF4-FFF2-40B4-BE49-F238E27FC236}">
                <a16:creationId xmlns:a16="http://schemas.microsoft.com/office/drawing/2014/main" id="{200CF8F9-8F28-4619-AD71-C0328E67D942}"/>
              </a:ext>
            </a:extLst>
          </p:cNvPr>
          <p:cNvSpPr>
            <a:spLocks noGrp="1"/>
          </p:cNvSpPr>
          <p:nvPr>
            <p:ph type="title"/>
          </p:nvPr>
        </p:nvSpPr>
        <p:spPr>
          <a:xfrm>
            <a:off x="169558" y="152400"/>
            <a:ext cx="11881144" cy="762000"/>
          </a:xfrm>
        </p:spPr>
        <p:txBody>
          <a:bodyPr/>
          <a:lstStyle/>
          <a:p>
            <a:pPr algn="ctr" eaLnBrk="1" hangingPunct="1"/>
            <a:r>
              <a:rPr lang="en-US" altLang="en-US" sz="3600" b="1" dirty="0">
                <a:solidFill>
                  <a:srgbClr val="FF0000"/>
                </a:solidFill>
                <a:effectLst>
                  <a:outerShdw blurRad="38100" dist="38100" dir="2700000" algn="tl">
                    <a:srgbClr val="000000">
                      <a:alpha val="43137"/>
                    </a:srgbClr>
                  </a:outerShdw>
                </a:effectLst>
              </a:rPr>
              <a:t>Civil Liability; Title 42 U.S.C. §1983 Litigation</a:t>
            </a:r>
          </a:p>
        </p:txBody>
      </p:sp>
      <p:sp>
        <p:nvSpPr>
          <p:cNvPr id="37892" name="Rectangle 3">
            <a:extLst>
              <a:ext uri="{FF2B5EF4-FFF2-40B4-BE49-F238E27FC236}">
                <a16:creationId xmlns:a16="http://schemas.microsoft.com/office/drawing/2014/main" id="{E79EA7F3-C5C1-4E0F-8430-21866C992021}"/>
              </a:ext>
            </a:extLst>
          </p:cNvPr>
          <p:cNvSpPr>
            <a:spLocks noGrp="1"/>
          </p:cNvSpPr>
          <p:nvPr>
            <p:ph type="body" idx="1"/>
          </p:nvPr>
        </p:nvSpPr>
        <p:spPr>
          <a:xfrm>
            <a:off x="169557" y="914401"/>
            <a:ext cx="11881143" cy="5791200"/>
          </a:xfrm>
        </p:spPr>
        <p:txBody>
          <a:bodyPr>
            <a:normAutofit/>
          </a:bodyPr>
          <a:lstStyle/>
          <a:p>
            <a:pPr marL="609600" indent="-609600">
              <a:buNone/>
            </a:pPr>
            <a:r>
              <a:rPr lang="en-US" altLang="en-US" dirty="0"/>
              <a:t>Most common litigation (KKK Act, 1871)</a:t>
            </a:r>
          </a:p>
          <a:p>
            <a:pPr marL="609600" indent="-609600">
              <a:buNone/>
            </a:pPr>
            <a:r>
              <a:rPr lang="en-US" altLang="en-US" dirty="0"/>
              <a:t>Provisions:</a:t>
            </a:r>
          </a:p>
          <a:p>
            <a:pPr marL="990600" lvl="1" indent="-533400">
              <a:buClr>
                <a:schemeClr val="folHlink"/>
              </a:buClr>
              <a:buNone/>
            </a:pPr>
            <a:r>
              <a:rPr lang="en-US" altLang="en-US" dirty="0"/>
              <a:t>“Every (a) </a:t>
            </a:r>
            <a:r>
              <a:rPr lang="en-US" altLang="en-US" b="1" i="1" dirty="0">
                <a:solidFill>
                  <a:srgbClr val="FF0000"/>
                </a:solidFill>
              </a:rPr>
              <a:t>Person</a:t>
            </a:r>
            <a:r>
              <a:rPr lang="en-US" altLang="en-US" dirty="0"/>
              <a:t> who, (b) </a:t>
            </a:r>
            <a:r>
              <a:rPr lang="en-US" altLang="en-US" b="1" i="1" dirty="0">
                <a:solidFill>
                  <a:srgbClr val="FF0000"/>
                </a:solidFill>
              </a:rPr>
              <a:t>Under color of any statute</a:t>
            </a:r>
            <a:r>
              <a:rPr lang="en-US" altLang="en-US" dirty="0"/>
              <a:t>, ordinance, regulation custom, or </a:t>
            </a:r>
          </a:p>
          <a:p>
            <a:pPr marL="990600" lvl="1" indent="-533400">
              <a:buClr>
                <a:schemeClr val="folHlink"/>
              </a:buClr>
              <a:buNone/>
            </a:pPr>
            <a:r>
              <a:rPr lang="en-US" altLang="en-US" dirty="0"/>
              <a:t>usage, of any State or Territory, </a:t>
            </a:r>
            <a:r>
              <a:rPr lang="en-US" altLang="en-US" dirty="0">
                <a:solidFill>
                  <a:srgbClr val="33CC33"/>
                </a:solidFill>
              </a:rPr>
              <a:t>[“Color of Law”]</a:t>
            </a:r>
          </a:p>
          <a:p>
            <a:pPr marL="990600" lvl="1" indent="-533400">
              <a:buClr>
                <a:schemeClr val="folHlink"/>
              </a:buClr>
              <a:buNone/>
            </a:pPr>
            <a:r>
              <a:rPr lang="en-US" altLang="en-US" b="1" i="1" dirty="0"/>
              <a:t> </a:t>
            </a:r>
          </a:p>
          <a:p>
            <a:pPr marL="990600" lvl="1" indent="-533400">
              <a:buClr>
                <a:schemeClr val="folHlink"/>
              </a:buClr>
              <a:buNone/>
            </a:pPr>
            <a:r>
              <a:rPr lang="en-US" altLang="en-US" dirty="0"/>
              <a:t>(c)</a:t>
            </a:r>
            <a:r>
              <a:rPr lang="en-US" altLang="en-US" b="1" i="1" dirty="0"/>
              <a:t> </a:t>
            </a:r>
            <a:r>
              <a:rPr lang="en-US" altLang="en-US" b="1" i="1" dirty="0">
                <a:solidFill>
                  <a:srgbClr val="FF0000"/>
                </a:solidFill>
              </a:rPr>
              <a:t>Subjects, or causes</a:t>
            </a:r>
            <a:r>
              <a:rPr lang="en-US" altLang="en-US" dirty="0">
                <a:solidFill>
                  <a:srgbClr val="FF0000"/>
                </a:solidFill>
              </a:rPr>
              <a:t> </a:t>
            </a:r>
            <a:r>
              <a:rPr lang="en-US" altLang="en-US" dirty="0"/>
              <a:t>to be subjected, </a:t>
            </a:r>
            <a:r>
              <a:rPr lang="en-US" altLang="en-US" b="1" u="sng" dirty="0">
                <a:solidFill>
                  <a:srgbClr val="0000FF"/>
                </a:solidFill>
              </a:rPr>
              <a:t>any citizen of the United States or other person</a:t>
            </a:r>
            <a:r>
              <a:rPr lang="en-US" altLang="en-US" b="1" dirty="0">
                <a:solidFill>
                  <a:srgbClr val="0000FF"/>
                </a:solidFill>
              </a:rPr>
              <a:t> </a:t>
            </a:r>
            <a:r>
              <a:rPr lang="en-US" altLang="en-US" dirty="0"/>
              <a:t>within the jurisdiction thereof to </a:t>
            </a:r>
            <a:r>
              <a:rPr lang="en-US" altLang="en-US" dirty="0">
                <a:solidFill>
                  <a:srgbClr val="FF0066"/>
                </a:solidFill>
              </a:rPr>
              <a:t>the deprivation of any rights</a:t>
            </a:r>
            <a:r>
              <a:rPr lang="en-US" altLang="en-US" dirty="0"/>
              <a:t>, privileges, or immunities secured by the, </a:t>
            </a:r>
          </a:p>
          <a:p>
            <a:pPr marL="990600" lvl="1" indent="-533400">
              <a:buClr>
                <a:schemeClr val="folHlink"/>
              </a:buClr>
              <a:buNone/>
            </a:pPr>
            <a:endParaRPr lang="en-US" altLang="en-US" dirty="0"/>
          </a:p>
          <a:p>
            <a:pPr marL="990600" lvl="1" indent="-533400">
              <a:buClr>
                <a:schemeClr val="folHlink"/>
              </a:buClr>
              <a:buNone/>
            </a:pPr>
            <a:r>
              <a:rPr lang="en-US" altLang="en-US" dirty="0"/>
              <a:t>(d)</a:t>
            </a:r>
            <a:r>
              <a:rPr lang="en-US" altLang="en-US" b="1" i="1" dirty="0"/>
              <a:t> </a:t>
            </a:r>
            <a:r>
              <a:rPr lang="en-US" altLang="en-US" b="1" i="1" dirty="0">
                <a:solidFill>
                  <a:srgbClr val="FF0000"/>
                </a:solidFill>
              </a:rPr>
              <a:t>Constitution and laws, shall be liable </a:t>
            </a:r>
            <a:r>
              <a:rPr lang="en-US" altLang="en-US" dirty="0"/>
              <a:t>to the party injured in an action at law, suit in equity, or other proper preceding for redress</a:t>
            </a:r>
          </a:p>
          <a:p>
            <a:pPr marL="990600" lvl="1" indent="-533400">
              <a:buClr>
                <a:schemeClr val="folHlink"/>
              </a:buClr>
              <a:buNone/>
            </a:pPr>
            <a:endParaRPr lang="en-US" dirty="0"/>
          </a:p>
          <a:p>
            <a:pPr marL="990600" lvl="1" indent="-533400">
              <a:buClr>
                <a:schemeClr val="folHlink"/>
              </a:buClr>
              <a:buNone/>
            </a:pPr>
            <a:r>
              <a:rPr lang="en-US" dirty="0"/>
              <a:t>(</a:t>
            </a:r>
            <a:r>
              <a:rPr lang="en-US" i="1" dirty="0"/>
              <a:t>Monroe v. Pape, 1961</a:t>
            </a:r>
            <a:r>
              <a:rPr lang="en-US" dirty="0"/>
              <a:t>)	(</a:t>
            </a:r>
            <a:r>
              <a:rPr lang="en-US" i="1" dirty="0"/>
              <a:t>Monell v. Dept. of NY Social Services, 1978</a:t>
            </a:r>
            <a:r>
              <a:rPr lang="en-US" dirty="0"/>
              <a:t>)</a:t>
            </a:r>
          </a:p>
          <a:p>
            <a:pPr marL="990600" lvl="1" indent="-533400">
              <a:buClr>
                <a:schemeClr val="folHlink"/>
              </a:buClr>
              <a:buNone/>
            </a:pPr>
            <a:r>
              <a:rPr lang="en-US" dirty="0"/>
              <a:t>(Ashcroft v. Iqbal, 2009) </a:t>
            </a:r>
          </a:p>
          <a:p>
            <a:pPr marL="990600" lvl="1" indent="-533400">
              <a:buClr>
                <a:schemeClr val="folHlink"/>
              </a:buClr>
              <a:buNone/>
            </a:pPr>
            <a:endParaRPr lang="en-US" dirty="0"/>
          </a:p>
          <a:p>
            <a:pPr marL="990600" lvl="1" indent="-533400">
              <a:buClr>
                <a:schemeClr val="folHlink"/>
              </a:buClr>
              <a:buNone/>
            </a:pPr>
            <a:endParaRPr lang="en-US" altLang="en-US" dirty="0"/>
          </a:p>
        </p:txBody>
      </p:sp>
    </p:spTree>
  </p:cSld>
  <p:clrMapOvr>
    <a:masterClrMapping/>
  </p:clrMapOvr>
  <p:transition>
    <p:cover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8" y="192505"/>
            <a:ext cx="11860823" cy="721895"/>
          </a:xfrm>
        </p:spPr>
        <p:txBody>
          <a:bodyPr rtlCol="0">
            <a:normAutofit fontScale="90000"/>
          </a:bodyPr>
          <a:lstStyle/>
          <a:p>
            <a:pPr algn="ctr">
              <a:defRPr/>
            </a:pPr>
            <a:r>
              <a:rPr lang="en-US" b="1" dirty="0">
                <a:solidFill>
                  <a:srgbClr val="FF0000"/>
                </a:solidFill>
                <a:effectLst>
                  <a:outerShdw blurRad="38100" dist="38100" dir="2700000" algn="tl">
                    <a:srgbClr val="000000">
                      <a:alpha val="43137"/>
                    </a:srgbClr>
                  </a:outerShdw>
                </a:effectLst>
                <a:latin typeface="+mn-lt"/>
              </a:rPr>
              <a:t>Qualified Immunity</a:t>
            </a:r>
            <a:br>
              <a:rPr lang="en-US" dirty="0">
                <a:solidFill>
                  <a:srgbClr val="FF0000"/>
                </a:solidFill>
              </a:rPr>
            </a:br>
            <a:endParaRPr lang="en-US" dirty="0"/>
          </a:p>
        </p:txBody>
      </p:sp>
      <p:sp>
        <p:nvSpPr>
          <p:cNvPr id="29699" name="Rectangle 3"/>
          <p:cNvSpPr>
            <a:spLocks noGrp="1" noChangeArrowheads="1"/>
          </p:cNvSpPr>
          <p:nvPr>
            <p:ph idx="1"/>
          </p:nvPr>
        </p:nvSpPr>
        <p:spPr>
          <a:xfrm>
            <a:off x="131885" y="1026695"/>
            <a:ext cx="11966330" cy="5638799"/>
          </a:xfrm>
        </p:spPr>
        <p:txBody>
          <a:bodyPr>
            <a:normAutofit/>
          </a:bodyPr>
          <a:lstStyle/>
          <a:p>
            <a:pPr>
              <a:buClr>
                <a:schemeClr val="folHlink"/>
              </a:buClr>
              <a:buFont typeface="Wingdings" pitchFamily="2" charset="2"/>
              <a:buChar char="Ø"/>
              <a:defRPr/>
            </a:pPr>
            <a:r>
              <a:rPr lang="en-US" dirty="0"/>
              <a:t>Under attack</a:t>
            </a:r>
            <a:r>
              <a:rPr lang="en-US" dirty="0">
                <a:sym typeface="Wingdings" panose="05000000000000000000" pitchFamily="2" charset="2"/>
              </a:rPr>
              <a:t> State &amp; Federal level </a:t>
            </a:r>
          </a:p>
          <a:p>
            <a:pPr lvl="1">
              <a:buClr>
                <a:schemeClr val="folHlink"/>
              </a:buClr>
              <a:buFont typeface="Wingdings" pitchFamily="2" charset="2"/>
              <a:buChar char="Ø"/>
              <a:defRPr/>
            </a:pPr>
            <a:r>
              <a:rPr lang="en-US" dirty="0">
                <a:sym typeface="Wingdings" panose="05000000000000000000" pitchFamily="2" charset="2"/>
              </a:rPr>
              <a:t>8 states have banned or limit QI (</a:t>
            </a:r>
            <a:r>
              <a:rPr lang="en-US" dirty="0" err="1">
                <a:sym typeface="Wingdings" panose="05000000000000000000" pitchFamily="2" charset="2"/>
              </a:rPr>
              <a:t>IfJ</a:t>
            </a:r>
            <a:r>
              <a:rPr lang="en-US" dirty="0">
                <a:sym typeface="Wingdings" panose="05000000000000000000" pitchFamily="2" charset="2"/>
              </a:rPr>
              <a:t>, 4/24)</a:t>
            </a:r>
          </a:p>
          <a:p>
            <a:pPr lvl="1">
              <a:buClr>
                <a:schemeClr val="folHlink"/>
              </a:buClr>
              <a:buFont typeface="Wingdings" pitchFamily="2" charset="2"/>
              <a:buChar char="Ø"/>
              <a:defRPr/>
            </a:pPr>
            <a:r>
              <a:rPr lang="en-US" dirty="0">
                <a:sym typeface="Wingdings" panose="05000000000000000000" pitchFamily="2" charset="2"/>
              </a:rPr>
              <a:t>Ban CO, MT, NV, NM;   Limit CA, CT, MA, NY</a:t>
            </a:r>
            <a:endParaRPr lang="en-US" dirty="0"/>
          </a:p>
          <a:p>
            <a:pPr>
              <a:buClr>
                <a:schemeClr val="folHlink"/>
              </a:buClr>
              <a:buFont typeface="Wingdings" pitchFamily="2" charset="2"/>
              <a:buChar char="Ø"/>
              <a:defRPr/>
            </a:pPr>
            <a:r>
              <a:rPr lang="en-US" dirty="0"/>
              <a:t>Allow officials to “perform their discretionary duties” without the fear of liability or harassing litigation (</a:t>
            </a:r>
            <a:r>
              <a:rPr lang="en-US" i="1" dirty="0">
                <a:solidFill>
                  <a:srgbClr val="0033CC"/>
                </a:solidFill>
              </a:rPr>
              <a:t>Harlow v. Fitzgerald</a:t>
            </a:r>
            <a:r>
              <a:rPr lang="en-US" dirty="0">
                <a:solidFill>
                  <a:srgbClr val="0033CC"/>
                </a:solidFill>
              </a:rPr>
              <a:t>, 1982</a:t>
            </a:r>
            <a:r>
              <a:rPr lang="en-US" dirty="0"/>
              <a:t>)</a:t>
            </a:r>
          </a:p>
          <a:p>
            <a:pPr>
              <a:buClr>
                <a:schemeClr val="folHlink"/>
              </a:buClr>
              <a:buFont typeface="Wingdings" pitchFamily="2" charset="2"/>
              <a:buChar char="Ø"/>
              <a:defRPr/>
            </a:pPr>
            <a:r>
              <a:rPr lang="en-US" altLang="en-US" dirty="0"/>
              <a:t>Provides an </a:t>
            </a:r>
            <a:r>
              <a:rPr lang="en-US" altLang="en-US" dirty="0">
                <a:solidFill>
                  <a:srgbClr val="0000FF"/>
                </a:solidFill>
              </a:rPr>
              <a:t>Affirmative Defense to avoid trial </a:t>
            </a:r>
            <a:endParaRPr lang="en-US" dirty="0"/>
          </a:p>
          <a:p>
            <a:pPr>
              <a:buClr>
                <a:schemeClr val="folHlink"/>
              </a:buClr>
              <a:buFont typeface="Wingdings" pitchFamily="2" charset="2"/>
              <a:buChar char="Ø"/>
              <a:defRPr/>
            </a:pPr>
            <a:r>
              <a:rPr lang="en-US" i="1" dirty="0">
                <a:solidFill>
                  <a:srgbClr val="FF0000"/>
                </a:solidFill>
              </a:rPr>
              <a:t>Provides a shield and protects from liability</a:t>
            </a:r>
          </a:p>
          <a:p>
            <a:pPr>
              <a:buClr>
                <a:schemeClr val="folHlink"/>
              </a:buClr>
              <a:buFont typeface="Wingdings" pitchFamily="2" charset="2"/>
              <a:buChar char="Ø"/>
              <a:defRPr/>
            </a:pPr>
            <a:r>
              <a:rPr lang="en-US" dirty="0"/>
              <a:t>Provides breathing room  to make reasonable but mistaken judgments </a:t>
            </a:r>
          </a:p>
          <a:p>
            <a:pPr>
              <a:buClr>
                <a:schemeClr val="folHlink"/>
              </a:buClr>
              <a:buFont typeface="Wingdings" pitchFamily="2" charset="2"/>
              <a:buChar char="Ø"/>
              <a:defRPr/>
            </a:pPr>
            <a:r>
              <a:rPr lang="en-US" dirty="0"/>
              <a:t>Does not protect plainly incompetent &amp; knowingly violates the law [</a:t>
            </a:r>
            <a:r>
              <a:rPr lang="en-US" i="1" dirty="0">
                <a:solidFill>
                  <a:srgbClr val="0033CC"/>
                </a:solidFill>
              </a:rPr>
              <a:t>Pearson v. Callahan, ‘09; City of Tahlequah, OK v. Bond, ‘21</a:t>
            </a:r>
            <a:r>
              <a:rPr lang="en-US" dirty="0">
                <a:solidFill>
                  <a:srgbClr val="0033CC"/>
                </a:solidFill>
              </a:rPr>
              <a:t> </a:t>
            </a:r>
            <a:r>
              <a:rPr lang="en-US" dirty="0"/>
              <a:t>]</a:t>
            </a:r>
          </a:p>
          <a:p>
            <a:pPr marL="990600" lvl="1" indent="-533400">
              <a:buClr>
                <a:schemeClr val="folHlink"/>
              </a:buClr>
              <a:buNone/>
              <a:defRPr/>
            </a:pPr>
            <a:endParaRPr lang="en-US" i="1" dirty="0">
              <a:solidFill>
                <a:srgbClr val="FFFF00"/>
              </a:solidFill>
            </a:endParaRPr>
          </a:p>
          <a:p>
            <a:pPr marL="990600" lvl="1" indent="-533400">
              <a:buClr>
                <a:schemeClr val="folHlink"/>
              </a:buClr>
              <a:buNone/>
              <a:defRPr/>
            </a:pPr>
            <a:endParaRPr lang="en-US" dirty="0"/>
          </a:p>
          <a:p>
            <a:pPr marL="990600" lvl="1" indent="-533400">
              <a:buClr>
                <a:schemeClr val="folHlink"/>
              </a:buClr>
              <a:buNone/>
              <a:defRPr/>
            </a:pPr>
            <a:endParaRPr lang="en-US" b="1" i="1" u="sng" dirty="0"/>
          </a:p>
        </p:txBody>
      </p:sp>
      <p:pic>
        <p:nvPicPr>
          <p:cNvPr id="5" name="Picture 4">
            <a:extLst>
              <a:ext uri="{FF2B5EF4-FFF2-40B4-BE49-F238E27FC236}">
                <a16:creationId xmlns:a16="http://schemas.microsoft.com/office/drawing/2014/main" id="{43BE7C5E-F8DE-40CD-B0AA-45A95454C0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579" y="409073"/>
            <a:ext cx="2261783" cy="2050718"/>
          </a:xfrm>
          <a:prstGeom prst="rect">
            <a:avLst/>
          </a:prstGeom>
        </p:spPr>
      </p:pic>
    </p:spTree>
    <p:extLst>
      <p:ext uri="{BB962C8B-B14F-4D97-AF65-F5344CB8AC3E}">
        <p14:creationId xmlns:p14="http://schemas.microsoft.com/office/powerpoint/2010/main" val="2037494388"/>
      </p:ext>
    </p:extLst>
  </p:cSld>
  <p:clrMapOvr>
    <a:masterClrMapping/>
  </p:clrMapOvr>
  <p:transition>
    <p:cover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49CE-8289-403B-9060-16999E40D28C}"/>
              </a:ext>
            </a:extLst>
          </p:cNvPr>
          <p:cNvSpPr>
            <a:spLocks noGrp="1"/>
          </p:cNvSpPr>
          <p:nvPr>
            <p:ph type="title"/>
          </p:nvPr>
        </p:nvSpPr>
        <p:spPr>
          <a:xfrm>
            <a:off x="90151" y="136359"/>
            <a:ext cx="12041748" cy="882316"/>
          </a:xfrm>
        </p:spPr>
        <p:txBody>
          <a:bodyPr>
            <a:normAutofit/>
          </a:bodyPr>
          <a:lstStyle/>
          <a:p>
            <a:pPr algn="ctr"/>
            <a:r>
              <a:rPr lang="en-US" dirty="0">
                <a:solidFill>
                  <a:srgbClr val="FF0000"/>
                </a:solidFill>
              </a:rPr>
              <a:t>Tenets of Qualified Immunity </a:t>
            </a:r>
          </a:p>
        </p:txBody>
      </p:sp>
      <p:sp>
        <p:nvSpPr>
          <p:cNvPr id="3" name="Content Placeholder 2">
            <a:extLst>
              <a:ext uri="{FF2B5EF4-FFF2-40B4-BE49-F238E27FC236}">
                <a16:creationId xmlns:a16="http://schemas.microsoft.com/office/drawing/2014/main" id="{02DB8ED4-63D4-4E6C-A97A-502AB45A0C51}"/>
              </a:ext>
            </a:extLst>
          </p:cNvPr>
          <p:cNvSpPr>
            <a:spLocks noGrp="1"/>
          </p:cNvSpPr>
          <p:nvPr>
            <p:ph idx="1"/>
          </p:nvPr>
        </p:nvSpPr>
        <p:spPr>
          <a:xfrm>
            <a:off x="90151" y="1138989"/>
            <a:ext cx="11969065" cy="5486400"/>
          </a:xfrm>
        </p:spPr>
        <p:txBody>
          <a:bodyPr>
            <a:normAutofit/>
          </a:bodyPr>
          <a:lstStyle/>
          <a:p>
            <a:r>
              <a:rPr lang="en-US" sz="2800" dirty="0"/>
              <a:t>Was a Constitutional right violated? </a:t>
            </a:r>
            <a:r>
              <a:rPr lang="en-US" sz="2800" dirty="0">
                <a:solidFill>
                  <a:srgbClr val="0033CC"/>
                </a:solidFill>
              </a:rPr>
              <a:t>[</a:t>
            </a:r>
            <a:r>
              <a:rPr lang="en-US" sz="2800" i="1" dirty="0">
                <a:solidFill>
                  <a:srgbClr val="0033CC"/>
                </a:solidFill>
              </a:rPr>
              <a:t>Dukes v. Deaton</a:t>
            </a:r>
            <a:r>
              <a:rPr lang="en-US" sz="2800" dirty="0">
                <a:solidFill>
                  <a:srgbClr val="0033CC"/>
                </a:solidFill>
              </a:rPr>
              <a:t>, 11</a:t>
            </a:r>
            <a:r>
              <a:rPr lang="en-US" sz="2800" baseline="30000" dirty="0">
                <a:solidFill>
                  <a:srgbClr val="0033CC"/>
                </a:solidFill>
              </a:rPr>
              <a:t>th</a:t>
            </a:r>
            <a:r>
              <a:rPr lang="en-US" sz="2800" dirty="0">
                <a:solidFill>
                  <a:srgbClr val="0033CC"/>
                </a:solidFill>
              </a:rPr>
              <a:t> Cir. 2017)</a:t>
            </a:r>
            <a:endParaRPr lang="en-US" dirty="0"/>
          </a:p>
          <a:p>
            <a:r>
              <a:rPr lang="en-US" dirty="0"/>
              <a:t>Has SCOTUS “Clearly Established Law” on the case issue?</a:t>
            </a:r>
          </a:p>
          <a:p>
            <a:r>
              <a:rPr lang="en-US" dirty="0"/>
              <a:t>Controlling authority set the CEL on the issue? (Fed. or State SCT)</a:t>
            </a:r>
          </a:p>
          <a:p>
            <a:r>
              <a:rPr lang="en-US" dirty="0"/>
              <a:t>Circumstances the LEO confronted been clearly defined?</a:t>
            </a:r>
          </a:p>
          <a:p>
            <a:r>
              <a:rPr lang="en-US" dirty="0"/>
              <a:t>CEL defined with specificity? </a:t>
            </a:r>
            <a:r>
              <a:rPr lang="en-US" dirty="0">
                <a:sym typeface="Wingdings" panose="05000000000000000000" pitchFamily="2" charset="2"/>
              </a:rPr>
              <a:t> Within in the specific context of the case</a:t>
            </a:r>
            <a:endParaRPr lang="en-US" dirty="0"/>
          </a:p>
          <a:p>
            <a:r>
              <a:rPr lang="en-US" dirty="0"/>
              <a:t>CEL been defined at an appropriate level of generality? </a:t>
            </a:r>
          </a:p>
          <a:p>
            <a:r>
              <a:rPr lang="en-US" dirty="0"/>
              <a:t>The incident an “unusual incident?”</a:t>
            </a:r>
          </a:p>
          <a:p>
            <a:r>
              <a:rPr lang="en-US" dirty="0"/>
              <a:t>Fair notice provided to LEO?</a:t>
            </a:r>
          </a:p>
          <a:p>
            <a:pPr marL="0" indent="0">
              <a:buNone/>
            </a:pPr>
            <a:endParaRPr lang="en-US" dirty="0"/>
          </a:p>
          <a:p>
            <a:pPr marL="0" indent="0">
              <a:buNone/>
            </a:pPr>
            <a:r>
              <a:rPr lang="en-US" dirty="0"/>
              <a:t>								 		    </a:t>
            </a:r>
            <a:r>
              <a:rPr lang="en-US" sz="2400" dirty="0"/>
              <a:t>(Brave, 2024)</a:t>
            </a:r>
          </a:p>
        </p:txBody>
      </p:sp>
    </p:spTree>
    <p:extLst>
      <p:ext uri="{BB962C8B-B14F-4D97-AF65-F5344CB8AC3E}">
        <p14:creationId xmlns:p14="http://schemas.microsoft.com/office/powerpoint/2010/main" val="472447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FE25-275A-6D5F-13B4-4657AB3F09C0}"/>
              </a:ext>
            </a:extLst>
          </p:cNvPr>
          <p:cNvSpPr>
            <a:spLocks noGrp="1"/>
          </p:cNvSpPr>
          <p:nvPr>
            <p:ph type="title"/>
          </p:nvPr>
        </p:nvSpPr>
        <p:spPr>
          <a:xfrm>
            <a:off x="162961" y="112295"/>
            <a:ext cx="11850987" cy="954505"/>
          </a:xfrm>
        </p:spPr>
        <p:txBody>
          <a:bodyPr>
            <a:normAutofit/>
          </a:bodyPr>
          <a:lstStyle/>
          <a:p>
            <a:pPr algn="ctr"/>
            <a:r>
              <a:rPr lang="en-US" sz="3600" b="1" dirty="0">
                <a:solidFill>
                  <a:srgbClr val="FF0000"/>
                </a:solidFill>
              </a:rPr>
              <a:t>Tenets of Qualified Immunity </a:t>
            </a:r>
          </a:p>
        </p:txBody>
      </p:sp>
      <p:sp>
        <p:nvSpPr>
          <p:cNvPr id="3" name="Content Placeholder 2">
            <a:extLst>
              <a:ext uri="{FF2B5EF4-FFF2-40B4-BE49-F238E27FC236}">
                <a16:creationId xmlns:a16="http://schemas.microsoft.com/office/drawing/2014/main" id="{69FB8572-B270-7AAB-6AE6-C6F55826E2EC}"/>
              </a:ext>
            </a:extLst>
          </p:cNvPr>
          <p:cNvSpPr>
            <a:spLocks noGrp="1"/>
          </p:cNvSpPr>
          <p:nvPr>
            <p:ph idx="1"/>
          </p:nvPr>
        </p:nvSpPr>
        <p:spPr>
          <a:xfrm>
            <a:off x="162961" y="1355558"/>
            <a:ext cx="11941522" cy="5301915"/>
          </a:xfrm>
        </p:spPr>
        <p:txBody>
          <a:bodyPr/>
          <a:lstStyle/>
          <a:p>
            <a:r>
              <a:rPr lang="en-US" dirty="0"/>
              <a:t>Every reasonable LEO able to interpret case precedent? </a:t>
            </a:r>
          </a:p>
          <a:p>
            <a:r>
              <a:rPr lang="en-US" dirty="0"/>
              <a:t>Legal principle clearly prohibited regarding the particular situation?</a:t>
            </a:r>
          </a:p>
          <a:p>
            <a:r>
              <a:rPr lang="en-US" dirty="0"/>
              <a:t>CEL beyond debate? Relevant case precedent &amp; robust consensus?</a:t>
            </a:r>
          </a:p>
          <a:p>
            <a:r>
              <a:rPr lang="en-US" dirty="0"/>
              <a:t>LEO have Arguable Probable Cause </a:t>
            </a:r>
            <a:r>
              <a:rPr lang="en-US" b="1" dirty="0">
                <a:solidFill>
                  <a:srgbClr val="0033CC"/>
                </a:solidFill>
                <a:effectLst>
                  <a:outerShdw blurRad="38100" dist="38100" dir="2700000" algn="tl">
                    <a:srgbClr val="000000">
                      <a:alpha val="43137"/>
                    </a:srgbClr>
                  </a:outerShdw>
                </a:effectLst>
              </a:rPr>
              <a:t>(Malley v. Briggs, 1986) </a:t>
            </a:r>
          </a:p>
          <a:p>
            <a:r>
              <a:rPr lang="en-US" dirty="0"/>
              <a:t>Court determines CEL </a:t>
            </a:r>
          </a:p>
          <a:p>
            <a:r>
              <a:rPr lang="en-US" dirty="0"/>
              <a:t>Jury determines whether Constitutional right violated  </a:t>
            </a:r>
          </a:p>
          <a:p>
            <a:r>
              <a:rPr lang="en-US" dirty="0"/>
              <a:t>Agency policy does not create CEL </a:t>
            </a:r>
          </a:p>
          <a:p>
            <a:endParaRPr lang="en-US" dirty="0"/>
          </a:p>
          <a:p>
            <a:endParaRPr lang="en-US" dirty="0"/>
          </a:p>
        </p:txBody>
      </p:sp>
    </p:spTree>
    <p:extLst>
      <p:ext uri="{BB962C8B-B14F-4D97-AF65-F5344CB8AC3E}">
        <p14:creationId xmlns:p14="http://schemas.microsoft.com/office/powerpoint/2010/main" val="195926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7F55FA-E02E-43ED-BA2C-746110942FFC}"/>
              </a:ext>
            </a:extLst>
          </p:cNvPr>
          <p:cNvSpPr>
            <a:spLocks noGrp="1"/>
          </p:cNvSpPr>
          <p:nvPr>
            <p:ph type="title"/>
          </p:nvPr>
        </p:nvSpPr>
        <p:spPr>
          <a:xfrm>
            <a:off x="103632" y="91441"/>
            <a:ext cx="11960352" cy="865631"/>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Darrell L. Ross, Ph.D., CJ Professor Emeritus </a:t>
            </a:r>
          </a:p>
        </p:txBody>
      </p:sp>
      <p:sp>
        <p:nvSpPr>
          <p:cNvPr id="10" name="Content Placeholder 9">
            <a:extLst>
              <a:ext uri="{FF2B5EF4-FFF2-40B4-BE49-F238E27FC236}">
                <a16:creationId xmlns:a16="http://schemas.microsoft.com/office/drawing/2014/main" id="{59C2BF1A-1D88-40B8-BD08-B7771AFE9ACA}"/>
              </a:ext>
            </a:extLst>
          </p:cNvPr>
          <p:cNvSpPr>
            <a:spLocks noGrp="1"/>
          </p:cNvSpPr>
          <p:nvPr>
            <p:ph idx="1"/>
          </p:nvPr>
        </p:nvSpPr>
        <p:spPr>
          <a:xfrm>
            <a:off x="103632" y="957072"/>
            <a:ext cx="11984736" cy="5809487"/>
          </a:xfrm>
        </p:spPr>
        <p:txBody>
          <a:bodyPr>
            <a:normAutofit lnSpcReduction="10000"/>
          </a:bodyPr>
          <a:lstStyle/>
          <a:p>
            <a:r>
              <a:rPr lang="en-US" dirty="0"/>
              <a:t>‘73- ‘85—MI DOC: CO; Unit Mgr. PP Agent; &amp; Acad. Instructor</a:t>
            </a:r>
          </a:p>
          <a:p>
            <a:r>
              <a:rPr lang="en-US" dirty="0"/>
              <a:t>‘85- ‘92—FSU—CJ &amp; Academy Instructor</a:t>
            </a:r>
          </a:p>
          <a:p>
            <a:r>
              <a:rPr lang="en-US" dirty="0"/>
              <a:t>‘92- 06—ECU—CJ program &amp; Instructor @ NCJA</a:t>
            </a:r>
          </a:p>
          <a:p>
            <a:r>
              <a:rPr lang="en-US" dirty="0"/>
              <a:t>‘06- ‘10—WIU—Dir. of LEJA</a:t>
            </a:r>
          </a:p>
          <a:p>
            <a:r>
              <a:rPr lang="en-US" dirty="0"/>
              <a:t>‘10- ‘24—VSU—Dept. Head &amp; Director of CASS</a:t>
            </a:r>
          </a:p>
          <a:p>
            <a:r>
              <a:rPr lang="en-US" dirty="0"/>
              <a:t>‘86—‘14—PPCT, Staff &amp; Dir. Research</a:t>
            </a:r>
          </a:p>
          <a:p>
            <a:r>
              <a:rPr lang="en-US" dirty="0"/>
              <a:t>10 Instructor certifications &amp; 7 prof. associations </a:t>
            </a:r>
          </a:p>
          <a:p>
            <a:r>
              <a:rPr lang="en-US" dirty="0"/>
              <a:t>120 publications &amp; 5 books</a:t>
            </a:r>
          </a:p>
          <a:p>
            <a:r>
              <a:rPr lang="en-US" dirty="0"/>
              <a:t>Over 800 training/conference presentations </a:t>
            </a:r>
          </a:p>
          <a:p>
            <a:pPr lvl="1"/>
            <a:r>
              <a:rPr lang="en-US" dirty="0"/>
              <a:t>30 states &amp; 5 countries </a:t>
            </a:r>
          </a:p>
          <a:p>
            <a:r>
              <a:rPr lang="en-US" dirty="0"/>
              <a:t>Over 1,000 cases retained as expert witness [Civil/Criminal]</a:t>
            </a:r>
          </a:p>
          <a:p>
            <a:r>
              <a:rPr lang="en-US" dirty="0"/>
              <a:t>Consultant to numerous CJ agencies, military, &amp; corporations</a:t>
            </a:r>
          </a:p>
        </p:txBody>
      </p:sp>
      <p:pic>
        <p:nvPicPr>
          <p:cNvPr id="12" name="Picture 11">
            <a:extLst>
              <a:ext uri="{FF2B5EF4-FFF2-40B4-BE49-F238E27FC236}">
                <a16:creationId xmlns:a16="http://schemas.microsoft.com/office/drawing/2014/main" id="{05E48C23-AAEF-46A0-A1F4-953109C9F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388" y="3802761"/>
            <a:ext cx="2564454" cy="3105150"/>
          </a:xfrm>
          <a:prstGeom prst="rect">
            <a:avLst/>
          </a:prstGeom>
        </p:spPr>
      </p:pic>
      <p:pic>
        <p:nvPicPr>
          <p:cNvPr id="16" name="Picture 15">
            <a:extLst>
              <a:ext uri="{FF2B5EF4-FFF2-40B4-BE49-F238E27FC236}">
                <a16:creationId xmlns:a16="http://schemas.microsoft.com/office/drawing/2014/main" id="{46F63FDE-E319-480D-8E68-5FABF15EA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112" y="2250185"/>
            <a:ext cx="2278227" cy="3180067"/>
          </a:xfrm>
          <a:prstGeom prst="rect">
            <a:avLst/>
          </a:prstGeom>
        </p:spPr>
      </p:pic>
      <p:pic>
        <p:nvPicPr>
          <p:cNvPr id="2" name="Picture 1">
            <a:extLst>
              <a:ext uri="{FF2B5EF4-FFF2-40B4-BE49-F238E27FC236}">
                <a16:creationId xmlns:a16="http://schemas.microsoft.com/office/drawing/2014/main" id="{6F9C38FB-1F02-DA2D-D21B-7C5D135E6EAB}"/>
              </a:ext>
            </a:extLst>
          </p:cNvPr>
          <p:cNvPicPr>
            <a:picLocks noChangeAspect="1"/>
          </p:cNvPicPr>
          <p:nvPr/>
        </p:nvPicPr>
        <p:blipFill>
          <a:blip r:embed="rId4"/>
          <a:stretch>
            <a:fillRect/>
          </a:stretch>
        </p:blipFill>
        <p:spPr>
          <a:xfrm>
            <a:off x="9673388" y="1302343"/>
            <a:ext cx="2506497" cy="2979762"/>
          </a:xfrm>
          <a:prstGeom prst="rect">
            <a:avLst/>
          </a:prstGeom>
        </p:spPr>
      </p:pic>
    </p:spTree>
    <p:extLst>
      <p:ext uri="{BB962C8B-B14F-4D97-AF65-F5344CB8AC3E}">
        <p14:creationId xmlns:p14="http://schemas.microsoft.com/office/powerpoint/2010/main" val="1881144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D19BA516-1907-4D95-BB3B-6CE41C5C9357}"/>
              </a:ext>
            </a:extLst>
          </p:cNvPr>
          <p:cNvSpPr>
            <a:spLocks noGrp="1" noChangeArrowheads="1"/>
          </p:cNvSpPr>
          <p:nvPr>
            <p:ph type="title"/>
          </p:nvPr>
        </p:nvSpPr>
        <p:spPr>
          <a:xfrm>
            <a:off x="215659" y="120770"/>
            <a:ext cx="11818189" cy="753526"/>
          </a:xfrm>
        </p:spPr>
        <p:txBody>
          <a:bodyPr rtlCol="0">
            <a:noAutofit/>
          </a:bodyPr>
          <a:lstStyle/>
          <a:p>
            <a:pPr algn="ctr">
              <a:defRPr/>
            </a:pPr>
            <a:r>
              <a:rPr lang="en-US" sz="4000" b="1" dirty="0">
                <a:solidFill>
                  <a:srgbClr val="FF0000"/>
                </a:solidFill>
                <a:effectLst>
                  <a:outerShdw blurRad="38100" dist="38100" dir="2700000" algn="tl">
                    <a:srgbClr val="000000">
                      <a:alpha val="43137"/>
                    </a:srgbClr>
                  </a:outerShdw>
                </a:effectLst>
              </a:rPr>
              <a:t>Qualified Immunity</a:t>
            </a:r>
          </a:p>
        </p:txBody>
      </p:sp>
      <p:sp>
        <p:nvSpPr>
          <p:cNvPr id="26627" name="Rectangle 3">
            <a:extLst>
              <a:ext uri="{FF2B5EF4-FFF2-40B4-BE49-F238E27FC236}">
                <a16:creationId xmlns:a16="http://schemas.microsoft.com/office/drawing/2014/main" id="{EC8F84FC-5B17-4057-97C0-5074B86A3179}"/>
              </a:ext>
            </a:extLst>
          </p:cNvPr>
          <p:cNvSpPr>
            <a:spLocks noGrp="1" noChangeArrowheads="1"/>
          </p:cNvSpPr>
          <p:nvPr>
            <p:ph idx="1"/>
          </p:nvPr>
        </p:nvSpPr>
        <p:spPr>
          <a:xfrm>
            <a:off x="51515" y="874296"/>
            <a:ext cx="12051345" cy="5862934"/>
          </a:xfrm>
        </p:spPr>
        <p:txBody>
          <a:bodyPr>
            <a:normAutofit/>
          </a:bodyPr>
          <a:lstStyle/>
          <a:p>
            <a:pPr lvl="1">
              <a:buClr>
                <a:srgbClr val="CCA500"/>
              </a:buClr>
              <a:defRPr/>
            </a:pPr>
            <a:r>
              <a:rPr lang="en-US" sz="3200" dirty="0"/>
              <a:t>Build a </a:t>
            </a:r>
            <a:r>
              <a:rPr lang="en-US" sz="3200" b="1" i="1" u="sng" dirty="0">
                <a:solidFill>
                  <a:srgbClr val="9900CC"/>
                </a:solidFill>
              </a:rPr>
              <a:t>position of defense/Hardening the Target</a:t>
            </a:r>
            <a:r>
              <a:rPr lang="en-US" sz="3200" dirty="0"/>
              <a:t>:</a:t>
            </a:r>
          </a:p>
          <a:p>
            <a:pPr lvl="2">
              <a:buClr>
                <a:srgbClr val="CCA500"/>
              </a:buClr>
              <a:defRPr/>
            </a:pPr>
            <a:r>
              <a:rPr lang="en-US" sz="2800" dirty="0"/>
              <a:t>Acted within boundaries of the Constitution &amp; SCOTUS decisions </a:t>
            </a:r>
          </a:p>
          <a:p>
            <a:pPr lvl="2">
              <a:buClr>
                <a:srgbClr val="CCA500"/>
              </a:buClr>
              <a:defRPr/>
            </a:pPr>
            <a:r>
              <a:rPr lang="en-US" sz="2800" dirty="0"/>
              <a:t>Acted within State law and Standards?</a:t>
            </a:r>
          </a:p>
          <a:p>
            <a:pPr lvl="2">
              <a:buClr>
                <a:srgbClr val="CCA500"/>
              </a:buClr>
              <a:defRPr/>
            </a:pPr>
            <a:r>
              <a:rPr lang="en-US" altLang="en-US" sz="3200" dirty="0"/>
              <a:t>Trained to and follow clearly established law?</a:t>
            </a:r>
          </a:p>
          <a:p>
            <a:pPr marL="990600" lvl="1" indent="-533400">
              <a:buClr>
                <a:schemeClr val="folHlink"/>
              </a:buClr>
              <a:buNone/>
            </a:pPr>
            <a:r>
              <a:rPr lang="en-US" altLang="en-US" sz="3200" dirty="0"/>
              <a:t>		</a:t>
            </a:r>
            <a:r>
              <a:rPr lang="en-US" altLang="en-US" sz="3200" i="1" dirty="0">
                <a:solidFill>
                  <a:srgbClr val="FF0000"/>
                </a:solidFill>
              </a:rPr>
              <a:t>How well do you/officers know  &amp; follow the law?</a:t>
            </a:r>
          </a:p>
          <a:p>
            <a:pPr marL="990600" lvl="1" indent="-533400">
              <a:buClr>
                <a:schemeClr val="folHlink"/>
              </a:buClr>
              <a:buNone/>
            </a:pPr>
            <a:r>
              <a:rPr lang="en-US" sz="3200" i="1" dirty="0">
                <a:solidFill>
                  <a:srgbClr val="FF0000"/>
                </a:solidFill>
              </a:rPr>
              <a:t>		Arguable Probable Cause supports Qualified Immunity </a:t>
            </a:r>
            <a:endParaRPr lang="en-US" sz="2800" dirty="0"/>
          </a:p>
          <a:p>
            <a:pPr lvl="2">
              <a:buClr>
                <a:srgbClr val="CCA500"/>
              </a:buClr>
              <a:defRPr/>
            </a:pPr>
            <a:r>
              <a:rPr lang="en-US" sz="2800" b="1" i="1" u="sng" dirty="0">
                <a:solidFill>
                  <a:srgbClr val="7030A0"/>
                </a:solidFill>
                <a:effectLst>
                  <a:outerShdw blurRad="38100" dist="38100" dir="2700000" algn="tl">
                    <a:srgbClr val="000000">
                      <a:alpha val="43137"/>
                    </a:srgbClr>
                  </a:outerShdw>
                </a:effectLst>
              </a:rPr>
              <a:t>Acted pursuant to agency “POLICY” ?</a:t>
            </a:r>
          </a:p>
          <a:p>
            <a:pPr lvl="2">
              <a:buClr>
                <a:srgbClr val="CCA500"/>
              </a:buClr>
              <a:defRPr/>
            </a:pPr>
            <a:r>
              <a:rPr lang="en-US" sz="2800" dirty="0"/>
              <a:t>Acted within  “SUPERVISORY” direction/guidelines?</a:t>
            </a:r>
          </a:p>
          <a:p>
            <a:pPr lvl="2">
              <a:buClr>
                <a:srgbClr val="CCA500"/>
              </a:buClr>
              <a:defRPr/>
            </a:pPr>
            <a:r>
              <a:rPr lang="en-US" sz="2800" dirty="0"/>
              <a:t>Acted within scope of “TRAINING”?</a:t>
            </a:r>
          </a:p>
          <a:p>
            <a:pPr lvl="2">
              <a:buClr>
                <a:srgbClr val="CCA500"/>
              </a:buClr>
              <a:defRPr/>
            </a:pPr>
            <a:r>
              <a:rPr lang="en-US" sz="2800" dirty="0"/>
              <a:t>Acted within professional education/experience?</a:t>
            </a:r>
          </a:p>
          <a:p>
            <a:pPr lvl="2">
              <a:buClr>
                <a:srgbClr val="CCA500"/>
              </a:buClr>
              <a:defRPr/>
            </a:pPr>
            <a:r>
              <a:rPr lang="en-US" sz="2800" dirty="0"/>
              <a:t>What were the totality of circumstances?</a:t>
            </a:r>
          </a:p>
          <a:p>
            <a:pPr lvl="2">
              <a:buClr>
                <a:srgbClr val="CCA500"/>
              </a:buClr>
              <a:defRPr/>
            </a:pPr>
            <a:r>
              <a:rPr lang="en-US" sz="2800" dirty="0"/>
              <a:t>How would a </a:t>
            </a:r>
            <a:r>
              <a:rPr lang="en-US" sz="2800" dirty="0">
                <a:solidFill>
                  <a:srgbClr val="0000FF"/>
                </a:solidFill>
              </a:rPr>
              <a:t>“</a:t>
            </a:r>
            <a:r>
              <a:rPr lang="en-US" sz="2800" u="sng" dirty="0">
                <a:solidFill>
                  <a:srgbClr val="0000FF"/>
                </a:solidFill>
              </a:rPr>
              <a:t>reasonable officer act</a:t>
            </a:r>
            <a:r>
              <a:rPr lang="en-US" sz="2800" dirty="0">
                <a:solidFill>
                  <a:srgbClr val="0000FF"/>
                </a:solidFill>
              </a:rPr>
              <a:t>”?</a:t>
            </a:r>
          </a:p>
          <a:p>
            <a:pPr marL="914400" lvl="2" indent="0">
              <a:buClr>
                <a:srgbClr val="CCA500"/>
              </a:buClr>
              <a:buNone/>
              <a:defRPr/>
            </a:pPr>
            <a:endParaRPr lang="en-US" sz="2800" dirty="0"/>
          </a:p>
          <a:p>
            <a:pPr lvl="2">
              <a:buClr>
                <a:srgbClr val="CCA500"/>
              </a:buClr>
              <a:defRPr/>
            </a:pPr>
            <a:endParaRPr lang="en-US" sz="2800" dirty="0">
              <a:solidFill>
                <a:srgbClr val="EFFE60"/>
              </a:solidFill>
            </a:endParaRPr>
          </a:p>
          <a:p>
            <a:pPr lvl="2">
              <a:buClr>
                <a:srgbClr val="CCA500"/>
              </a:buClr>
              <a:defRPr/>
            </a:pPr>
            <a:endParaRPr lang="en-US" sz="2800" dirty="0">
              <a:solidFill>
                <a:srgbClr val="EFFE60"/>
              </a:solidFill>
            </a:endParaRPr>
          </a:p>
          <a:p>
            <a:pPr marL="609600" indent="-609600">
              <a:buFont typeface="Arial" charset="0"/>
              <a:buChar char="•"/>
              <a:defRPr/>
            </a:pPr>
            <a:endParaRPr lang="en-US" dirty="0">
              <a:solidFill>
                <a:srgbClr val="EFFE60"/>
              </a:solidFill>
            </a:endParaRPr>
          </a:p>
        </p:txBody>
      </p:sp>
      <p:pic>
        <p:nvPicPr>
          <p:cNvPr id="3" name="Picture 2">
            <a:extLst>
              <a:ext uri="{FF2B5EF4-FFF2-40B4-BE49-F238E27FC236}">
                <a16:creationId xmlns:a16="http://schemas.microsoft.com/office/drawing/2014/main" id="{3D7F0CC5-53DF-404B-B663-27FE28BB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9544" y="4261104"/>
            <a:ext cx="2743316" cy="2476127"/>
          </a:xfrm>
          <a:prstGeom prst="rect">
            <a:avLst/>
          </a:prstGeom>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5" descr="startrk">
            <a:extLst>
              <a:ext uri="{FF2B5EF4-FFF2-40B4-BE49-F238E27FC236}">
                <a16:creationId xmlns:a16="http://schemas.microsoft.com/office/drawing/2014/main" id="{909106FC-FB74-40FB-97B3-45ECEF7AA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3" y="962846"/>
            <a:ext cx="4541217" cy="289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Starship%20Enterprise">
            <a:extLst>
              <a:ext uri="{FF2B5EF4-FFF2-40B4-BE49-F238E27FC236}">
                <a16:creationId xmlns:a16="http://schemas.microsoft.com/office/drawing/2014/main" id="{A76B6518-386E-4294-BD8C-C286DDD1A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709" y="3761825"/>
            <a:ext cx="5785335" cy="303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klingons-05">
            <a:extLst>
              <a:ext uri="{FF2B5EF4-FFF2-40B4-BE49-F238E27FC236}">
                <a16:creationId xmlns:a16="http://schemas.microsoft.com/office/drawing/2014/main" id="{5C7D1A33-05D2-4AB4-A2F5-984D993DD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266" y="868902"/>
            <a:ext cx="3928086" cy="289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25D6DA13-BD29-4E03-A5BF-9D3B204D9021}"/>
              </a:ext>
            </a:extLst>
          </p:cNvPr>
          <p:cNvSpPr>
            <a:spLocks noGrp="1"/>
          </p:cNvSpPr>
          <p:nvPr>
            <p:ph type="title"/>
          </p:nvPr>
        </p:nvSpPr>
        <p:spPr>
          <a:xfrm>
            <a:off x="121113" y="106362"/>
            <a:ext cx="11929589" cy="856484"/>
          </a:xfrm>
        </p:spPr>
        <p:txBody>
          <a:bodyPr>
            <a:normAutofit/>
          </a:bodyPr>
          <a:lstStyle/>
          <a:p>
            <a:pPr algn="ctr"/>
            <a:r>
              <a:rPr lang="en-US" b="1" dirty="0">
                <a:solidFill>
                  <a:srgbClr val="FF0000"/>
                </a:solidFill>
                <a:effectLst>
                  <a:outerShdw blurRad="38100" dist="38100" dir="2700000" algn="tl">
                    <a:srgbClr val="000000">
                      <a:alpha val="43137"/>
                    </a:srgbClr>
                  </a:outerShdw>
                </a:effectLst>
              </a:rPr>
              <a:t>“Defense Shields Up”!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3FF8A08-67F3-4A96-AFED-8179F9B1FCE7}"/>
              </a:ext>
            </a:extLst>
          </p:cNvPr>
          <p:cNvSpPr>
            <a:spLocks noGrp="1"/>
          </p:cNvSpPr>
          <p:nvPr>
            <p:ph type="title"/>
          </p:nvPr>
        </p:nvSpPr>
        <p:spPr>
          <a:xfrm>
            <a:off x="127167" y="152400"/>
            <a:ext cx="11947757" cy="457200"/>
          </a:xfrm>
        </p:spPr>
        <p:txBody>
          <a:bodyPr>
            <a:noAutofit/>
          </a:bodyPr>
          <a:lstStyle/>
          <a:p>
            <a:pPr algn="ctr" eaLnBrk="1" hangingPunct="1"/>
            <a:r>
              <a:rPr lang="en-US" altLang="en-US" sz="4000" b="1" dirty="0">
                <a:solidFill>
                  <a:srgbClr val="FF0000"/>
                </a:solidFill>
                <a:effectLst>
                  <a:outerShdw blurRad="38100" dist="38100" dir="2700000" algn="tl">
                    <a:srgbClr val="000000">
                      <a:alpha val="43137"/>
                    </a:srgbClr>
                  </a:outerShdw>
                </a:effectLst>
              </a:rPr>
              <a:t>Civil Liability &amp; Administrative Controls</a:t>
            </a:r>
          </a:p>
        </p:txBody>
      </p:sp>
      <p:sp>
        <p:nvSpPr>
          <p:cNvPr id="33795" name="Content Placeholder 2">
            <a:extLst>
              <a:ext uri="{FF2B5EF4-FFF2-40B4-BE49-F238E27FC236}">
                <a16:creationId xmlns:a16="http://schemas.microsoft.com/office/drawing/2014/main" id="{F2C9F503-1D70-4A57-9780-07A7E969E0AF}"/>
              </a:ext>
            </a:extLst>
          </p:cNvPr>
          <p:cNvSpPr>
            <a:spLocks noGrp="1"/>
          </p:cNvSpPr>
          <p:nvPr>
            <p:ph idx="1"/>
          </p:nvPr>
        </p:nvSpPr>
        <p:spPr>
          <a:xfrm>
            <a:off x="127167" y="841732"/>
            <a:ext cx="11947757" cy="5863867"/>
          </a:xfrm>
        </p:spPr>
        <p:txBody>
          <a:bodyPr/>
          <a:lstStyle/>
          <a:p>
            <a:pPr eaLnBrk="1" hangingPunct="1">
              <a:buClr>
                <a:srgbClr val="FF0000"/>
              </a:buClr>
              <a:buFont typeface="Wingdings" panose="05000000000000000000" pitchFamily="2" charset="2"/>
              <a:buChar char="Ø"/>
            </a:pPr>
            <a:r>
              <a:rPr lang="en-US" altLang="en-US" dirty="0">
                <a:solidFill>
                  <a:srgbClr val="0000FF"/>
                </a:solidFill>
              </a:rPr>
              <a:t>Reduce liability through “</a:t>
            </a:r>
            <a:r>
              <a:rPr lang="en-US" altLang="en-US" u="sng" dirty="0">
                <a:solidFill>
                  <a:srgbClr val="0000FF"/>
                </a:solidFill>
              </a:rPr>
              <a:t>Bureaucratic Model</a:t>
            </a:r>
            <a:r>
              <a:rPr lang="en-US" altLang="en-US" dirty="0">
                <a:solidFill>
                  <a:srgbClr val="0000FF"/>
                </a:solidFill>
              </a:rPr>
              <a:t>”</a:t>
            </a:r>
          </a:p>
          <a:p>
            <a:pPr lvl="1" eaLnBrk="1" hangingPunct="1">
              <a:buClr>
                <a:srgbClr val="FF0000"/>
              </a:buClr>
              <a:buFont typeface="Wingdings" panose="05000000000000000000" pitchFamily="2" charset="2"/>
              <a:buChar char="Ø"/>
            </a:pPr>
            <a:r>
              <a:rPr lang="en-US" altLang="en-US" dirty="0"/>
              <a:t>Clearly articulated &amp; identified mission statement (w/goals)</a:t>
            </a:r>
          </a:p>
          <a:p>
            <a:pPr lvl="1" eaLnBrk="1" hangingPunct="1">
              <a:buClr>
                <a:srgbClr val="FF0000"/>
              </a:buClr>
              <a:buFont typeface="Wingdings" panose="05000000000000000000" pitchFamily="2" charset="2"/>
              <a:buChar char="Ø"/>
            </a:pPr>
            <a:r>
              <a:rPr lang="en-US" altLang="en-US" dirty="0"/>
              <a:t>Hierarchy of authority &amp; division of labor</a:t>
            </a:r>
          </a:p>
          <a:p>
            <a:pPr lvl="1" eaLnBrk="1" hangingPunct="1">
              <a:buClr>
                <a:srgbClr val="FF0000"/>
              </a:buClr>
              <a:buFont typeface="Wingdings" panose="05000000000000000000" pitchFamily="2" charset="2"/>
              <a:buChar char="Ø"/>
            </a:pPr>
            <a:r>
              <a:rPr lang="en-US" altLang="en-US" dirty="0"/>
              <a:t>Command &amp; Control</a:t>
            </a:r>
          </a:p>
          <a:p>
            <a:pPr lvl="1" eaLnBrk="1" hangingPunct="1">
              <a:buClr>
                <a:srgbClr val="FF0000"/>
              </a:buClr>
              <a:buFont typeface="Wingdings" panose="05000000000000000000" pitchFamily="2" charset="2"/>
              <a:buChar char="Ø"/>
            </a:pPr>
            <a:r>
              <a:rPr lang="en-US" altLang="en-US" dirty="0"/>
              <a:t>Formal &amp; informal communications</a:t>
            </a:r>
          </a:p>
          <a:p>
            <a:pPr lvl="1" eaLnBrk="1" hangingPunct="1">
              <a:buClr>
                <a:srgbClr val="FF0000"/>
              </a:buClr>
              <a:buFont typeface="Wingdings" panose="05000000000000000000" pitchFamily="2" charset="2"/>
              <a:buChar char="Ø"/>
            </a:pPr>
            <a:r>
              <a:rPr lang="en-US" altLang="en-US" dirty="0"/>
              <a:t>Policy &amp; Procedures</a:t>
            </a:r>
          </a:p>
          <a:p>
            <a:pPr lvl="1" eaLnBrk="1" hangingPunct="1">
              <a:buClr>
                <a:srgbClr val="FF0000"/>
              </a:buClr>
              <a:buFont typeface="Wingdings" panose="05000000000000000000" pitchFamily="2" charset="2"/>
              <a:buChar char="Ø"/>
            </a:pPr>
            <a:r>
              <a:rPr lang="en-US" altLang="en-US" dirty="0"/>
              <a:t>Ongoing training (Robust FTO/STO) </a:t>
            </a:r>
            <a:r>
              <a:rPr lang="en-US" altLang="en-US" dirty="0">
                <a:sym typeface="Wingdings" panose="05000000000000000000" pitchFamily="2" charset="2"/>
              </a:rPr>
              <a:t> officers  &amp;  Supervisors </a:t>
            </a:r>
            <a:endParaRPr lang="en-US" altLang="en-US" dirty="0"/>
          </a:p>
          <a:p>
            <a:pPr lvl="1" eaLnBrk="1" hangingPunct="1">
              <a:buClr>
                <a:srgbClr val="FF0000"/>
              </a:buClr>
              <a:buFont typeface="Wingdings" panose="05000000000000000000" pitchFamily="2" charset="2"/>
              <a:buChar char="Ø"/>
            </a:pPr>
            <a:r>
              <a:rPr lang="en-US" altLang="en-US" dirty="0"/>
              <a:t>Strong cadre of field supervisors</a:t>
            </a:r>
          </a:p>
          <a:p>
            <a:pPr lvl="1" eaLnBrk="1" hangingPunct="1">
              <a:buClr>
                <a:srgbClr val="FF0000"/>
              </a:buClr>
              <a:buFont typeface="Wingdings" panose="05000000000000000000" pitchFamily="2" charset="2"/>
              <a:buChar char="Ø"/>
            </a:pPr>
            <a:r>
              <a:rPr lang="en-US" altLang="en-US" dirty="0"/>
              <a:t>Implementation, monitoring, &amp; assessment of field performance</a:t>
            </a:r>
          </a:p>
          <a:p>
            <a:pPr lvl="1" eaLnBrk="1" hangingPunct="1">
              <a:buClr>
                <a:srgbClr val="FF0000"/>
              </a:buClr>
              <a:buFont typeface="Wingdings" panose="05000000000000000000" pitchFamily="2" charset="2"/>
              <a:buChar char="Ø"/>
            </a:pPr>
            <a:r>
              <a:rPr lang="en-US" altLang="en-US" dirty="0"/>
              <a:t>Delegation of appropriate tasks to employees </a:t>
            </a:r>
          </a:p>
          <a:p>
            <a:pPr lvl="1" eaLnBrk="1" hangingPunct="1">
              <a:buClr>
                <a:srgbClr val="FF0000"/>
              </a:buClr>
              <a:buFont typeface="Wingdings" panose="05000000000000000000" pitchFamily="2" charset="2"/>
              <a:buChar char="Ø"/>
            </a:pPr>
            <a:r>
              <a:rPr lang="en-US" altLang="en-US" dirty="0"/>
              <a:t>Thorough investigation practices of alleged misconduct</a:t>
            </a:r>
          </a:p>
          <a:p>
            <a:pPr lvl="1" eaLnBrk="1" hangingPunct="1">
              <a:buClr>
                <a:srgbClr val="FF0000"/>
              </a:buClr>
              <a:buFont typeface="Wingdings" panose="05000000000000000000" pitchFamily="2" charset="2"/>
              <a:buChar char="Ø"/>
            </a:pPr>
            <a:r>
              <a:rPr lang="en-US" altLang="en-US" dirty="0"/>
              <a:t>A system of Early Identification &amp; Intervention </a:t>
            </a:r>
          </a:p>
          <a:p>
            <a:pPr lvl="1" eaLnBrk="1" hangingPunct="1">
              <a:buClr>
                <a:srgbClr val="FF0000"/>
              </a:buClr>
              <a:buFont typeface="Wingdings" panose="05000000000000000000" pitchFamily="2" charset="2"/>
              <a:buChar char="Ø"/>
            </a:pPr>
            <a:r>
              <a:rPr lang="en-US" altLang="en-US" dirty="0"/>
              <a:t>System of officer evaluation </a:t>
            </a:r>
          </a:p>
          <a:p>
            <a:pPr lvl="1" eaLnBrk="1" hangingPunct="1">
              <a:buClr>
                <a:srgbClr val="FF0000"/>
              </a:buClr>
              <a:buFont typeface="Wingdings" panose="05000000000000000000" pitchFamily="2" charset="2"/>
              <a:buChar char="Ø"/>
            </a:pPr>
            <a:r>
              <a:rPr lang="en-US" altLang="en-US" dirty="0"/>
              <a:t>Keeping personnel accountable </a:t>
            </a:r>
          </a:p>
          <a:p>
            <a:pPr lvl="1" eaLnBrk="1" hangingPunct="1">
              <a:buClr>
                <a:srgbClr val="FF0000"/>
              </a:buClr>
              <a:buFont typeface="Wingdings" panose="05000000000000000000" pitchFamily="2" charset="2"/>
              <a:buChar char="Ø"/>
            </a:pPr>
            <a:endParaRPr lang="en-US" altLang="en-US" dirty="0">
              <a:solidFill>
                <a:srgbClr val="FFFF00"/>
              </a:solidFill>
            </a:endParaRPr>
          </a:p>
          <a:p>
            <a:pPr eaLnBrk="1" hangingPunct="1">
              <a:buClr>
                <a:srgbClr val="FF0000"/>
              </a:buClr>
              <a:buFont typeface="Wingdings" panose="05000000000000000000" pitchFamily="2" charset="2"/>
              <a:buChar char="Ø"/>
            </a:pPr>
            <a:endParaRPr lang="en-US" altLang="en-US" dirty="0">
              <a:solidFill>
                <a:srgbClr val="FFFF00"/>
              </a:solidFill>
            </a:endParaRPr>
          </a:p>
        </p:txBody>
      </p:sp>
      <p:sp>
        <p:nvSpPr>
          <p:cNvPr id="33796" name="Slide Number Placeholder 3">
            <a:extLst>
              <a:ext uri="{FF2B5EF4-FFF2-40B4-BE49-F238E27FC236}">
                <a16:creationId xmlns:a16="http://schemas.microsoft.com/office/drawing/2014/main" id="{187A3B9F-337A-48DE-955B-8C2F23F9388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Wingdings" panose="05000000000000000000" pitchFamily="2" charset="2"/>
              <a:buChar char="n"/>
            </a:pPr>
            <a:fld id="{A4E28134-9EC4-49B1-8558-BBA0E4584864}" type="slidenum">
              <a:rPr lang="en-US" altLang="en-US" sz="1200">
                <a:solidFill>
                  <a:srgbClr val="898989"/>
                </a:solidFill>
                <a:latin typeface="Tahoma" panose="020B0604030504040204" pitchFamily="34" charset="0"/>
              </a:rPr>
              <a:pPr>
                <a:buFont typeface="Wingdings" panose="05000000000000000000" pitchFamily="2" charset="2"/>
                <a:buChar char="n"/>
              </a:pPr>
              <a:t>32</a:t>
            </a:fld>
            <a:endParaRPr lang="en-US" altLang="en-US" sz="1200">
              <a:solidFill>
                <a:srgbClr val="898989"/>
              </a:solidFill>
              <a:latin typeface="Tahoma" panose="020B060403050404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4D0B-C0E6-4141-8A07-D3E93C4EBB6C}"/>
              </a:ext>
            </a:extLst>
          </p:cNvPr>
          <p:cNvSpPr>
            <a:spLocks noGrp="1"/>
          </p:cNvSpPr>
          <p:nvPr>
            <p:ph type="title"/>
          </p:nvPr>
        </p:nvSpPr>
        <p:spPr>
          <a:xfrm>
            <a:off x="181155" y="365126"/>
            <a:ext cx="11792309" cy="2024392"/>
          </a:xfrm>
        </p:spPr>
        <p:txBody>
          <a:bodyPr>
            <a:normAutofit/>
          </a:bodyPr>
          <a:lstStyle/>
          <a:p>
            <a:pPr algn="ctr"/>
            <a:r>
              <a:rPr lang="en-US" sz="6000" b="1" dirty="0">
                <a:solidFill>
                  <a:srgbClr val="C00000"/>
                </a:solidFill>
                <a:effectLst>
                  <a:outerShdw blurRad="38100" dist="38100" dir="2700000" algn="tl">
                    <a:srgbClr val="000000">
                      <a:alpha val="43137"/>
                    </a:srgbClr>
                  </a:outerShdw>
                </a:effectLst>
              </a:rPr>
              <a:t>Agency</a:t>
            </a:r>
          </a:p>
        </p:txBody>
      </p:sp>
      <p:pic>
        <p:nvPicPr>
          <p:cNvPr id="6" name="Picture 5">
            <a:extLst>
              <a:ext uri="{FF2B5EF4-FFF2-40B4-BE49-F238E27FC236}">
                <a16:creationId xmlns:a16="http://schemas.microsoft.com/office/drawing/2014/main" id="{0CE4579E-A6CE-4EAC-85C7-7477CDBB4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820" y="2368855"/>
            <a:ext cx="5253486" cy="4350894"/>
          </a:xfrm>
          <a:prstGeom prst="rect">
            <a:avLst/>
          </a:prstGeom>
        </p:spPr>
      </p:pic>
    </p:spTree>
    <p:extLst>
      <p:ext uri="{BB962C8B-B14F-4D97-AF65-F5344CB8AC3E}">
        <p14:creationId xmlns:p14="http://schemas.microsoft.com/office/powerpoint/2010/main" val="1608712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6E3DC-5102-410E-8755-8F5219C7A946}"/>
              </a:ext>
            </a:extLst>
          </p:cNvPr>
          <p:cNvSpPr>
            <a:spLocks noGrp="1"/>
          </p:cNvSpPr>
          <p:nvPr>
            <p:ph type="title"/>
          </p:nvPr>
        </p:nvSpPr>
        <p:spPr>
          <a:xfrm>
            <a:off x="276045" y="146650"/>
            <a:ext cx="11714672" cy="638354"/>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Status of Policy Manual?</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5B7E45AE-2B90-45F4-9B17-FCEF48663CFA}"/>
              </a:ext>
            </a:extLst>
          </p:cNvPr>
          <p:cNvSpPr>
            <a:spLocks noGrp="1"/>
          </p:cNvSpPr>
          <p:nvPr>
            <p:ph idx="1"/>
          </p:nvPr>
        </p:nvSpPr>
        <p:spPr>
          <a:xfrm>
            <a:off x="120770" y="785004"/>
            <a:ext cx="11869947" cy="5926345"/>
          </a:xfrm>
        </p:spPr>
        <p:txBody>
          <a:bodyPr>
            <a:normAutofit fontScale="92500" lnSpcReduction="10000"/>
          </a:bodyPr>
          <a:lstStyle/>
          <a:p>
            <a:r>
              <a:rPr lang="en-US" dirty="0"/>
              <a:t>Have agency policies been written consistent with job tasks &amp; job descriptions?</a:t>
            </a:r>
          </a:p>
          <a:p>
            <a:r>
              <a:rPr lang="en-US" dirty="0"/>
              <a:t>Have you assessed high liability issues &amp; addressed them through policy?</a:t>
            </a:r>
          </a:p>
          <a:p>
            <a:r>
              <a:rPr lang="en-US" dirty="0"/>
              <a:t>Have agency policies been written consistent with state standards, legislation, administrative rules &amp; within legal decisions (State and Federal)?</a:t>
            </a:r>
          </a:p>
          <a:p>
            <a:r>
              <a:rPr lang="en-US" dirty="0"/>
              <a:t>Does the agency engage in a regular formal policy revision process?</a:t>
            </a:r>
          </a:p>
          <a:p>
            <a:r>
              <a:rPr lang="en-US" dirty="0"/>
              <a:t>How frequently are agency employees trained in the policy manual?</a:t>
            </a:r>
          </a:p>
          <a:p>
            <a:r>
              <a:rPr lang="en-US" dirty="0">
                <a:solidFill>
                  <a:srgbClr val="FF0066"/>
                </a:solidFill>
              </a:rPr>
              <a:t>Does the policy training match field performance? </a:t>
            </a:r>
          </a:p>
          <a:p>
            <a:r>
              <a:rPr lang="en-US" dirty="0"/>
              <a:t>What monitoring &amp; assessment process has been developed to assess field implementation?</a:t>
            </a:r>
          </a:p>
          <a:p>
            <a:r>
              <a:rPr lang="en-US" dirty="0"/>
              <a:t>Have all supervisors been trained in agency policies and monitor in the field?</a:t>
            </a:r>
          </a:p>
          <a:p>
            <a:r>
              <a:rPr lang="en-US" dirty="0"/>
              <a:t>What strategies are implemented to ensure officer compliance? </a:t>
            </a:r>
          </a:p>
          <a:p>
            <a:r>
              <a:rPr lang="en-US" dirty="0"/>
              <a:t>Do your policies reflect </a:t>
            </a:r>
            <a:r>
              <a:rPr lang="en-US" b="1" dirty="0">
                <a:solidFill>
                  <a:srgbClr val="C00000"/>
                </a:solidFill>
                <a:effectLst>
                  <a:outerShdw blurRad="38100" dist="38100" dir="2700000" algn="tl">
                    <a:srgbClr val="000000">
                      <a:alpha val="43137"/>
                    </a:srgbClr>
                  </a:outerShdw>
                </a:effectLst>
              </a:rPr>
              <a:t>Evidence-Based Practices?</a:t>
            </a:r>
          </a:p>
          <a:p>
            <a:r>
              <a:rPr lang="en-US" b="1" dirty="0">
                <a:solidFill>
                  <a:srgbClr val="0033CC"/>
                </a:solidFill>
                <a:effectLst>
                  <a:outerShdw blurRad="38100" dist="38100" dir="2700000" algn="tl">
                    <a:srgbClr val="000000">
                      <a:alpha val="43137"/>
                    </a:srgbClr>
                  </a:outerShdw>
                </a:effectLst>
              </a:rPr>
              <a:t>If sued tomorrow would your current policy manual withstand a plaintiff’s claim for failing to direct, train, and supervise employees?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37860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91441"/>
            <a:ext cx="11822545" cy="623454"/>
          </a:xfrm>
        </p:spPr>
        <p:txBody>
          <a:bodyPr>
            <a:normAutofit/>
          </a:bodyPr>
          <a:lstStyle/>
          <a:p>
            <a:pPr algn="ctr"/>
            <a:r>
              <a:rPr lang="en-US" sz="3600" b="1" dirty="0">
                <a:solidFill>
                  <a:srgbClr val="FF0000"/>
                </a:solidFill>
                <a:effectLst>
                  <a:outerShdw blurRad="38100" dist="38100" dir="2700000" algn="tl">
                    <a:srgbClr val="000000">
                      <a:alpha val="43137"/>
                    </a:srgbClr>
                  </a:outerShdw>
                </a:effectLst>
              </a:rPr>
              <a:t>SCOTUS—Policy</a:t>
            </a:r>
            <a:r>
              <a:rPr lang="en-US" sz="3600" dirty="0">
                <a:solidFill>
                  <a:srgbClr val="FF0000"/>
                </a:solidFill>
              </a:rPr>
              <a:t> </a:t>
            </a:r>
          </a:p>
        </p:txBody>
      </p:sp>
      <p:sp>
        <p:nvSpPr>
          <p:cNvPr id="3" name="Content Placeholder 2"/>
          <p:cNvSpPr>
            <a:spLocks noGrp="1"/>
          </p:cNvSpPr>
          <p:nvPr>
            <p:ph idx="1"/>
          </p:nvPr>
        </p:nvSpPr>
        <p:spPr>
          <a:xfrm>
            <a:off x="138545" y="810884"/>
            <a:ext cx="11914910" cy="5885480"/>
          </a:xfrm>
        </p:spPr>
        <p:txBody>
          <a:bodyPr>
            <a:normAutofit fontScale="92500" lnSpcReduction="10000"/>
          </a:bodyPr>
          <a:lstStyle/>
          <a:p>
            <a:r>
              <a:rPr lang="en-US" b="1" i="1" u="sng" dirty="0" err="1">
                <a:solidFill>
                  <a:schemeClr val="accent6">
                    <a:lumMod val="75000"/>
                  </a:schemeClr>
                </a:solidFill>
              </a:rPr>
              <a:t>Monell</a:t>
            </a:r>
            <a:r>
              <a:rPr lang="en-US" b="1" i="1" u="sng" dirty="0">
                <a:solidFill>
                  <a:schemeClr val="accent6">
                    <a:lumMod val="75000"/>
                  </a:schemeClr>
                </a:solidFill>
              </a:rPr>
              <a:t> v. Dept. of Social Services, NY</a:t>
            </a:r>
            <a:r>
              <a:rPr lang="en-US" b="1" u="sng" dirty="0">
                <a:solidFill>
                  <a:schemeClr val="accent6">
                    <a:lumMod val="75000"/>
                  </a:schemeClr>
                </a:solidFill>
              </a:rPr>
              <a:t> (1978)</a:t>
            </a:r>
          </a:p>
          <a:p>
            <a:pPr lvl="1"/>
            <a:r>
              <a:rPr lang="en-US" sz="2800" dirty="0"/>
              <a:t>Policies, Customs, Practices, SOPs, GOs, Rules &amp; Regulations </a:t>
            </a:r>
          </a:p>
          <a:p>
            <a:pPr lvl="1"/>
            <a:r>
              <a:rPr lang="en-US" sz="2800" dirty="0"/>
              <a:t>Created the policymaker category &amp; conduct attributed to the local govt.</a:t>
            </a:r>
          </a:p>
          <a:p>
            <a:pPr lvl="1"/>
            <a:r>
              <a:rPr lang="en-US" sz="2800" dirty="0"/>
              <a:t>Official policy the </a:t>
            </a:r>
            <a:r>
              <a:rPr lang="en-US" sz="2800" b="1" u="sng" dirty="0">
                <a:solidFill>
                  <a:srgbClr val="0000FF"/>
                </a:solidFill>
              </a:rPr>
              <a:t>“moving force” </a:t>
            </a:r>
            <a:r>
              <a:rPr lang="en-US" sz="2800" b="1" u="sng" dirty="0"/>
              <a:t> </a:t>
            </a:r>
            <a:r>
              <a:rPr lang="en-US" sz="2800" dirty="0"/>
              <a:t>and agency executive &amp; officer may be liability for damages </a:t>
            </a:r>
            <a:endParaRPr lang="en-US" sz="2800" b="1" dirty="0">
              <a:solidFill>
                <a:srgbClr val="0000FF"/>
              </a:solidFill>
            </a:endParaRPr>
          </a:p>
          <a:p>
            <a:r>
              <a:rPr lang="en-US" i="1" dirty="0"/>
              <a:t>City of St. Louis v. </a:t>
            </a:r>
            <a:r>
              <a:rPr lang="en-US" i="1" dirty="0" err="1"/>
              <a:t>Proprotnik</a:t>
            </a:r>
            <a:r>
              <a:rPr lang="en-US" i="1" dirty="0"/>
              <a:t> (1988)</a:t>
            </a:r>
          </a:p>
          <a:p>
            <a:pPr lvl="1"/>
            <a:r>
              <a:rPr lang="en-US" dirty="0"/>
              <a:t>Custom</a:t>
            </a:r>
            <a:r>
              <a:rPr lang="en-US" dirty="0">
                <a:sym typeface="Wingdings" panose="05000000000000000000" pitchFamily="2" charset="2"/>
              </a:rPr>
              <a:t> Unwritten practices which become policy  </a:t>
            </a:r>
            <a:endParaRPr lang="en-US" dirty="0"/>
          </a:p>
          <a:p>
            <a:r>
              <a:rPr lang="en-US" i="1" dirty="0"/>
              <a:t>City of Ontario, CA v. </a:t>
            </a:r>
            <a:r>
              <a:rPr lang="en-US" i="1" dirty="0" err="1"/>
              <a:t>Quon</a:t>
            </a:r>
            <a:r>
              <a:rPr lang="en-US" i="1" dirty="0"/>
              <a:t> </a:t>
            </a:r>
            <a:r>
              <a:rPr lang="en-US" dirty="0"/>
              <a:t>(2010) (involved ERT &amp; workplace policies)</a:t>
            </a:r>
          </a:p>
          <a:p>
            <a:pPr lvl="1">
              <a:buFont typeface="Wingdings" pitchFamily="2" charset="2"/>
              <a:buChar char="Ø"/>
              <a:defRPr/>
            </a:pPr>
            <a:r>
              <a:rPr lang="en-US" dirty="0">
                <a:sym typeface="Wingdings" pitchFamily="2" charset="2"/>
              </a:rPr>
              <a:t>Develop policy &amp; announce ahead of time</a:t>
            </a:r>
          </a:p>
          <a:p>
            <a:pPr lvl="1">
              <a:buFont typeface="Wingdings" pitchFamily="2" charset="2"/>
              <a:buChar char="Ø"/>
              <a:defRPr/>
            </a:pPr>
            <a:r>
              <a:rPr lang="en-US" dirty="0">
                <a:sym typeface="Wingdings" pitchFamily="2" charset="2"/>
              </a:rPr>
              <a:t>Broad policy on all communication devices &amp; technology changes</a:t>
            </a:r>
          </a:p>
          <a:p>
            <a:pPr lvl="1">
              <a:buFont typeface="Wingdings" pitchFamily="2" charset="2"/>
              <a:buChar char="Ø"/>
              <a:defRPr/>
            </a:pPr>
            <a:r>
              <a:rPr lang="en-US" dirty="0">
                <a:sym typeface="Wingdings" pitchFamily="2" charset="2"/>
              </a:rPr>
              <a:t>Employer can control devices authorized &amp; monitor </a:t>
            </a:r>
            <a:endParaRPr lang="en-US" dirty="0"/>
          </a:p>
          <a:p>
            <a:r>
              <a:rPr lang="en-US" i="1" dirty="0"/>
              <a:t>Los Angeles County CA v. Humphries </a:t>
            </a:r>
            <a:r>
              <a:rPr lang="en-US" dirty="0"/>
              <a:t>(2010)</a:t>
            </a:r>
          </a:p>
          <a:p>
            <a:pPr lvl="1"/>
            <a:r>
              <a:rPr lang="en-US" sz="2800" dirty="0"/>
              <a:t>Reaffirms the Court’s decision in </a:t>
            </a:r>
            <a:r>
              <a:rPr lang="en-US" sz="2800" b="1" i="1" dirty="0" err="1">
                <a:solidFill>
                  <a:srgbClr val="0606BA"/>
                </a:solidFill>
              </a:rPr>
              <a:t>Monell</a:t>
            </a:r>
            <a:r>
              <a:rPr lang="en-US" sz="2800" dirty="0">
                <a:solidFill>
                  <a:srgbClr val="0606BA"/>
                </a:solidFill>
              </a:rPr>
              <a:t> </a:t>
            </a:r>
          </a:p>
          <a:p>
            <a:pPr lvl="1"/>
            <a:r>
              <a:rPr lang="en-US" sz="2800" dirty="0"/>
              <a:t>Policy the </a:t>
            </a:r>
            <a:r>
              <a:rPr lang="en-US" sz="2800" b="1" u="sng" dirty="0">
                <a:solidFill>
                  <a:srgbClr val="0000FF"/>
                </a:solidFill>
              </a:rPr>
              <a:t>“moving force” </a:t>
            </a:r>
          </a:p>
          <a:p>
            <a:pPr lvl="1"/>
            <a:r>
              <a:rPr lang="en-US" sz="2800" dirty="0"/>
              <a:t>Money damages may be awarded for incurred liability </a:t>
            </a:r>
          </a:p>
          <a:p>
            <a:endParaRPr lang="en-US" dirty="0"/>
          </a:p>
        </p:txBody>
      </p:sp>
      <p:pic>
        <p:nvPicPr>
          <p:cNvPr id="4" name="Picture 3">
            <a:extLst>
              <a:ext uri="{FF2B5EF4-FFF2-40B4-BE49-F238E27FC236}">
                <a16:creationId xmlns:a16="http://schemas.microsoft.com/office/drawing/2014/main" id="{0E1B8B03-2564-46BC-BEEE-8DB0F4FC7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8462" y="4054415"/>
            <a:ext cx="3304004" cy="2513650"/>
          </a:xfrm>
          <a:prstGeom prst="rect">
            <a:avLst/>
          </a:prstGeom>
        </p:spPr>
      </p:pic>
    </p:spTree>
    <p:extLst>
      <p:ext uri="{BB962C8B-B14F-4D97-AF65-F5344CB8AC3E}">
        <p14:creationId xmlns:p14="http://schemas.microsoft.com/office/powerpoint/2010/main" val="1729151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5067300" y="2852738"/>
            <a:ext cx="1790700" cy="1109662"/>
          </a:xfrm>
          <a:prstGeom prst="ellipse">
            <a:avLst/>
          </a:prstGeom>
          <a:solidFill>
            <a:srgbClr val="114EF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Wingdings" panose="05000000000000000000" pitchFamily="2" charset="2"/>
              <a:buNone/>
              <a:defRPr/>
            </a:pPr>
            <a:r>
              <a:rPr lang="en-US" sz="2400" dirty="0"/>
              <a:t>Policy</a:t>
            </a:r>
          </a:p>
        </p:txBody>
      </p:sp>
      <p:cxnSp>
        <p:nvCxnSpPr>
          <p:cNvPr id="13" name="Straight Arrow Connector 12"/>
          <p:cNvCxnSpPr/>
          <p:nvPr/>
        </p:nvCxnSpPr>
        <p:spPr>
          <a:xfrm flipH="1">
            <a:off x="6858000" y="2514600"/>
            <a:ext cx="1600200" cy="762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8443914" y="2362200"/>
            <a:ext cx="1995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a:solidFill>
                  <a:srgbClr val="FF0000"/>
                </a:solidFill>
                <a:latin typeface="Cambria" panose="02040503050406030204" pitchFamily="18" charset="0"/>
              </a:rPr>
              <a:t>Law &amp; Litigation</a:t>
            </a:r>
          </a:p>
        </p:txBody>
      </p:sp>
      <p:cxnSp>
        <p:nvCxnSpPr>
          <p:cNvPr id="16" name="Straight Arrow Connector 15"/>
          <p:cNvCxnSpPr/>
          <p:nvPr/>
        </p:nvCxnSpPr>
        <p:spPr>
          <a:xfrm flipH="1" flipV="1">
            <a:off x="6934200" y="3406776"/>
            <a:ext cx="1752600" cy="2222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a:spLocks noChangeArrowheads="1"/>
          </p:cNvSpPr>
          <p:nvPr/>
        </p:nvSpPr>
        <p:spPr bwMode="auto">
          <a:xfrm>
            <a:off x="8763000" y="3406776"/>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b="1">
                <a:solidFill>
                  <a:srgbClr val="00B050"/>
                </a:solidFill>
                <a:latin typeface="Cambria" panose="02040503050406030204" pitchFamily="18" charset="0"/>
              </a:rPr>
              <a:t>State Standards</a:t>
            </a:r>
          </a:p>
        </p:txBody>
      </p:sp>
      <p:cxnSp>
        <p:nvCxnSpPr>
          <p:cNvPr id="19" name="Straight Arrow Connector 18"/>
          <p:cNvCxnSpPr/>
          <p:nvPr/>
        </p:nvCxnSpPr>
        <p:spPr>
          <a:xfrm flipV="1">
            <a:off x="4267200" y="3886200"/>
            <a:ext cx="1143000" cy="1219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28800" y="5181600"/>
            <a:ext cx="2895600" cy="400050"/>
          </a:xfrm>
          <a:prstGeom prst="rect">
            <a:avLst/>
          </a:prstGeom>
          <a:noFill/>
        </p:spPr>
        <p:txBody>
          <a:bodyPr>
            <a:spAutoFit/>
          </a:bodyPr>
          <a:lstStyle/>
          <a:p>
            <a:pPr>
              <a:buFont typeface="Wingdings" panose="05000000000000000000" pitchFamily="2" charset="2"/>
              <a:buNone/>
              <a:defRPr/>
            </a:pPr>
            <a:r>
              <a:rPr lang="en-US" sz="2000" b="1" dirty="0">
                <a:solidFill>
                  <a:schemeClr val="accent2">
                    <a:lumMod val="75000"/>
                  </a:schemeClr>
                </a:solidFill>
                <a:latin typeface="Cambria" pitchFamily="18" charset="0"/>
              </a:rPr>
              <a:t>Change in Leadership</a:t>
            </a:r>
          </a:p>
        </p:txBody>
      </p:sp>
      <p:cxnSp>
        <p:nvCxnSpPr>
          <p:cNvPr id="22" name="Straight Arrow Connector 21"/>
          <p:cNvCxnSpPr/>
          <p:nvPr/>
        </p:nvCxnSpPr>
        <p:spPr>
          <a:xfrm flipH="1" flipV="1">
            <a:off x="5981700" y="4038601"/>
            <a:ext cx="38100" cy="1281113"/>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81600" y="5457825"/>
            <a:ext cx="2133600" cy="400050"/>
          </a:xfrm>
          <a:prstGeom prst="rect">
            <a:avLst/>
          </a:prstGeom>
          <a:noFill/>
        </p:spPr>
        <p:txBody>
          <a:bodyPr>
            <a:spAutoFit/>
          </a:bodyPr>
          <a:lstStyle/>
          <a:p>
            <a:pPr>
              <a:buFont typeface="Wingdings" panose="05000000000000000000" pitchFamily="2" charset="2"/>
              <a:buNone/>
              <a:defRPr/>
            </a:pPr>
            <a:r>
              <a:rPr lang="en-US" sz="2000" b="1" dirty="0">
                <a:solidFill>
                  <a:schemeClr val="accent3">
                    <a:lumMod val="50000"/>
                  </a:schemeClr>
                </a:solidFill>
                <a:latin typeface="Cambria" pitchFamily="18" charset="0"/>
              </a:rPr>
              <a:t>Liability Payout</a:t>
            </a:r>
          </a:p>
        </p:txBody>
      </p:sp>
      <p:cxnSp>
        <p:nvCxnSpPr>
          <p:cNvPr id="25" name="Straight Arrow Connector 24"/>
          <p:cNvCxnSpPr/>
          <p:nvPr/>
        </p:nvCxnSpPr>
        <p:spPr>
          <a:xfrm flipH="1" flipV="1">
            <a:off x="6477000" y="3886200"/>
            <a:ext cx="1066800" cy="1219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7467600" y="51816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b="1">
                <a:solidFill>
                  <a:srgbClr val="7030A0"/>
                </a:solidFill>
                <a:latin typeface="Cambria" panose="02040503050406030204" pitchFamily="18" charset="0"/>
              </a:rPr>
              <a:t>Critical Incident</a:t>
            </a:r>
          </a:p>
        </p:txBody>
      </p:sp>
      <p:cxnSp>
        <p:nvCxnSpPr>
          <p:cNvPr id="28" name="Straight Arrow Connector 27"/>
          <p:cNvCxnSpPr/>
          <p:nvPr/>
        </p:nvCxnSpPr>
        <p:spPr>
          <a:xfrm flipH="1" flipV="1">
            <a:off x="6858000" y="3657600"/>
            <a:ext cx="2133600" cy="8382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8229600" y="4495801"/>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b="1">
                <a:solidFill>
                  <a:schemeClr val="tx2"/>
                </a:solidFill>
                <a:latin typeface="Cambria" panose="02040503050406030204" pitchFamily="18" charset="0"/>
              </a:rPr>
              <a:t>Change in Community </a:t>
            </a:r>
          </a:p>
        </p:txBody>
      </p:sp>
      <p:cxnSp>
        <p:nvCxnSpPr>
          <p:cNvPr id="31" name="Straight Arrow Connector 30"/>
          <p:cNvCxnSpPr/>
          <p:nvPr/>
        </p:nvCxnSpPr>
        <p:spPr>
          <a:xfrm flipH="1">
            <a:off x="6532564" y="1371600"/>
            <a:ext cx="782637" cy="150653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6923088" y="1035050"/>
            <a:ext cx="2144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b="1">
                <a:solidFill>
                  <a:srgbClr val="333300"/>
                </a:solidFill>
                <a:latin typeface="Cambria" panose="02040503050406030204" pitchFamily="18" charset="0"/>
              </a:rPr>
              <a:t>Politicalization</a:t>
            </a:r>
          </a:p>
        </p:txBody>
      </p:sp>
      <p:cxnSp>
        <p:nvCxnSpPr>
          <p:cNvPr id="35" name="Straight Arrow Connector 34"/>
          <p:cNvCxnSpPr/>
          <p:nvPr/>
        </p:nvCxnSpPr>
        <p:spPr>
          <a:xfrm>
            <a:off x="5181600" y="1295400"/>
            <a:ext cx="533400" cy="15636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a:spLocks noChangeArrowheads="1"/>
          </p:cNvSpPr>
          <p:nvPr/>
        </p:nvSpPr>
        <p:spPr bwMode="auto">
          <a:xfrm>
            <a:off x="3409950" y="920750"/>
            <a:ext cx="2762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dirty="0">
                <a:solidFill>
                  <a:srgbClr val="FF0000"/>
                </a:solidFill>
                <a:latin typeface="Tahoma" panose="020B0604030504040204" pitchFamily="34" charset="0"/>
              </a:rPr>
              <a:t>Change in Field Ops</a:t>
            </a:r>
          </a:p>
        </p:txBody>
      </p:sp>
      <p:cxnSp>
        <p:nvCxnSpPr>
          <p:cNvPr id="39" name="Straight Arrow Connector 38"/>
          <p:cNvCxnSpPr/>
          <p:nvPr/>
        </p:nvCxnSpPr>
        <p:spPr>
          <a:xfrm>
            <a:off x="3352800" y="1943100"/>
            <a:ext cx="1828800" cy="11049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1828800" y="1600201"/>
            <a:ext cx="2438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a:solidFill>
                  <a:srgbClr val="008080"/>
                </a:solidFill>
                <a:latin typeface="Cambria" panose="02040503050406030204" pitchFamily="18" charset="0"/>
              </a:rPr>
              <a:t>Adopt New/Change Tactics</a:t>
            </a:r>
          </a:p>
        </p:txBody>
      </p:sp>
      <p:cxnSp>
        <p:nvCxnSpPr>
          <p:cNvPr id="45" name="Straight Arrow Connector 44"/>
          <p:cNvCxnSpPr/>
          <p:nvPr/>
        </p:nvCxnSpPr>
        <p:spPr>
          <a:xfrm>
            <a:off x="3214688" y="2852739"/>
            <a:ext cx="1905000" cy="51117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a:spLocks noChangeArrowheads="1"/>
          </p:cNvSpPr>
          <p:nvPr/>
        </p:nvSpPr>
        <p:spPr bwMode="auto">
          <a:xfrm>
            <a:off x="1828800" y="2605089"/>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b="1">
                <a:solidFill>
                  <a:srgbClr val="3399FF"/>
                </a:solidFill>
                <a:latin typeface="Cambria" panose="02040503050406030204" pitchFamily="18" charset="0"/>
              </a:rPr>
              <a:t>Adopt New Technology</a:t>
            </a:r>
          </a:p>
        </p:txBody>
      </p:sp>
      <p:cxnSp>
        <p:nvCxnSpPr>
          <p:cNvPr id="48" name="Straight Arrow Connector 47"/>
          <p:cNvCxnSpPr/>
          <p:nvPr/>
        </p:nvCxnSpPr>
        <p:spPr>
          <a:xfrm flipV="1">
            <a:off x="3124200" y="3532188"/>
            <a:ext cx="1943100" cy="354012"/>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a:spLocks noChangeArrowheads="1"/>
          </p:cNvSpPr>
          <p:nvPr/>
        </p:nvSpPr>
        <p:spPr bwMode="auto">
          <a:xfrm>
            <a:off x="1676400" y="3609976"/>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Wingdings" panose="05000000000000000000" pitchFamily="2" charset="2"/>
              <a:buNone/>
            </a:pPr>
            <a:r>
              <a:rPr lang="en-US" altLang="en-US" sz="2000" b="1">
                <a:solidFill>
                  <a:srgbClr val="CC00CC"/>
                </a:solidFill>
                <a:latin typeface="Cambria" panose="02040503050406030204" pitchFamily="18" charset="0"/>
              </a:rPr>
              <a:t>Adopt New Equipment</a:t>
            </a:r>
          </a:p>
        </p:txBody>
      </p:sp>
    </p:spTree>
    <p:extLst>
      <p:ext uri="{BB962C8B-B14F-4D97-AF65-F5344CB8AC3E}">
        <p14:creationId xmlns:p14="http://schemas.microsoft.com/office/powerpoint/2010/main" val="453510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fltVal val="0"/>
                                          </p:val>
                                        </p:tav>
                                        <p:tav tm="100000">
                                          <p:val>
                                            <p:strVal val="#ppt_w"/>
                                          </p:val>
                                        </p:tav>
                                      </p:tavLst>
                                    </p:anim>
                                    <p:anim calcmode="lin" valueType="num">
                                      <p:cBhvr>
                                        <p:cTn id="58" dur="1000" fill="hold"/>
                                        <p:tgtEl>
                                          <p:spTgt spid="23"/>
                                        </p:tgtEl>
                                        <p:attrNameLst>
                                          <p:attrName>ppt_h</p:attrName>
                                        </p:attrNameLst>
                                      </p:cBhvr>
                                      <p:tavLst>
                                        <p:tav tm="0">
                                          <p:val>
                                            <p:fltVal val="0"/>
                                          </p:val>
                                        </p:tav>
                                        <p:tav tm="100000">
                                          <p:val>
                                            <p:strVal val="#ppt_h"/>
                                          </p:val>
                                        </p:tav>
                                      </p:tavLst>
                                    </p:anim>
                                    <p:anim calcmode="lin" valueType="num">
                                      <p:cBhvr>
                                        <p:cTn id="59" dur="1000" fill="hold"/>
                                        <p:tgtEl>
                                          <p:spTgt spid="23"/>
                                        </p:tgtEl>
                                        <p:attrNameLst>
                                          <p:attrName>style.rotation</p:attrName>
                                        </p:attrNameLst>
                                      </p:cBhvr>
                                      <p:tavLst>
                                        <p:tav tm="0">
                                          <p:val>
                                            <p:fltVal val="90"/>
                                          </p:val>
                                        </p:tav>
                                        <p:tav tm="100000">
                                          <p:val>
                                            <p:fltVal val="0"/>
                                          </p:val>
                                        </p:tav>
                                      </p:tavLst>
                                    </p:anim>
                                    <p:animEffect transition="in" filter="fade">
                                      <p:cBhvr>
                                        <p:cTn id="60" dur="1000"/>
                                        <p:tgtEl>
                                          <p:spTgt spid="2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1" presetClass="entr" presetSubtype="0" fill="hold"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1000" fill="hold"/>
                                        <p:tgtEl>
                                          <p:spTgt spid="25"/>
                                        </p:tgtEl>
                                        <p:attrNameLst>
                                          <p:attrName>ppt_w</p:attrName>
                                        </p:attrNameLst>
                                      </p:cBhvr>
                                      <p:tavLst>
                                        <p:tav tm="0">
                                          <p:val>
                                            <p:fltVal val="0"/>
                                          </p:val>
                                        </p:tav>
                                        <p:tav tm="100000">
                                          <p:val>
                                            <p:strVal val="#ppt_w"/>
                                          </p:val>
                                        </p:tav>
                                      </p:tavLst>
                                    </p:anim>
                                    <p:anim calcmode="lin" valueType="num">
                                      <p:cBhvr>
                                        <p:cTn id="66" dur="1000" fill="hold"/>
                                        <p:tgtEl>
                                          <p:spTgt spid="25"/>
                                        </p:tgtEl>
                                        <p:attrNameLst>
                                          <p:attrName>ppt_h</p:attrName>
                                        </p:attrNameLst>
                                      </p:cBhvr>
                                      <p:tavLst>
                                        <p:tav tm="0">
                                          <p:val>
                                            <p:fltVal val="0"/>
                                          </p:val>
                                        </p:tav>
                                        <p:tav tm="100000">
                                          <p:val>
                                            <p:strVal val="#ppt_h"/>
                                          </p:val>
                                        </p:tav>
                                      </p:tavLst>
                                    </p:anim>
                                    <p:anim calcmode="lin" valueType="num">
                                      <p:cBhvr>
                                        <p:cTn id="67" dur="1000" fill="hold"/>
                                        <p:tgtEl>
                                          <p:spTgt spid="25"/>
                                        </p:tgtEl>
                                        <p:attrNameLst>
                                          <p:attrName>style.rotation</p:attrName>
                                        </p:attrNameLst>
                                      </p:cBhvr>
                                      <p:tavLst>
                                        <p:tav tm="0">
                                          <p:val>
                                            <p:fltVal val="90"/>
                                          </p:val>
                                        </p:tav>
                                        <p:tav tm="100000">
                                          <p:val>
                                            <p:fltVal val="0"/>
                                          </p:val>
                                        </p:tav>
                                      </p:tavLst>
                                    </p:anim>
                                    <p:animEffect transition="in" filter="fade">
                                      <p:cBhvr>
                                        <p:cTn id="68" dur="1000"/>
                                        <p:tgtEl>
                                          <p:spTgt spid="2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16"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500" fill="hold"/>
                                        <p:tgtEl>
                                          <p:spTgt spid="29"/>
                                        </p:tgtEl>
                                        <p:attrNameLst>
                                          <p:attrName>ppt_w</p:attrName>
                                        </p:attrNameLst>
                                      </p:cBhvr>
                                      <p:tavLst>
                                        <p:tav tm="0">
                                          <p:val>
                                            <p:fltVal val="0"/>
                                          </p:val>
                                        </p:tav>
                                        <p:tav tm="100000">
                                          <p:val>
                                            <p:strVal val="#ppt_w"/>
                                          </p:val>
                                        </p:tav>
                                      </p:tavLst>
                                    </p:anim>
                                    <p:anim calcmode="lin" valueType="num">
                                      <p:cBhvr>
                                        <p:cTn id="88" dur="500" fill="hold"/>
                                        <p:tgtEl>
                                          <p:spTgt spid="29"/>
                                        </p:tgtEl>
                                        <p:attrNameLst>
                                          <p:attrName>ppt_h</p:attrName>
                                        </p:attrNameLst>
                                      </p:cBhvr>
                                      <p:tavLst>
                                        <p:tav tm="0">
                                          <p:val>
                                            <p:fltVal val="0"/>
                                          </p:val>
                                        </p:tav>
                                        <p:tav tm="100000">
                                          <p:val>
                                            <p:strVal val="#ppt_h"/>
                                          </p:val>
                                        </p:tav>
                                      </p:tavLst>
                                    </p:anim>
                                    <p:animEffect transition="in" filter="fade">
                                      <p:cBhvr>
                                        <p:cTn id="89" dur="500"/>
                                        <p:tgtEl>
                                          <p:spTgt spid="29"/>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3" presetClass="entr" presetSubtype="16" fill="hold"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p:cTn id="94" dur="500" fill="hold"/>
                                        <p:tgtEl>
                                          <p:spTgt spid="31"/>
                                        </p:tgtEl>
                                        <p:attrNameLst>
                                          <p:attrName>ppt_w</p:attrName>
                                        </p:attrNameLst>
                                      </p:cBhvr>
                                      <p:tavLst>
                                        <p:tav tm="0">
                                          <p:val>
                                            <p:fltVal val="0"/>
                                          </p:val>
                                        </p:tav>
                                        <p:tav tm="100000">
                                          <p:val>
                                            <p:strVal val="#ppt_w"/>
                                          </p:val>
                                        </p:tav>
                                      </p:tavLst>
                                    </p:anim>
                                    <p:anim calcmode="lin" valueType="num">
                                      <p:cBhvr>
                                        <p:cTn id="95" dur="500" fill="hold"/>
                                        <p:tgtEl>
                                          <p:spTgt spid="31"/>
                                        </p:tgtEl>
                                        <p:attrNameLst>
                                          <p:attrName>ppt_h</p:attrName>
                                        </p:attrNameLst>
                                      </p:cBhvr>
                                      <p:tavLst>
                                        <p:tav tm="0">
                                          <p:val>
                                            <p:fltVal val="0"/>
                                          </p:val>
                                        </p:tav>
                                        <p:tav tm="100000">
                                          <p:val>
                                            <p:strVal val="#ppt_h"/>
                                          </p:val>
                                        </p:tav>
                                      </p:tavLst>
                                    </p:anim>
                                    <p:animEffect transition="in" filter="fade">
                                      <p:cBhvr>
                                        <p:cTn id="96" dur="500"/>
                                        <p:tgtEl>
                                          <p:spTgt spid="31"/>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p:cTn id="101" dur="500" fill="hold"/>
                                        <p:tgtEl>
                                          <p:spTgt spid="33"/>
                                        </p:tgtEl>
                                        <p:attrNameLst>
                                          <p:attrName>ppt_w</p:attrName>
                                        </p:attrNameLst>
                                      </p:cBhvr>
                                      <p:tavLst>
                                        <p:tav tm="0">
                                          <p:val>
                                            <p:fltVal val="0"/>
                                          </p:val>
                                        </p:tav>
                                        <p:tav tm="100000">
                                          <p:val>
                                            <p:strVal val="#ppt_w"/>
                                          </p:val>
                                        </p:tav>
                                      </p:tavLst>
                                    </p:anim>
                                    <p:anim calcmode="lin" valueType="num">
                                      <p:cBhvr>
                                        <p:cTn id="102" dur="500" fill="hold"/>
                                        <p:tgtEl>
                                          <p:spTgt spid="33"/>
                                        </p:tgtEl>
                                        <p:attrNameLst>
                                          <p:attrName>ppt_h</p:attrName>
                                        </p:attrNameLst>
                                      </p:cBhvr>
                                      <p:tavLst>
                                        <p:tav tm="0">
                                          <p:val>
                                            <p:fltVal val="0"/>
                                          </p:val>
                                        </p:tav>
                                        <p:tav tm="100000">
                                          <p:val>
                                            <p:strVal val="#ppt_h"/>
                                          </p:val>
                                        </p:tav>
                                      </p:tavLst>
                                    </p:anim>
                                    <p:animEffect transition="in" filter="fade">
                                      <p:cBhvr>
                                        <p:cTn id="103" dur="500"/>
                                        <p:tgtEl>
                                          <p:spTgt spid="33"/>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nodeType="click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500" fill="hold"/>
                                        <p:tgtEl>
                                          <p:spTgt spid="37"/>
                                        </p:tgtEl>
                                        <p:attrNameLst>
                                          <p:attrName>ppt_w</p:attrName>
                                        </p:attrNameLst>
                                      </p:cBhvr>
                                      <p:tavLst>
                                        <p:tav tm="0">
                                          <p:val>
                                            <p:fltVal val="0"/>
                                          </p:val>
                                        </p:tav>
                                        <p:tav tm="100000">
                                          <p:val>
                                            <p:strVal val="#ppt_w"/>
                                          </p:val>
                                        </p:tav>
                                      </p:tavLst>
                                    </p:anim>
                                    <p:anim calcmode="lin" valueType="num">
                                      <p:cBhvr>
                                        <p:cTn id="116" dur="500" fill="hold"/>
                                        <p:tgtEl>
                                          <p:spTgt spid="37"/>
                                        </p:tgtEl>
                                        <p:attrNameLst>
                                          <p:attrName>ppt_h</p:attrName>
                                        </p:attrNameLst>
                                      </p:cBhvr>
                                      <p:tavLst>
                                        <p:tav tm="0">
                                          <p:val>
                                            <p:fltVal val="0"/>
                                          </p:val>
                                        </p:tav>
                                        <p:tav tm="100000">
                                          <p:val>
                                            <p:strVal val="#ppt_h"/>
                                          </p:val>
                                        </p:tav>
                                      </p:tavLst>
                                    </p:anim>
                                    <p:animEffect transition="in" filter="fade">
                                      <p:cBhvr>
                                        <p:cTn id="117" dur="500"/>
                                        <p:tgtEl>
                                          <p:spTgt spid="37"/>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3" presetClass="entr" presetSubtype="16" fill="hold" nodeType="click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p:cTn id="122" dur="500" fill="hold"/>
                                        <p:tgtEl>
                                          <p:spTgt spid="39"/>
                                        </p:tgtEl>
                                        <p:attrNameLst>
                                          <p:attrName>ppt_w</p:attrName>
                                        </p:attrNameLst>
                                      </p:cBhvr>
                                      <p:tavLst>
                                        <p:tav tm="0">
                                          <p:val>
                                            <p:fltVal val="0"/>
                                          </p:val>
                                        </p:tav>
                                        <p:tav tm="100000">
                                          <p:val>
                                            <p:strVal val="#ppt_w"/>
                                          </p:val>
                                        </p:tav>
                                      </p:tavLst>
                                    </p:anim>
                                    <p:anim calcmode="lin" valueType="num">
                                      <p:cBhvr>
                                        <p:cTn id="123" dur="500" fill="hold"/>
                                        <p:tgtEl>
                                          <p:spTgt spid="39"/>
                                        </p:tgtEl>
                                        <p:attrNameLst>
                                          <p:attrName>ppt_h</p:attrName>
                                        </p:attrNameLst>
                                      </p:cBhvr>
                                      <p:tavLst>
                                        <p:tav tm="0">
                                          <p:val>
                                            <p:fltVal val="0"/>
                                          </p:val>
                                        </p:tav>
                                        <p:tav tm="100000">
                                          <p:val>
                                            <p:strVal val="#ppt_h"/>
                                          </p:val>
                                        </p:tav>
                                      </p:tavLst>
                                    </p:anim>
                                    <p:animEffect transition="in" filter="fade">
                                      <p:cBhvr>
                                        <p:cTn id="124" dur="500"/>
                                        <p:tgtEl>
                                          <p:spTgt spid="39"/>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p:cTn id="129" dur="500" fill="hold"/>
                                        <p:tgtEl>
                                          <p:spTgt spid="43"/>
                                        </p:tgtEl>
                                        <p:attrNameLst>
                                          <p:attrName>ppt_w</p:attrName>
                                        </p:attrNameLst>
                                      </p:cBhvr>
                                      <p:tavLst>
                                        <p:tav tm="0">
                                          <p:val>
                                            <p:fltVal val="0"/>
                                          </p:val>
                                        </p:tav>
                                        <p:tav tm="100000">
                                          <p:val>
                                            <p:strVal val="#ppt_w"/>
                                          </p:val>
                                        </p:tav>
                                      </p:tavLst>
                                    </p:anim>
                                    <p:anim calcmode="lin" valueType="num">
                                      <p:cBhvr>
                                        <p:cTn id="130" dur="500" fill="hold"/>
                                        <p:tgtEl>
                                          <p:spTgt spid="43"/>
                                        </p:tgtEl>
                                        <p:attrNameLst>
                                          <p:attrName>ppt_h</p:attrName>
                                        </p:attrNameLst>
                                      </p:cBhvr>
                                      <p:tavLst>
                                        <p:tav tm="0">
                                          <p:val>
                                            <p:fltVal val="0"/>
                                          </p:val>
                                        </p:tav>
                                        <p:tav tm="100000">
                                          <p:val>
                                            <p:strVal val="#ppt_h"/>
                                          </p:val>
                                        </p:tav>
                                      </p:tavLst>
                                    </p:anim>
                                    <p:animEffect transition="in" filter="fade">
                                      <p:cBhvr>
                                        <p:cTn id="131" dur="500"/>
                                        <p:tgtEl>
                                          <p:spTgt spid="4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3" presetClass="entr" presetSubtype="16" fill="hold" nodeType="clickEffect">
                                  <p:stCondLst>
                                    <p:cond delay="0"/>
                                  </p:stCondLst>
                                  <p:childTnLst>
                                    <p:set>
                                      <p:cBhvr>
                                        <p:cTn id="135" dur="1" fill="hold">
                                          <p:stCondLst>
                                            <p:cond delay="0"/>
                                          </p:stCondLst>
                                        </p:cTn>
                                        <p:tgtEl>
                                          <p:spTgt spid="45"/>
                                        </p:tgtEl>
                                        <p:attrNameLst>
                                          <p:attrName>style.visibility</p:attrName>
                                        </p:attrNameLst>
                                      </p:cBhvr>
                                      <p:to>
                                        <p:strVal val="visible"/>
                                      </p:to>
                                    </p:set>
                                    <p:anim calcmode="lin" valueType="num">
                                      <p:cBhvr>
                                        <p:cTn id="136" dur="500" fill="hold"/>
                                        <p:tgtEl>
                                          <p:spTgt spid="45"/>
                                        </p:tgtEl>
                                        <p:attrNameLst>
                                          <p:attrName>ppt_w</p:attrName>
                                        </p:attrNameLst>
                                      </p:cBhvr>
                                      <p:tavLst>
                                        <p:tav tm="0">
                                          <p:val>
                                            <p:fltVal val="0"/>
                                          </p:val>
                                        </p:tav>
                                        <p:tav tm="100000">
                                          <p:val>
                                            <p:strVal val="#ppt_w"/>
                                          </p:val>
                                        </p:tav>
                                      </p:tavLst>
                                    </p:anim>
                                    <p:anim calcmode="lin" valueType="num">
                                      <p:cBhvr>
                                        <p:cTn id="137" dur="500" fill="hold"/>
                                        <p:tgtEl>
                                          <p:spTgt spid="45"/>
                                        </p:tgtEl>
                                        <p:attrNameLst>
                                          <p:attrName>ppt_h</p:attrName>
                                        </p:attrNameLst>
                                      </p:cBhvr>
                                      <p:tavLst>
                                        <p:tav tm="0">
                                          <p:val>
                                            <p:fltVal val="0"/>
                                          </p:val>
                                        </p:tav>
                                        <p:tav tm="100000">
                                          <p:val>
                                            <p:strVal val="#ppt_h"/>
                                          </p:val>
                                        </p:tav>
                                      </p:tavLst>
                                    </p:anim>
                                    <p:animEffect transition="in" filter="fade">
                                      <p:cBhvr>
                                        <p:cTn id="138" dur="500"/>
                                        <p:tgtEl>
                                          <p:spTgt spid="45"/>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 calcmode="lin" valueType="num">
                                      <p:cBhvr>
                                        <p:cTn id="143" dur="500" fill="hold"/>
                                        <p:tgtEl>
                                          <p:spTgt spid="46"/>
                                        </p:tgtEl>
                                        <p:attrNameLst>
                                          <p:attrName>ppt_w</p:attrName>
                                        </p:attrNameLst>
                                      </p:cBhvr>
                                      <p:tavLst>
                                        <p:tav tm="0">
                                          <p:val>
                                            <p:fltVal val="0"/>
                                          </p:val>
                                        </p:tav>
                                        <p:tav tm="100000">
                                          <p:val>
                                            <p:strVal val="#ppt_w"/>
                                          </p:val>
                                        </p:tav>
                                      </p:tavLst>
                                    </p:anim>
                                    <p:anim calcmode="lin" valueType="num">
                                      <p:cBhvr>
                                        <p:cTn id="144" dur="500" fill="hold"/>
                                        <p:tgtEl>
                                          <p:spTgt spid="46"/>
                                        </p:tgtEl>
                                        <p:attrNameLst>
                                          <p:attrName>ppt_h</p:attrName>
                                        </p:attrNameLst>
                                      </p:cBhvr>
                                      <p:tavLst>
                                        <p:tav tm="0">
                                          <p:val>
                                            <p:fltVal val="0"/>
                                          </p:val>
                                        </p:tav>
                                        <p:tav tm="100000">
                                          <p:val>
                                            <p:strVal val="#ppt_h"/>
                                          </p:val>
                                        </p:tav>
                                      </p:tavLst>
                                    </p:anim>
                                    <p:animEffect transition="in" filter="fade">
                                      <p:cBhvr>
                                        <p:cTn id="145" dur="500"/>
                                        <p:tgtEl>
                                          <p:spTgt spid="46"/>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3" presetClass="entr" presetSubtype="16" fill="hold" nodeType="clickEffect">
                                  <p:stCondLst>
                                    <p:cond delay="0"/>
                                  </p:stCondLst>
                                  <p:childTnLst>
                                    <p:set>
                                      <p:cBhvr>
                                        <p:cTn id="149" dur="1" fill="hold">
                                          <p:stCondLst>
                                            <p:cond delay="0"/>
                                          </p:stCondLst>
                                        </p:cTn>
                                        <p:tgtEl>
                                          <p:spTgt spid="48"/>
                                        </p:tgtEl>
                                        <p:attrNameLst>
                                          <p:attrName>style.visibility</p:attrName>
                                        </p:attrNameLst>
                                      </p:cBhvr>
                                      <p:to>
                                        <p:strVal val="visible"/>
                                      </p:to>
                                    </p:set>
                                    <p:anim calcmode="lin" valueType="num">
                                      <p:cBhvr>
                                        <p:cTn id="150" dur="500" fill="hold"/>
                                        <p:tgtEl>
                                          <p:spTgt spid="48"/>
                                        </p:tgtEl>
                                        <p:attrNameLst>
                                          <p:attrName>ppt_w</p:attrName>
                                        </p:attrNameLst>
                                      </p:cBhvr>
                                      <p:tavLst>
                                        <p:tav tm="0">
                                          <p:val>
                                            <p:fltVal val="0"/>
                                          </p:val>
                                        </p:tav>
                                        <p:tav tm="100000">
                                          <p:val>
                                            <p:strVal val="#ppt_w"/>
                                          </p:val>
                                        </p:tav>
                                      </p:tavLst>
                                    </p:anim>
                                    <p:anim calcmode="lin" valueType="num">
                                      <p:cBhvr>
                                        <p:cTn id="151" dur="500" fill="hold"/>
                                        <p:tgtEl>
                                          <p:spTgt spid="48"/>
                                        </p:tgtEl>
                                        <p:attrNameLst>
                                          <p:attrName>ppt_h</p:attrName>
                                        </p:attrNameLst>
                                      </p:cBhvr>
                                      <p:tavLst>
                                        <p:tav tm="0">
                                          <p:val>
                                            <p:fltVal val="0"/>
                                          </p:val>
                                        </p:tav>
                                        <p:tav tm="100000">
                                          <p:val>
                                            <p:strVal val="#ppt_h"/>
                                          </p:val>
                                        </p:tav>
                                      </p:tavLst>
                                    </p:anim>
                                    <p:animEffect transition="in" filter="fade">
                                      <p:cBhvr>
                                        <p:cTn id="152" dur="500"/>
                                        <p:tgtEl>
                                          <p:spTgt spid="48"/>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31" presetClass="entr" presetSubtype="0" fill="hold" grpId="0" nodeType="clickEffect">
                                  <p:stCondLst>
                                    <p:cond delay="0"/>
                                  </p:stCondLst>
                                  <p:childTnLst>
                                    <p:set>
                                      <p:cBhvr>
                                        <p:cTn id="156" dur="1" fill="hold">
                                          <p:stCondLst>
                                            <p:cond delay="0"/>
                                          </p:stCondLst>
                                        </p:cTn>
                                        <p:tgtEl>
                                          <p:spTgt spid="52"/>
                                        </p:tgtEl>
                                        <p:attrNameLst>
                                          <p:attrName>style.visibility</p:attrName>
                                        </p:attrNameLst>
                                      </p:cBhvr>
                                      <p:to>
                                        <p:strVal val="visible"/>
                                      </p:to>
                                    </p:set>
                                    <p:anim calcmode="lin" valueType="num">
                                      <p:cBhvr>
                                        <p:cTn id="157" dur="1000" fill="hold"/>
                                        <p:tgtEl>
                                          <p:spTgt spid="52"/>
                                        </p:tgtEl>
                                        <p:attrNameLst>
                                          <p:attrName>ppt_w</p:attrName>
                                        </p:attrNameLst>
                                      </p:cBhvr>
                                      <p:tavLst>
                                        <p:tav tm="0">
                                          <p:val>
                                            <p:fltVal val="0"/>
                                          </p:val>
                                        </p:tav>
                                        <p:tav tm="100000">
                                          <p:val>
                                            <p:strVal val="#ppt_w"/>
                                          </p:val>
                                        </p:tav>
                                      </p:tavLst>
                                    </p:anim>
                                    <p:anim calcmode="lin" valueType="num">
                                      <p:cBhvr>
                                        <p:cTn id="158" dur="1000" fill="hold"/>
                                        <p:tgtEl>
                                          <p:spTgt spid="52"/>
                                        </p:tgtEl>
                                        <p:attrNameLst>
                                          <p:attrName>ppt_h</p:attrName>
                                        </p:attrNameLst>
                                      </p:cBhvr>
                                      <p:tavLst>
                                        <p:tav tm="0">
                                          <p:val>
                                            <p:fltVal val="0"/>
                                          </p:val>
                                        </p:tav>
                                        <p:tav tm="100000">
                                          <p:val>
                                            <p:strVal val="#ppt_h"/>
                                          </p:val>
                                        </p:tav>
                                      </p:tavLst>
                                    </p:anim>
                                    <p:anim calcmode="lin" valueType="num">
                                      <p:cBhvr>
                                        <p:cTn id="159" dur="1000" fill="hold"/>
                                        <p:tgtEl>
                                          <p:spTgt spid="52"/>
                                        </p:tgtEl>
                                        <p:attrNameLst>
                                          <p:attrName>style.rotation</p:attrName>
                                        </p:attrNameLst>
                                      </p:cBhvr>
                                      <p:tavLst>
                                        <p:tav tm="0">
                                          <p:val>
                                            <p:fltVal val="90"/>
                                          </p:val>
                                        </p:tav>
                                        <p:tav tm="100000">
                                          <p:val>
                                            <p:fltVal val="0"/>
                                          </p:val>
                                        </p:tav>
                                      </p:tavLst>
                                    </p:anim>
                                    <p:animEffect transition="in" filter="fade">
                                      <p:cBhvr>
                                        <p:cTn id="160"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p:bldP spid="23" grpId="0"/>
      <p:bldP spid="26" grpId="0"/>
      <p:bldP spid="29" grpId="0"/>
      <p:bldP spid="33" grpId="0"/>
      <p:bldP spid="37" grpId="0" animBg="1"/>
      <p:bldP spid="43" grpId="0"/>
      <p:bldP spid="46"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6C931-18D6-466A-8957-78EB08024E63}"/>
              </a:ext>
            </a:extLst>
          </p:cNvPr>
          <p:cNvSpPr>
            <a:spLocks noGrp="1"/>
          </p:cNvSpPr>
          <p:nvPr>
            <p:ph type="title"/>
          </p:nvPr>
        </p:nvSpPr>
        <p:spPr>
          <a:xfrm>
            <a:off x="169557" y="90836"/>
            <a:ext cx="11935645" cy="67823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Case Law &amp; Policy</a:t>
            </a:r>
          </a:p>
        </p:txBody>
      </p:sp>
      <p:sp>
        <p:nvSpPr>
          <p:cNvPr id="3" name="Content Placeholder 2">
            <a:extLst>
              <a:ext uri="{FF2B5EF4-FFF2-40B4-BE49-F238E27FC236}">
                <a16:creationId xmlns:a16="http://schemas.microsoft.com/office/drawing/2014/main" id="{BD238EAF-E592-475E-8440-9F8C1911D455}"/>
              </a:ext>
            </a:extLst>
          </p:cNvPr>
          <p:cNvSpPr>
            <a:spLocks noGrp="1"/>
          </p:cNvSpPr>
          <p:nvPr>
            <p:ph idx="1"/>
          </p:nvPr>
        </p:nvSpPr>
        <p:spPr>
          <a:xfrm>
            <a:off x="169557" y="769066"/>
            <a:ext cx="11852886" cy="5998100"/>
          </a:xfrm>
        </p:spPr>
        <p:txBody>
          <a:bodyPr>
            <a:normAutofit fontScale="85000" lnSpcReduction="10000"/>
          </a:bodyPr>
          <a:lstStyle/>
          <a:p>
            <a:r>
              <a:rPr lang="en-US" altLang="en-US" sz="3000" dirty="0"/>
              <a:t>Law establishes organization authority [Administrative Standards]</a:t>
            </a:r>
          </a:p>
          <a:p>
            <a:r>
              <a:rPr lang="en-US" altLang="en-US" sz="3000" i="1" dirty="0">
                <a:solidFill>
                  <a:srgbClr val="FF0066"/>
                </a:solidFill>
              </a:rPr>
              <a:t>Informs policy development &amp; ongoing revision </a:t>
            </a:r>
          </a:p>
          <a:p>
            <a:r>
              <a:rPr lang="en-US" altLang="en-US" sz="3000" dirty="0"/>
              <a:t>Establishes legal framework for conduct &amp; place agency in defensible position </a:t>
            </a:r>
          </a:p>
          <a:p>
            <a:r>
              <a:rPr lang="en-US" altLang="en-US" sz="3000" dirty="0">
                <a:solidFill>
                  <a:srgbClr val="C00000"/>
                </a:solidFill>
              </a:rPr>
              <a:t>Should address 4Cs: Comprehensive, Current, Comprehensible &amp; Constitutional </a:t>
            </a:r>
          </a:p>
          <a:p>
            <a:r>
              <a:rPr lang="en-US" altLang="en-US" sz="3000" dirty="0"/>
              <a:t>Guide &amp; direct personnel in lawful aspects of job:</a:t>
            </a:r>
          </a:p>
          <a:p>
            <a:pPr lvl="1"/>
            <a:r>
              <a:rPr lang="en-US" altLang="en-US" sz="3000" dirty="0"/>
              <a:t>Places LEO on notice: </a:t>
            </a:r>
            <a:r>
              <a:rPr lang="en-US" altLang="en-US" sz="3000" i="1" dirty="0"/>
              <a:t>Groh v. Ramirez (‘04) v. Messerschmidt v. Millender (‘12)</a:t>
            </a:r>
            <a:endParaRPr lang="en-US" altLang="en-US" sz="3000" dirty="0"/>
          </a:p>
          <a:p>
            <a:r>
              <a:rPr lang="en-US" sz="3000" dirty="0">
                <a:solidFill>
                  <a:srgbClr val="2E2D2D"/>
                </a:solidFill>
              </a:rPr>
              <a:t>Provides clear direction to guarantee officers lawfully and ethically perform their sworn duties </a:t>
            </a:r>
          </a:p>
          <a:p>
            <a:r>
              <a:rPr lang="en-US" sz="3000" dirty="0">
                <a:solidFill>
                  <a:srgbClr val="2E2D2D"/>
                </a:solidFill>
              </a:rPr>
              <a:t>Provides mechanism for developing practices &amp; training </a:t>
            </a:r>
          </a:p>
          <a:p>
            <a:r>
              <a:rPr lang="en-US" sz="3000" dirty="0"/>
              <a:t>Informs a court’s analysis on reasonableness of LEO’s use of force</a:t>
            </a:r>
          </a:p>
          <a:p>
            <a:r>
              <a:rPr lang="en-US" sz="3000" dirty="0"/>
              <a:t>Courts mixed on policy role</a:t>
            </a:r>
            <a:r>
              <a:rPr lang="en-US" sz="3000" dirty="0">
                <a:sym typeface="Wingdings" panose="05000000000000000000" pitchFamily="2" charset="2"/>
              </a:rPr>
              <a:t> Violations of “agency policies do not establish per se constitutional unreasonableness” [</a:t>
            </a:r>
            <a:r>
              <a:rPr lang="en-US" sz="3000" i="1" dirty="0">
                <a:sym typeface="Wingdings" panose="05000000000000000000" pitchFamily="2" charset="2"/>
              </a:rPr>
              <a:t>Scott v. Harris</a:t>
            </a:r>
            <a:r>
              <a:rPr lang="en-US" sz="3000" dirty="0">
                <a:sym typeface="Wingdings" panose="05000000000000000000" pitchFamily="2" charset="2"/>
              </a:rPr>
              <a:t>, 2007; </a:t>
            </a:r>
            <a:r>
              <a:rPr lang="en-US" sz="3000" i="1" dirty="0">
                <a:sym typeface="Wingdings" panose="05000000000000000000" pitchFamily="2" charset="2"/>
              </a:rPr>
              <a:t>Boynton v. City of Tallahassee, </a:t>
            </a:r>
            <a:r>
              <a:rPr lang="en-US" sz="3000" dirty="0">
                <a:sym typeface="Wingdings" panose="05000000000000000000" pitchFamily="2" charset="2"/>
              </a:rPr>
              <a:t>11</a:t>
            </a:r>
            <a:r>
              <a:rPr lang="en-US" sz="3000" baseline="30000" dirty="0">
                <a:sym typeface="Wingdings" panose="05000000000000000000" pitchFamily="2" charset="2"/>
              </a:rPr>
              <a:t>th</a:t>
            </a:r>
            <a:r>
              <a:rPr lang="en-US" sz="3000" dirty="0">
                <a:sym typeface="Wingdings" panose="05000000000000000000" pitchFamily="2" charset="2"/>
              </a:rPr>
              <a:t> Cir. 2016]</a:t>
            </a:r>
            <a:endParaRPr lang="en-US" sz="3000" dirty="0">
              <a:solidFill>
                <a:srgbClr val="2E2D2D"/>
              </a:solidFill>
            </a:endParaRPr>
          </a:p>
          <a:p>
            <a:r>
              <a:rPr lang="en-US" altLang="en-US" sz="3000" dirty="0"/>
              <a:t>Underscores Constitutional Policing &amp; Corrections </a:t>
            </a:r>
          </a:p>
          <a:p>
            <a:endParaRPr lang="en-US" altLang="en-US" sz="3000" dirty="0"/>
          </a:p>
          <a:p>
            <a:endParaRPr lang="en-US" altLang="en-US" sz="3000" dirty="0"/>
          </a:p>
          <a:p>
            <a:endParaRPr lang="en-US" dirty="0"/>
          </a:p>
        </p:txBody>
      </p:sp>
    </p:spTree>
    <p:extLst>
      <p:ext uri="{BB962C8B-B14F-4D97-AF65-F5344CB8AC3E}">
        <p14:creationId xmlns:p14="http://schemas.microsoft.com/office/powerpoint/2010/main" val="2803048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804CB01-0C4B-4628-AAC4-E2EA87E05525}"/>
              </a:ext>
            </a:extLst>
          </p:cNvPr>
          <p:cNvSpPr>
            <a:spLocks noGrp="1"/>
          </p:cNvSpPr>
          <p:nvPr>
            <p:ph type="title"/>
          </p:nvPr>
        </p:nvSpPr>
        <p:spPr>
          <a:xfrm>
            <a:off x="207034" y="76200"/>
            <a:ext cx="11757804" cy="762000"/>
          </a:xfrm>
        </p:spPr>
        <p:txBody>
          <a:bodyPr/>
          <a:lstStyle/>
          <a:p>
            <a:pPr algn="ctr" eaLnBrk="1" hangingPunct="1"/>
            <a:r>
              <a:rPr lang="en-US" altLang="en-US" sz="4000" b="1" dirty="0">
                <a:solidFill>
                  <a:srgbClr val="FF0000"/>
                </a:solidFill>
                <a:effectLst>
                  <a:outerShdw blurRad="38100" dist="38100" dir="2700000" algn="tl">
                    <a:srgbClr val="000000">
                      <a:alpha val="43137"/>
                    </a:srgbClr>
                  </a:outerShdw>
                </a:effectLst>
              </a:rPr>
              <a:t>Role of Agency Policy </a:t>
            </a:r>
          </a:p>
        </p:txBody>
      </p:sp>
      <p:sp>
        <p:nvSpPr>
          <p:cNvPr id="44035" name="Content Placeholder 2">
            <a:extLst>
              <a:ext uri="{FF2B5EF4-FFF2-40B4-BE49-F238E27FC236}">
                <a16:creationId xmlns:a16="http://schemas.microsoft.com/office/drawing/2014/main" id="{94F53D1D-5E9F-4A02-A70F-9595C9DDEC9A}"/>
              </a:ext>
            </a:extLst>
          </p:cNvPr>
          <p:cNvSpPr>
            <a:spLocks noGrp="1"/>
          </p:cNvSpPr>
          <p:nvPr>
            <p:ph idx="1"/>
          </p:nvPr>
        </p:nvSpPr>
        <p:spPr>
          <a:xfrm>
            <a:off x="207033" y="1043795"/>
            <a:ext cx="11892113" cy="5676182"/>
          </a:xfrm>
        </p:spPr>
        <p:txBody>
          <a:bodyPr>
            <a:normAutofit lnSpcReduction="10000"/>
          </a:bodyPr>
          <a:lstStyle/>
          <a:p>
            <a:pPr eaLnBrk="1" hangingPunct="1">
              <a:buFont typeface="Arial" charset="0"/>
              <a:buChar char="•"/>
              <a:defRPr/>
            </a:pPr>
            <a:r>
              <a:rPr lang="en-US" altLang="en-US" dirty="0">
                <a:sym typeface="Wingdings" panose="05000000000000000000" pitchFamily="2" charset="2"/>
              </a:rPr>
              <a:t>Chief’s/Sheriff’s vision operationalized through policies </a:t>
            </a:r>
          </a:p>
          <a:p>
            <a:pPr>
              <a:buFont typeface="Arial" charset="0"/>
              <a:buChar char="•"/>
              <a:defRPr/>
            </a:pPr>
            <a:r>
              <a:rPr lang="en-US" altLang="en-US" dirty="0"/>
              <a:t>Organization establishes mission, objectives, &amp; operations based on legal authority</a:t>
            </a:r>
          </a:p>
          <a:p>
            <a:pPr eaLnBrk="1" hangingPunct="1">
              <a:buFont typeface="Arial" charset="0"/>
              <a:buChar char="•"/>
              <a:defRPr/>
            </a:pPr>
            <a:r>
              <a:rPr lang="en-US" altLang="en-US" dirty="0"/>
              <a:t>Articulates management philosophy &amp; </a:t>
            </a:r>
            <a:r>
              <a:rPr lang="en-US" altLang="en-US" dirty="0">
                <a:sym typeface="Wingdings" panose="05000000000000000000" pitchFamily="2" charset="2"/>
              </a:rPr>
              <a:t>organizational core values  </a:t>
            </a:r>
          </a:p>
          <a:p>
            <a:pPr eaLnBrk="1" hangingPunct="1">
              <a:buFont typeface="Arial" charset="0"/>
              <a:buChar char="•"/>
              <a:defRPr/>
            </a:pPr>
            <a:r>
              <a:rPr lang="en-US" altLang="en-US" dirty="0">
                <a:sym typeface="Wingdings" panose="05000000000000000000" pitchFamily="2" charset="2"/>
              </a:rPr>
              <a:t>Delegates authority </a:t>
            </a:r>
          </a:p>
          <a:p>
            <a:pPr eaLnBrk="1" hangingPunct="1">
              <a:buFont typeface="Arial" charset="0"/>
              <a:buChar char="•"/>
              <a:defRPr/>
            </a:pPr>
            <a:r>
              <a:rPr lang="en-US" altLang="en-US" dirty="0">
                <a:sym typeface="Wingdings" panose="05000000000000000000" pitchFamily="2" charset="2"/>
              </a:rPr>
              <a:t>Establishes rules and operational procedures </a:t>
            </a:r>
            <a:endParaRPr lang="en-US" altLang="en-US" dirty="0"/>
          </a:p>
          <a:p>
            <a:pPr>
              <a:buFont typeface="Arial" charset="0"/>
              <a:buChar char="•"/>
              <a:defRPr/>
            </a:pPr>
            <a:r>
              <a:rPr lang="en-US" altLang="en-US" dirty="0"/>
              <a:t>Directs employee performance and task guidance </a:t>
            </a:r>
          </a:p>
          <a:p>
            <a:pPr>
              <a:buFont typeface="Arial" charset="0"/>
              <a:buChar char="•"/>
              <a:defRPr/>
            </a:pPr>
            <a:r>
              <a:rPr lang="en-US" altLang="en-US" dirty="0"/>
              <a:t>Provides for discretion when appropriate</a:t>
            </a:r>
          </a:p>
          <a:p>
            <a:pPr>
              <a:buFont typeface="Arial" charset="0"/>
              <a:buChar char="•"/>
              <a:defRPr/>
            </a:pPr>
            <a:r>
              <a:rPr lang="en-US" altLang="en-US" dirty="0"/>
              <a:t>Promotes excellence and officer safety </a:t>
            </a:r>
          </a:p>
          <a:p>
            <a:pPr>
              <a:buFont typeface="Arial" charset="0"/>
              <a:buChar char="•"/>
              <a:defRPr/>
            </a:pPr>
            <a:r>
              <a:rPr lang="en-US" altLang="en-US" dirty="0"/>
              <a:t>Reduce risk of litigation and first line of agency defense </a:t>
            </a:r>
            <a:r>
              <a:rPr lang="en-US" altLang="en-US" dirty="0">
                <a:solidFill>
                  <a:srgbClr val="C00000"/>
                </a:solidFill>
              </a:rPr>
              <a:t>[Risk Mgt.] </a:t>
            </a:r>
          </a:p>
          <a:p>
            <a:pPr>
              <a:buFont typeface="Arial" charset="0"/>
              <a:buChar char="•"/>
              <a:defRPr/>
            </a:pPr>
            <a:r>
              <a:rPr lang="en-US" altLang="en-US" dirty="0"/>
              <a:t>Demonstrates a collective sense of purpose to fulfill the mission of the organization </a:t>
            </a:r>
          </a:p>
          <a:p>
            <a:pPr>
              <a:buFont typeface="Arial" charset="0"/>
              <a:buChar char="•"/>
              <a:defRPr/>
            </a:pPr>
            <a:endParaRPr lang="en-US" altLang="en-US" dirty="0"/>
          </a:p>
          <a:p>
            <a:pPr>
              <a:buFont typeface="Arial" charset="0"/>
              <a:buChar char="•"/>
              <a:defRPr/>
            </a:pPr>
            <a:endParaRPr lang="en-US" altLang="en-US" dirty="0"/>
          </a:p>
          <a:p>
            <a:pPr marL="0" indent="0">
              <a:buNone/>
              <a:defRPr/>
            </a:pPr>
            <a:endParaRPr lang="en-US" altLang="en-US" dirty="0"/>
          </a:p>
          <a:p>
            <a:pPr lvl="1" eaLnBrk="1" hangingPunct="1">
              <a:buFont typeface="Arial" charset="0"/>
              <a:buChar char="–"/>
              <a:defRPr/>
            </a:pPr>
            <a:endParaRPr lang="en-US" altLang="en-US" dirty="0">
              <a:solidFill>
                <a:srgbClr val="FFFF00"/>
              </a:solidFill>
            </a:endParaRPr>
          </a:p>
          <a:p>
            <a:pPr lvl="1" eaLnBrk="1" hangingPunct="1">
              <a:buFont typeface="Arial" charset="0"/>
              <a:buChar char="–"/>
              <a:defRPr/>
            </a:pPr>
            <a:endParaRPr lang="en-US" altLang="en-US" dirty="0">
              <a:solidFill>
                <a:srgbClr val="FFFF00"/>
              </a:solidFill>
            </a:endParaRPr>
          </a:p>
          <a:p>
            <a:pPr lvl="1" eaLnBrk="1" hangingPunct="1">
              <a:buFont typeface="Arial" charset="0"/>
              <a:buChar char="–"/>
              <a:defRPr/>
            </a:pPr>
            <a:endParaRPr lang="en-US" altLang="en-US" dirty="0">
              <a:solidFill>
                <a:srgbClr val="FFFF00"/>
              </a:solidFill>
            </a:endParaRPr>
          </a:p>
          <a:p>
            <a:pPr eaLnBrk="1" hangingPunct="1">
              <a:buFont typeface="Arial" charset="0"/>
              <a:buChar char="•"/>
              <a:defRPr/>
            </a:pPr>
            <a:endParaRPr lang="en-US" altLang="en-US" dirty="0">
              <a:solidFill>
                <a:srgbClr val="FFFF00"/>
              </a:solidFill>
            </a:endParaRPr>
          </a:p>
          <a:p>
            <a:pPr eaLnBrk="1" hangingPunct="1">
              <a:buFont typeface="Arial" charset="0"/>
              <a:buChar char="•"/>
              <a:defRPr/>
            </a:pPr>
            <a:endParaRPr lang="en-US" altLang="en-US" dirty="0">
              <a:solidFill>
                <a:srgbClr val="FF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24152-3831-8F79-632C-8630F4F39F63}"/>
              </a:ext>
            </a:extLst>
          </p:cNvPr>
          <p:cNvSpPr>
            <a:spLocks noGrp="1"/>
          </p:cNvSpPr>
          <p:nvPr>
            <p:ph type="title"/>
          </p:nvPr>
        </p:nvSpPr>
        <p:spPr>
          <a:xfrm>
            <a:off x="94891" y="103517"/>
            <a:ext cx="12025222" cy="724619"/>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Role of Agency Policy</a:t>
            </a:r>
          </a:p>
        </p:txBody>
      </p:sp>
      <p:sp>
        <p:nvSpPr>
          <p:cNvPr id="3" name="Content Placeholder 2">
            <a:extLst>
              <a:ext uri="{FF2B5EF4-FFF2-40B4-BE49-F238E27FC236}">
                <a16:creationId xmlns:a16="http://schemas.microsoft.com/office/drawing/2014/main" id="{DA078BEA-640F-0371-D67E-3A973ED35EDA}"/>
              </a:ext>
            </a:extLst>
          </p:cNvPr>
          <p:cNvSpPr>
            <a:spLocks noGrp="1"/>
          </p:cNvSpPr>
          <p:nvPr>
            <p:ph idx="1"/>
          </p:nvPr>
        </p:nvSpPr>
        <p:spPr>
          <a:xfrm>
            <a:off x="94891" y="767752"/>
            <a:ext cx="12025222" cy="5986732"/>
          </a:xfrm>
        </p:spPr>
        <p:txBody>
          <a:bodyPr>
            <a:normAutofit/>
          </a:bodyPr>
          <a:lstStyle/>
          <a:p>
            <a:pPr>
              <a:buFont typeface="Arial" charset="0"/>
              <a:buChar char="•"/>
              <a:defRPr/>
            </a:pPr>
            <a:r>
              <a:rPr lang="en-US" altLang="en-US" dirty="0"/>
              <a:t>Defines ethical behaviors and responsibilities</a:t>
            </a:r>
          </a:p>
          <a:p>
            <a:pPr>
              <a:buFont typeface="Arial" charset="0"/>
              <a:buChar char="•"/>
              <a:defRPr/>
            </a:pPr>
            <a:r>
              <a:rPr lang="en-US" altLang="en-US" dirty="0">
                <a:sym typeface="Wingdings" panose="05000000000000000000" pitchFamily="2" charset="2"/>
              </a:rPr>
              <a:t>Promotes professional conduct and h</a:t>
            </a:r>
            <a:r>
              <a:rPr lang="en-US" altLang="en-US" dirty="0"/>
              <a:t>olds rogue officers accountable </a:t>
            </a:r>
          </a:p>
          <a:p>
            <a:pPr>
              <a:buFont typeface="Arial" charset="0"/>
              <a:buChar char="•"/>
              <a:defRPr/>
            </a:pPr>
            <a:r>
              <a:rPr lang="en-US" altLang="en-US" dirty="0">
                <a:solidFill>
                  <a:srgbClr val="C00000"/>
                </a:solidFill>
                <a:sym typeface="Wingdings" panose="05000000000000000000" pitchFamily="2" charset="2"/>
              </a:rPr>
              <a:t>Shapes organizational culture  Describe your agency culture  &amp; sub-culture </a:t>
            </a:r>
            <a:endParaRPr lang="en-US" altLang="en-US" dirty="0"/>
          </a:p>
          <a:p>
            <a:pPr>
              <a:buFont typeface="Arial" charset="0"/>
              <a:buChar char="•"/>
              <a:defRPr/>
            </a:pPr>
            <a:r>
              <a:rPr lang="en-US" altLang="en-US" dirty="0"/>
              <a:t>Supervisors most critical component in shaping and maintaining agency culture </a:t>
            </a:r>
          </a:p>
          <a:p>
            <a:pPr>
              <a:buFont typeface="Arial" charset="0"/>
              <a:buChar char="•"/>
              <a:defRPr/>
            </a:pPr>
            <a:r>
              <a:rPr lang="en-US" altLang="en-US" dirty="0">
                <a:sym typeface="Wingdings" panose="05000000000000000000" pitchFamily="2" charset="2"/>
              </a:rPr>
              <a:t>Set the tone and leader as model</a:t>
            </a:r>
          </a:p>
          <a:p>
            <a:pPr>
              <a:buFont typeface="Arial" charset="0"/>
              <a:buChar char="•"/>
              <a:defRPr/>
            </a:pPr>
            <a:r>
              <a:rPr lang="en-US" altLang="en-US" dirty="0">
                <a:sym typeface="Wingdings" panose="05000000000000000000" pitchFamily="2" charset="2"/>
              </a:rPr>
              <a:t>Reflection questions:</a:t>
            </a:r>
          </a:p>
          <a:p>
            <a:pPr lvl="1">
              <a:buFont typeface="Arial" charset="0"/>
              <a:buChar char="•"/>
              <a:defRPr/>
            </a:pPr>
            <a:r>
              <a:rPr lang="en-US" altLang="en-US" dirty="0">
                <a:sym typeface="Wingdings" panose="05000000000000000000" pitchFamily="2" charset="2"/>
              </a:rPr>
              <a:t>Frequency of training/re-training?</a:t>
            </a:r>
          </a:p>
          <a:p>
            <a:pPr lvl="1">
              <a:buFont typeface="Arial" charset="0"/>
              <a:buChar char="•"/>
              <a:defRPr/>
            </a:pPr>
            <a:r>
              <a:rPr lang="en-US" altLang="en-US" dirty="0">
                <a:sym typeface="Wingdings" panose="05000000000000000000" pitchFamily="2" charset="2"/>
              </a:rPr>
              <a:t>How implemented with LEOs in the field?</a:t>
            </a:r>
          </a:p>
          <a:p>
            <a:pPr lvl="1">
              <a:buFont typeface="Arial" charset="0"/>
              <a:buChar char="•"/>
              <a:defRPr/>
            </a:pPr>
            <a:r>
              <a:rPr lang="en-US" altLang="en-US" dirty="0">
                <a:sym typeface="Wingdings" panose="05000000000000000000" pitchFamily="2" charset="2"/>
              </a:rPr>
              <a:t>Supervisors regularly monitor?</a:t>
            </a:r>
          </a:p>
          <a:p>
            <a:pPr lvl="1">
              <a:buFont typeface="Arial" charset="0"/>
              <a:buChar char="•"/>
              <a:defRPr/>
            </a:pPr>
            <a:r>
              <a:rPr lang="en-US" altLang="en-US" dirty="0">
                <a:sym typeface="Wingdings" panose="05000000000000000000" pitchFamily="2" charset="2"/>
              </a:rPr>
              <a:t>Achieving its objective? How do you measure? </a:t>
            </a:r>
          </a:p>
          <a:p>
            <a:pPr lvl="1">
              <a:buFont typeface="Arial" charset="0"/>
              <a:buChar char="•"/>
              <a:defRPr/>
            </a:pPr>
            <a:r>
              <a:rPr lang="en-US" altLang="en-US" dirty="0">
                <a:sym typeface="Wingdings" panose="05000000000000000000" pitchFamily="2" charset="2"/>
              </a:rPr>
              <a:t>Are supervisors holding the line?</a:t>
            </a:r>
          </a:p>
          <a:p>
            <a:pPr lvl="1">
              <a:buFont typeface="Arial" charset="0"/>
              <a:buChar char="•"/>
              <a:defRPr/>
            </a:pPr>
            <a:r>
              <a:rPr lang="en-US" altLang="en-US" dirty="0">
                <a:sym typeface="Wingdings" panose="05000000000000000000" pitchFamily="2" charset="2"/>
              </a:rPr>
              <a:t>LEO conduct match policy and training?</a:t>
            </a:r>
          </a:p>
          <a:p>
            <a:pPr lvl="1">
              <a:buFont typeface="Arial" charset="0"/>
              <a:buChar char="•"/>
              <a:defRPr/>
            </a:pPr>
            <a:r>
              <a:rPr lang="en-US" altLang="en-US" dirty="0">
                <a:sym typeface="Wingdings" panose="05000000000000000000" pitchFamily="2" charset="2"/>
              </a:rPr>
              <a:t>Room for improvement?  What are needed actions steps?</a:t>
            </a:r>
          </a:p>
          <a:p>
            <a:pPr lvl="1">
              <a:buFont typeface="Arial" charset="0"/>
              <a:buChar char="•"/>
              <a:defRPr/>
            </a:pPr>
            <a:endParaRPr lang="en-US" altLang="en-US" dirty="0">
              <a:sym typeface="Wingdings" panose="05000000000000000000" pitchFamily="2" charset="2"/>
            </a:endParaRPr>
          </a:p>
          <a:p>
            <a:pPr lvl="1">
              <a:buFont typeface="Arial" charset="0"/>
              <a:buChar char="•"/>
              <a:defRPr/>
            </a:pPr>
            <a:endParaRPr lang="en-US" altLang="en-US" dirty="0">
              <a:sym typeface="Wingdings" panose="05000000000000000000" pitchFamily="2" charset="2"/>
            </a:endParaRPr>
          </a:p>
          <a:p>
            <a:endParaRPr lang="en-US" dirty="0"/>
          </a:p>
        </p:txBody>
      </p:sp>
    </p:spTree>
    <p:extLst>
      <p:ext uri="{BB962C8B-B14F-4D97-AF65-F5344CB8AC3E}">
        <p14:creationId xmlns:p14="http://schemas.microsoft.com/office/powerpoint/2010/main" val="2105447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0735" y="102550"/>
            <a:ext cx="11801743" cy="683663"/>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Supervisor Role  </a:t>
            </a:r>
          </a:p>
        </p:txBody>
      </p:sp>
      <p:sp>
        <p:nvSpPr>
          <p:cNvPr id="4" name="Content Placeholder 3"/>
          <p:cNvSpPr>
            <a:spLocks noGrp="1"/>
          </p:cNvSpPr>
          <p:nvPr>
            <p:ph idx="1"/>
          </p:nvPr>
        </p:nvSpPr>
        <p:spPr>
          <a:xfrm>
            <a:off x="145278" y="872011"/>
            <a:ext cx="11887199" cy="5853529"/>
          </a:xfrm>
        </p:spPr>
        <p:txBody>
          <a:bodyPr/>
          <a:lstStyle/>
          <a:p>
            <a:r>
              <a:rPr lang="en-US" dirty="0"/>
              <a:t>Balancing act:</a:t>
            </a:r>
          </a:p>
          <a:p>
            <a:pPr lvl="1"/>
            <a:r>
              <a:rPr lang="en-US" dirty="0"/>
              <a:t>Demands of Chief or Sheriff</a:t>
            </a:r>
          </a:p>
          <a:p>
            <a:pPr lvl="1"/>
            <a:r>
              <a:rPr lang="en-US" dirty="0"/>
              <a:t>Demands of the agency</a:t>
            </a:r>
          </a:p>
          <a:p>
            <a:pPr lvl="1"/>
            <a:r>
              <a:rPr lang="en-US" dirty="0"/>
              <a:t>Demands of officers </a:t>
            </a:r>
          </a:p>
          <a:p>
            <a:pPr lvl="1"/>
            <a:r>
              <a:rPr lang="en-US" dirty="0"/>
              <a:t>Community expectations </a:t>
            </a:r>
          </a:p>
          <a:p>
            <a:pPr lvl="1"/>
            <a:r>
              <a:rPr lang="en-US" dirty="0"/>
              <a:t>Role often ambiguous </a:t>
            </a:r>
          </a:p>
          <a:p>
            <a:r>
              <a:rPr lang="en-US" dirty="0"/>
              <a:t>Responsibility with employees:</a:t>
            </a:r>
          </a:p>
          <a:p>
            <a:pPr lvl="1"/>
            <a:r>
              <a:rPr lang="en-US" dirty="0"/>
              <a:t>Lead, train, implement &amp; enforce policies &amp; practices, direct, &amp; supervise</a:t>
            </a:r>
          </a:p>
          <a:p>
            <a:pPr lvl="1"/>
            <a:r>
              <a:rPr lang="en-US" dirty="0"/>
              <a:t>Develop, mentor, coach, monitor, evaluate, feedback, discipline, &amp; hold accountable </a:t>
            </a:r>
          </a:p>
          <a:p>
            <a:r>
              <a:rPr lang="en-US" dirty="0"/>
              <a:t>Direct &amp; Mitigate </a:t>
            </a:r>
          </a:p>
          <a:p>
            <a:r>
              <a:rPr lang="en-US" dirty="0"/>
              <a:t>A failure to supervise = abuse of government power</a:t>
            </a:r>
          </a:p>
          <a:p>
            <a:pPr lvl="1"/>
            <a:r>
              <a:rPr lang="en-US" dirty="0"/>
              <a:t>Legal &amp; Liability issues/expectations </a:t>
            </a:r>
          </a:p>
          <a:p>
            <a:r>
              <a:rPr lang="en-US" dirty="0"/>
              <a:t>Great expectations </a:t>
            </a:r>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2444" y="623730"/>
            <a:ext cx="2951167" cy="2938494"/>
          </a:xfrm>
          <a:prstGeom prst="rect">
            <a:avLst/>
          </a:prstGeom>
        </p:spPr>
      </p:pic>
    </p:spTree>
    <p:extLst>
      <p:ext uri="{BB962C8B-B14F-4D97-AF65-F5344CB8AC3E}">
        <p14:creationId xmlns:p14="http://schemas.microsoft.com/office/powerpoint/2010/main" val="2150848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2613" y="100670"/>
            <a:ext cx="11870422" cy="838898"/>
          </a:xfrm>
        </p:spPr>
        <p:txBody>
          <a:bodyPr>
            <a:normAutofit/>
          </a:bodyPr>
          <a:lstStyle/>
          <a:p>
            <a:pPr algn="ctr"/>
            <a:r>
              <a:rPr lang="en-US" altLang="en-US" sz="4000" b="1" dirty="0">
                <a:solidFill>
                  <a:srgbClr val="FF0000"/>
                </a:solidFill>
                <a:effectLst>
                  <a:outerShdw blurRad="38100" dist="38100" dir="2700000" algn="tl">
                    <a:srgbClr val="000000">
                      <a:alpha val="43137"/>
                    </a:srgbClr>
                  </a:outerShdw>
                </a:effectLst>
              </a:rPr>
              <a:t>Potential Policy Deficiencies </a:t>
            </a:r>
          </a:p>
        </p:txBody>
      </p:sp>
      <p:sp>
        <p:nvSpPr>
          <p:cNvPr id="23555" name="Content Placeholder 2"/>
          <p:cNvSpPr>
            <a:spLocks noGrp="1"/>
          </p:cNvSpPr>
          <p:nvPr>
            <p:ph sz="half" idx="1"/>
          </p:nvPr>
        </p:nvSpPr>
        <p:spPr>
          <a:xfrm>
            <a:off x="142613" y="985710"/>
            <a:ext cx="6106796" cy="5771620"/>
          </a:xfrm>
        </p:spPr>
        <p:txBody>
          <a:bodyPr>
            <a:normAutofit fontScale="92500"/>
          </a:bodyPr>
          <a:lstStyle/>
          <a:p>
            <a:r>
              <a:rPr lang="en-US" altLang="en-US" sz="3000" dirty="0"/>
              <a:t>Outdated/Fail to keep up w/law </a:t>
            </a:r>
          </a:p>
          <a:p>
            <a:r>
              <a:rPr lang="en-US" altLang="en-US" sz="3000" dirty="0"/>
              <a:t>Need to know – too much (must simplify)</a:t>
            </a:r>
          </a:p>
          <a:p>
            <a:r>
              <a:rPr lang="en-US" altLang="en-US" sz="3000" dirty="0"/>
              <a:t>Guidance not field realistic</a:t>
            </a:r>
          </a:p>
          <a:p>
            <a:r>
              <a:rPr lang="en-US" altLang="en-US" sz="3000" dirty="0"/>
              <a:t>Statements vague, ambiguous</a:t>
            </a:r>
          </a:p>
          <a:p>
            <a:r>
              <a:rPr lang="en-US" altLang="en-US" sz="3000" dirty="0"/>
              <a:t>Significantly elevated above legal standards</a:t>
            </a:r>
          </a:p>
          <a:p>
            <a:r>
              <a:rPr lang="en-US" altLang="en-US" sz="3000" dirty="0"/>
              <a:t>Competing concerns/objectives</a:t>
            </a:r>
          </a:p>
          <a:p>
            <a:r>
              <a:rPr lang="en-US" altLang="en-US" sz="3000" dirty="0"/>
              <a:t>Poor training &amp; reviewing with officers</a:t>
            </a:r>
          </a:p>
          <a:p>
            <a:r>
              <a:rPr lang="en-US" altLang="en-US" sz="3000" dirty="0"/>
              <a:t>Over-reliance on techniques or Equipment</a:t>
            </a:r>
          </a:p>
          <a:p>
            <a:r>
              <a:rPr lang="en-US" altLang="en-US" sz="3000" dirty="0"/>
              <a:t>Handcuffs officers/supervisors </a:t>
            </a:r>
          </a:p>
          <a:p>
            <a:endParaRPr lang="en-US" altLang="en-US" dirty="0"/>
          </a:p>
        </p:txBody>
      </p:sp>
      <p:sp>
        <p:nvSpPr>
          <p:cNvPr id="2" name="Content Placeholder 1">
            <a:extLst>
              <a:ext uri="{FF2B5EF4-FFF2-40B4-BE49-F238E27FC236}">
                <a16:creationId xmlns:a16="http://schemas.microsoft.com/office/drawing/2014/main" id="{D03A5DC6-A280-4890-918D-06226EA24AAD}"/>
              </a:ext>
            </a:extLst>
          </p:cNvPr>
          <p:cNvSpPr>
            <a:spLocks noGrp="1"/>
          </p:cNvSpPr>
          <p:nvPr>
            <p:ph sz="half" idx="2"/>
          </p:nvPr>
        </p:nvSpPr>
        <p:spPr>
          <a:xfrm>
            <a:off x="6459522" y="985709"/>
            <a:ext cx="5639625" cy="5700317"/>
          </a:xfrm>
        </p:spPr>
        <p:txBody>
          <a:bodyPr>
            <a:normAutofit fontScale="92500"/>
          </a:bodyPr>
          <a:lstStyle/>
          <a:p>
            <a:r>
              <a:rPr lang="en-US" sz="3000" dirty="0"/>
              <a:t>Chief, Sups, &amp; LEOs not on same page</a:t>
            </a:r>
          </a:p>
          <a:p>
            <a:r>
              <a:rPr lang="en-US" sz="3000" dirty="0"/>
              <a:t>Deficiency in supervision </a:t>
            </a:r>
          </a:p>
          <a:p>
            <a:r>
              <a:rPr lang="en-US" sz="3000" dirty="0"/>
              <a:t>Failure to enforce in field</a:t>
            </a:r>
          </a:p>
          <a:p>
            <a:r>
              <a:rPr lang="en-US" sz="3000" dirty="0"/>
              <a:t>Failure to evaluate effectiveness &amp; impact </a:t>
            </a:r>
          </a:p>
          <a:p>
            <a:r>
              <a:rPr lang="en-US" sz="3000" dirty="0"/>
              <a:t>Failure to check,  hold officers accountable </a:t>
            </a:r>
          </a:p>
          <a:p>
            <a:r>
              <a:rPr lang="en-US" sz="3000" dirty="0"/>
              <a:t>Failure to correct non-compliance </a:t>
            </a:r>
          </a:p>
          <a:p>
            <a:r>
              <a:rPr lang="en-US" sz="3000" dirty="0"/>
              <a:t>Failure to discipline</a:t>
            </a:r>
          </a:p>
          <a:p>
            <a:r>
              <a:rPr lang="en-US" altLang="en-US" sz="3000" b="1" dirty="0">
                <a:solidFill>
                  <a:srgbClr val="F83EDD"/>
                </a:solidFill>
                <a:effectLst>
                  <a:outerShdw blurRad="38100" dist="38100" dir="2700000" algn="tl">
                    <a:srgbClr val="000000">
                      <a:alpha val="43137"/>
                    </a:srgbClr>
                  </a:outerShdw>
                </a:effectLst>
              </a:rPr>
              <a:t>Practices fail to match policy &amp; training</a:t>
            </a:r>
          </a:p>
          <a:p>
            <a:pPr marL="0" indent="0">
              <a:buNone/>
            </a:pPr>
            <a:endParaRPr lang="en-US" alt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137556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6F7C6-E2DE-4978-9F7B-839A1A6B8FA4}"/>
              </a:ext>
            </a:extLst>
          </p:cNvPr>
          <p:cNvSpPr>
            <a:spLocks noGrp="1"/>
          </p:cNvSpPr>
          <p:nvPr>
            <p:ph type="title"/>
          </p:nvPr>
        </p:nvSpPr>
        <p:spPr>
          <a:xfrm>
            <a:off x="86263" y="112144"/>
            <a:ext cx="11904453" cy="828136"/>
          </a:xfrm>
        </p:spPr>
        <p:txBody>
          <a:bodyPr/>
          <a:lstStyle/>
          <a:p>
            <a:pPr algn="ctr"/>
            <a:r>
              <a:rPr lang="en-US" altLang="en-US" sz="4400" b="1" dirty="0">
                <a:solidFill>
                  <a:srgbClr val="C00000"/>
                </a:solidFill>
                <a:effectLst>
                  <a:outerShdw blurRad="38100" dist="38100" dir="2700000" algn="tl">
                    <a:srgbClr val="000000">
                      <a:alpha val="43137"/>
                    </a:srgbClr>
                  </a:outerShdw>
                </a:effectLst>
              </a:rPr>
              <a:t>Policy v. Procedures </a:t>
            </a:r>
            <a:endParaRPr lang="en-US" b="1" dirty="0">
              <a:effectLst>
                <a:outerShdw blurRad="38100" dist="38100" dir="2700000" algn="tl">
                  <a:srgbClr val="000000">
                    <a:alpha val="43137"/>
                  </a:srgbClr>
                </a:outerShdw>
              </a:effectLst>
            </a:endParaRPr>
          </a:p>
        </p:txBody>
      </p:sp>
      <p:sp>
        <p:nvSpPr>
          <p:cNvPr id="4" name="Content Placeholder 3">
            <a:extLst>
              <a:ext uri="{FF2B5EF4-FFF2-40B4-BE49-F238E27FC236}">
                <a16:creationId xmlns:a16="http://schemas.microsoft.com/office/drawing/2014/main" id="{65379F59-7DDA-4690-9A85-4C90A0DCA760}"/>
              </a:ext>
            </a:extLst>
          </p:cNvPr>
          <p:cNvSpPr>
            <a:spLocks noGrp="1"/>
          </p:cNvSpPr>
          <p:nvPr>
            <p:ph idx="1"/>
          </p:nvPr>
        </p:nvSpPr>
        <p:spPr>
          <a:xfrm>
            <a:off x="86263" y="854015"/>
            <a:ext cx="12016597" cy="5891841"/>
          </a:xfrm>
        </p:spPr>
        <p:txBody>
          <a:bodyPr>
            <a:normAutofit lnSpcReduction="10000"/>
          </a:bodyPr>
          <a:lstStyle/>
          <a:p>
            <a:r>
              <a:rPr lang="en-US" altLang="en-US" dirty="0">
                <a:solidFill>
                  <a:srgbClr val="114EFB"/>
                </a:solidFill>
              </a:rPr>
              <a:t>Policy</a:t>
            </a:r>
            <a:r>
              <a:rPr lang="en-US" altLang="en-US" dirty="0"/>
              <a:t>= </a:t>
            </a:r>
            <a:r>
              <a:rPr lang="en-US" altLang="en-US" b="1" i="1" dirty="0">
                <a:solidFill>
                  <a:srgbClr val="C00000"/>
                </a:solidFill>
              </a:rPr>
              <a:t>Guides officers thinking</a:t>
            </a:r>
          </a:p>
          <a:p>
            <a:pPr lvl="1"/>
            <a:r>
              <a:rPr lang="en-US" altLang="en-US" dirty="0"/>
              <a:t>Officially adopted decisions created by agency authorized person (</a:t>
            </a:r>
            <a:r>
              <a:rPr lang="en-US" altLang="en-US" dirty="0" err="1"/>
              <a:t>Goebert</a:t>
            </a:r>
            <a:r>
              <a:rPr lang="en-US" altLang="en-US" dirty="0"/>
              <a:t> v. Lee County 11</a:t>
            </a:r>
            <a:r>
              <a:rPr lang="en-US" altLang="en-US" baseline="30000" dirty="0"/>
              <a:t>th</a:t>
            </a:r>
            <a:r>
              <a:rPr lang="en-US" altLang="en-US" dirty="0"/>
              <a:t> Cir. 2007)—Wide spread practices </a:t>
            </a:r>
          </a:p>
          <a:p>
            <a:pPr lvl="1"/>
            <a:r>
              <a:rPr lang="en-US" altLang="en-US" dirty="0"/>
              <a:t>Provides broad statements &amp; provides a framework </a:t>
            </a:r>
          </a:p>
          <a:p>
            <a:pPr lvl="1"/>
            <a:r>
              <a:rPr lang="en-US" altLang="en-US" dirty="0"/>
              <a:t>Establishes priorities &amp; boundaries </a:t>
            </a:r>
          </a:p>
          <a:p>
            <a:pPr lvl="1"/>
            <a:r>
              <a:rPr lang="en-US" altLang="en-US" dirty="0"/>
              <a:t>Delegates authority of tasks to positions </a:t>
            </a:r>
          </a:p>
          <a:p>
            <a:pPr lvl="1"/>
            <a:r>
              <a:rPr lang="en-US" altLang="en-US" dirty="0"/>
              <a:t>Authorizes accepted TTT’s</a:t>
            </a:r>
          </a:p>
          <a:p>
            <a:pPr lvl="1"/>
            <a:r>
              <a:rPr lang="en-US" altLang="en-US" dirty="0"/>
              <a:t>Assists in decision making </a:t>
            </a:r>
          </a:p>
          <a:p>
            <a:pPr lvl="1"/>
            <a:r>
              <a:rPr lang="en-US" altLang="en-US" b="1" i="1" u="sng" dirty="0">
                <a:solidFill>
                  <a:srgbClr val="FF0000"/>
                </a:solidFill>
              </a:rPr>
              <a:t>Articulates consequences for non-compliance </a:t>
            </a:r>
          </a:p>
          <a:p>
            <a:r>
              <a:rPr lang="en-US" altLang="en-US" dirty="0">
                <a:solidFill>
                  <a:srgbClr val="114EFB"/>
                </a:solidFill>
              </a:rPr>
              <a:t>Procedures</a:t>
            </a:r>
            <a:r>
              <a:rPr lang="en-US" altLang="en-US" dirty="0"/>
              <a:t>= </a:t>
            </a:r>
            <a:r>
              <a:rPr lang="en-US" altLang="en-US" b="1" i="1" dirty="0">
                <a:solidFill>
                  <a:srgbClr val="C00000"/>
                </a:solidFill>
              </a:rPr>
              <a:t>Guides officers actions</a:t>
            </a:r>
          </a:p>
          <a:p>
            <a:pPr lvl="1"/>
            <a:r>
              <a:rPr lang="en-US" altLang="en-US" dirty="0"/>
              <a:t>Guides officers actions in various situations</a:t>
            </a:r>
          </a:p>
          <a:p>
            <a:pPr lvl="1"/>
            <a:r>
              <a:rPr lang="en-US" altLang="en-US" dirty="0"/>
              <a:t>Describes methods of operations</a:t>
            </a:r>
          </a:p>
          <a:p>
            <a:pPr lvl="1"/>
            <a:r>
              <a:rPr lang="en-US" altLang="en-US" dirty="0"/>
              <a:t>Requirements v. Discretion</a:t>
            </a:r>
          </a:p>
          <a:p>
            <a:pPr lvl="1"/>
            <a:r>
              <a:rPr lang="en-US" altLang="en-US" dirty="0"/>
              <a:t>Guides appropriate application of TTT’s </a:t>
            </a:r>
          </a:p>
          <a:p>
            <a:pPr lvl="1"/>
            <a:r>
              <a:rPr lang="en-US" altLang="en-US" b="1" dirty="0">
                <a:solidFill>
                  <a:srgbClr val="FF0000"/>
                </a:solidFill>
              </a:rPr>
              <a:t>Allows discretion and reasonable flexibility </a:t>
            </a:r>
          </a:p>
          <a:p>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57" y="3434319"/>
            <a:ext cx="4278703" cy="342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rot="20811854">
            <a:off x="7827246" y="3766114"/>
            <a:ext cx="2599942" cy="1024481"/>
          </a:xfrm>
          <a:prstGeom prst="rect">
            <a:avLst/>
          </a:prstGeom>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FF00"/>
                </a:solidFill>
              </a:rPr>
              <a:t>Policy and Practice Considerations</a:t>
            </a:r>
            <a:br>
              <a:rPr lang="en-US" b="1" dirty="0">
                <a:solidFill>
                  <a:srgbClr val="FFFF00"/>
                </a:solidFill>
              </a:rPr>
            </a:br>
            <a:r>
              <a:rPr lang="en-US" b="1" dirty="0">
                <a:solidFill>
                  <a:srgbClr val="FFFF00"/>
                </a:solidFill>
              </a:rPr>
              <a:t>Avoid Shooting Yourself in the Foot:</a:t>
            </a:r>
          </a:p>
        </p:txBody>
      </p:sp>
    </p:spTree>
    <p:extLst>
      <p:ext uri="{BB962C8B-B14F-4D97-AF65-F5344CB8AC3E}">
        <p14:creationId xmlns:p14="http://schemas.microsoft.com/office/powerpoint/2010/main" val="3805717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58" y="112143"/>
            <a:ext cx="10972800" cy="888521"/>
          </a:xfrm>
        </p:spPr>
        <p:txBody>
          <a:bodyPr/>
          <a:lstStyle/>
          <a:p>
            <a:pPr algn="ctr"/>
            <a:r>
              <a:rPr lang="en-US" b="1" dirty="0">
                <a:solidFill>
                  <a:srgbClr val="C00000"/>
                </a:solidFill>
                <a:latin typeface="+mn-lt"/>
              </a:rPr>
              <a:t>Do </a:t>
            </a:r>
            <a:r>
              <a:rPr lang="en-US" b="1" i="1" u="sng" dirty="0">
                <a:solidFill>
                  <a:srgbClr val="C00000"/>
                </a:solidFill>
                <a:latin typeface="+mn-lt"/>
              </a:rPr>
              <a:t>NOT</a:t>
            </a:r>
            <a:r>
              <a:rPr lang="en-US" b="1" dirty="0">
                <a:solidFill>
                  <a:srgbClr val="C00000"/>
                </a:solidFill>
                <a:latin typeface="+mn-lt"/>
              </a:rPr>
              <a:t> Conflate “Guidelines” to “Standards”</a:t>
            </a:r>
          </a:p>
        </p:txBody>
      </p:sp>
      <p:sp>
        <p:nvSpPr>
          <p:cNvPr id="3" name="Content Placeholder 2"/>
          <p:cNvSpPr>
            <a:spLocks noGrp="1"/>
          </p:cNvSpPr>
          <p:nvPr>
            <p:ph idx="1"/>
          </p:nvPr>
        </p:nvSpPr>
        <p:spPr>
          <a:xfrm>
            <a:off x="155275" y="1061050"/>
            <a:ext cx="11818189" cy="5624422"/>
          </a:xfrm>
        </p:spPr>
        <p:txBody>
          <a:bodyPr>
            <a:normAutofit/>
          </a:bodyPr>
          <a:lstStyle/>
          <a:p>
            <a:pPr marL="0" indent="0">
              <a:buNone/>
            </a:pPr>
            <a:r>
              <a:rPr lang="en-US" b="1" dirty="0">
                <a:solidFill>
                  <a:srgbClr val="C00000"/>
                </a:solidFill>
              </a:rPr>
              <a:t>DO NOT mix them up!!!</a:t>
            </a:r>
            <a:r>
              <a:rPr lang="en-US" dirty="0"/>
              <a:t> </a:t>
            </a:r>
          </a:p>
          <a:p>
            <a:pPr marL="365760" lvl="1"/>
            <a:r>
              <a:rPr lang="en-US" sz="2800" dirty="0"/>
              <a:t>The “law” requires “</a:t>
            </a:r>
            <a:r>
              <a:rPr lang="en-US" sz="2800" b="1" i="1" dirty="0">
                <a:solidFill>
                  <a:srgbClr val="C00000"/>
                </a:solidFill>
              </a:rPr>
              <a:t>X</a:t>
            </a:r>
            <a:r>
              <a:rPr lang="en-US" sz="2800" dirty="0"/>
              <a:t>,” 		[</a:t>
            </a:r>
            <a:r>
              <a:rPr lang="en-US" sz="2800" b="1" dirty="0">
                <a:solidFill>
                  <a:srgbClr val="C00000"/>
                </a:solidFill>
              </a:rPr>
              <a:t>LEGAL consequences</a:t>
            </a:r>
            <a:r>
              <a:rPr lang="en-US" sz="2800" dirty="0"/>
              <a:t>]</a:t>
            </a:r>
          </a:p>
          <a:p>
            <a:pPr marL="365760" lvl="1"/>
            <a:r>
              <a:rPr lang="en-US" sz="2800" dirty="0"/>
              <a:t>Your “department” requires “</a:t>
            </a:r>
            <a:r>
              <a:rPr lang="en-US" sz="2800" b="1" i="1" dirty="0">
                <a:solidFill>
                  <a:srgbClr val="FFC000"/>
                </a:solidFill>
              </a:rPr>
              <a:t>Y</a:t>
            </a:r>
            <a:r>
              <a:rPr lang="en-US" sz="2800" dirty="0"/>
              <a:t>,” 	[</a:t>
            </a:r>
            <a:r>
              <a:rPr lang="en-US" sz="2800" b="1" dirty="0">
                <a:solidFill>
                  <a:srgbClr val="FFC000"/>
                </a:solidFill>
              </a:rPr>
              <a:t>ADMINISTRATIVE consequences</a:t>
            </a:r>
            <a:r>
              <a:rPr lang="en-US" sz="2800" dirty="0"/>
              <a:t>]</a:t>
            </a:r>
          </a:p>
          <a:p>
            <a:pPr marL="365760" lvl="1"/>
            <a:r>
              <a:rPr lang="en-US" sz="2800" dirty="0"/>
              <a:t>You’re encouraged to do “</a:t>
            </a:r>
            <a:r>
              <a:rPr lang="en-US" sz="2800" b="1" i="1" dirty="0">
                <a:solidFill>
                  <a:srgbClr val="00B050"/>
                </a:solidFill>
              </a:rPr>
              <a:t>Z</a:t>
            </a:r>
            <a:r>
              <a:rPr lang="en-US" sz="2800" dirty="0"/>
              <a:t>”!!!! 	[</a:t>
            </a:r>
            <a:r>
              <a:rPr lang="en-US" sz="2800" b="1" dirty="0">
                <a:solidFill>
                  <a:srgbClr val="00B050"/>
                </a:solidFill>
              </a:rPr>
              <a:t>NO consequences</a:t>
            </a:r>
            <a:r>
              <a:rPr lang="en-US" sz="2800" dirty="0"/>
              <a:t>]</a:t>
            </a:r>
          </a:p>
          <a:p>
            <a:pPr marL="365760" lvl="1"/>
            <a:r>
              <a:rPr lang="en-US" sz="2800" dirty="0"/>
              <a:t>Professional associations recommends </a:t>
            </a:r>
            <a:r>
              <a:rPr lang="en-US" sz="2800" dirty="0">
                <a:solidFill>
                  <a:srgbClr val="0033CC"/>
                </a:solidFill>
              </a:rPr>
              <a:t>ZZ!! [No statutory mandate]</a:t>
            </a:r>
          </a:p>
          <a:p>
            <a:pPr marL="137160" lvl="1" indent="0">
              <a:buNone/>
            </a:pPr>
            <a:endParaRPr lang="en-US" sz="2800" dirty="0"/>
          </a:p>
          <a:p>
            <a:pPr marL="365760" lvl="1"/>
            <a:r>
              <a:rPr lang="en-US" sz="2800" dirty="0"/>
              <a:t>These are </a:t>
            </a:r>
            <a:r>
              <a:rPr lang="en-US" sz="2800" b="1" dirty="0">
                <a:solidFill>
                  <a:srgbClr val="C00000"/>
                </a:solidFill>
              </a:rPr>
              <a:t>NOT</a:t>
            </a:r>
            <a:r>
              <a:rPr lang="en-US" sz="2800" dirty="0"/>
              <a:t> synonymous, they are </a:t>
            </a:r>
            <a:r>
              <a:rPr lang="en-US" sz="2800" b="1" dirty="0">
                <a:solidFill>
                  <a:srgbClr val="C00000"/>
                </a:solidFill>
              </a:rPr>
              <a:t>NOT</a:t>
            </a:r>
            <a:r>
              <a:rPr lang="en-US" sz="2800" dirty="0"/>
              <a:t> the same things,</a:t>
            </a:r>
          </a:p>
          <a:p>
            <a:pPr marL="0" lvl="1" indent="-182880">
              <a:spcBef>
                <a:spcPts val="0"/>
              </a:spcBef>
              <a:buNone/>
            </a:pPr>
            <a:r>
              <a:rPr lang="en-US" sz="2800" b="1" i="1" dirty="0">
                <a:solidFill>
                  <a:srgbClr val="C00000"/>
                </a:solidFill>
              </a:rPr>
              <a:t>DO NOT</a:t>
            </a:r>
            <a:r>
              <a:rPr lang="en-US" sz="2800" dirty="0"/>
              <a:t> mix them up, equate, or conflate them. </a:t>
            </a:r>
          </a:p>
          <a:p>
            <a:pPr>
              <a:spcBef>
                <a:spcPts val="1800"/>
              </a:spcBef>
            </a:pPr>
            <a:r>
              <a:rPr lang="en-US" dirty="0"/>
              <a:t>Encouraged guidelines should not be allowed to be inappropriately equated or conflated to accountability standards with legal and/or administrative consequences.</a:t>
            </a:r>
          </a:p>
        </p:txBody>
      </p:sp>
    </p:spTree>
    <p:extLst>
      <p:ext uri="{BB962C8B-B14F-4D97-AF65-F5344CB8AC3E}">
        <p14:creationId xmlns:p14="http://schemas.microsoft.com/office/powerpoint/2010/main" val="2246574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7143-6774-E8AA-43CC-EF9CF40CB465}"/>
              </a:ext>
            </a:extLst>
          </p:cNvPr>
          <p:cNvSpPr>
            <a:spLocks noGrp="1"/>
          </p:cNvSpPr>
          <p:nvPr>
            <p:ph type="title"/>
          </p:nvPr>
        </p:nvSpPr>
        <p:spPr>
          <a:xfrm>
            <a:off x="160421" y="88232"/>
            <a:ext cx="11959390" cy="866273"/>
          </a:xfrm>
        </p:spPr>
        <p:txBody>
          <a:bodyPr>
            <a:normAutofit/>
          </a:bodyPr>
          <a:lstStyle/>
          <a:p>
            <a:pPr algn="ctr"/>
            <a:r>
              <a:rPr lang="en-US" sz="4000" b="1" i="1" dirty="0">
                <a:solidFill>
                  <a:srgbClr val="C00000"/>
                </a:solidFill>
                <a:effectLst>
                  <a:outerShdw blurRad="38100" dist="38100" dir="2700000" algn="tl">
                    <a:srgbClr val="000000">
                      <a:alpha val="43137"/>
                    </a:srgbClr>
                  </a:outerShdw>
                </a:effectLst>
              </a:rPr>
              <a:t>State of GA v. Robert Olsen </a:t>
            </a:r>
            <a:r>
              <a:rPr lang="en-US" sz="4000" b="1" dirty="0">
                <a:solidFill>
                  <a:srgbClr val="C00000"/>
                </a:solidFill>
                <a:effectLst>
                  <a:outerShdw blurRad="38100" dist="38100" dir="2700000" algn="tl">
                    <a:srgbClr val="000000">
                      <a:alpha val="43137"/>
                    </a:srgbClr>
                  </a:outerShdw>
                </a:effectLst>
              </a:rPr>
              <a:t>(11/1/2019) </a:t>
            </a:r>
          </a:p>
        </p:txBody>
      </p:sp>
      <p:sp>
        <p:nvSpPr>
          <p:cNvPr id="3" name="Content Placeholder 2">
            <a:extLst>
              <a:ext uri="{FF2B5EF4-FFF2-40B4-BE49-F238E27FC236}">
                <a16:creationId xmlns:a16="http://schemas.microsoft.com/office/drawing/2014/main" id="{13BD6A19-EE54-7A48-4C6D-3052055DA10B}"/>
              </a:ext>
            </a:extLst>
          </p:cNvPr>
          <p:cNvSpPr>
            <a:spLocks noGrp="1"/>
          </p:cNvSpPr>
          <p:nvPr>
            <p:ph idx="1"/>
          </p:nvPr>
        </p:nvSpPr>
        <p:spPr>
          <a:xfrm>
            <a:off x="88231" y="1058779"/>
            <a:ext cx="11959390" cy="5638801"/>
          </a:xfrm>
        </p:spPr>
        <p:txBody>
          <a:bodyPr/>
          <a:lstStyle/>
          <a:p>
            <a:r>
              <a:rPr lang="en-US" b="1" dirty="0">
                <a:solidFill>
                  <a:srgbClr val="0033CC"/>
                </a:solidFill>
                <a:effectLst>
                  <a:outerShdw blurRad="38100" dist="38100" dir="2700000" algn="tl">
                    <a:srgbClr val="000000">
                      <a:alpha val="43137"/>
                    </a:srgbClr>
                  </a:outerShdw>
                </a:effectLst>
              </a:rPr>
              <a:t>When a policy is restrictive and unconstitutional</a:t>
            </a:r>
          </a:p>
          <a:p>
            <a:r>
              <a:rPr lang="en-US" dirty="0"/>
              <a:t>OIS of an unarmed naked man  </a:t>
            </a:r>
          </a:p>
          <a:p>
            <a:r>
              <a:rPr lang="en-US" dirty="0"/>
              <a:t>Prosecuted</a:t>
            </a:r>
          </a:p>
          <a:p>
            <a:pPr lvl="1"/>
            <a:r>
              <a:rPr lang="en-US" dirty="0"/>
              <a:t>Aggravated Assault; Violation of Oath of Public Office; &amp; Making False Statement</a:t>
            </a:r>
          </a:p>
          <a:p>
            <a:r>
              <a:rPr lang="en-US" dirty="0"/>
              <a:t>Immunity Hearing </a:t>
            </a:r>
          </a:p>
          <a:p>
            <a:r>
              <a:rPr lang="en-US" dirty="0"/>
              <a:t>Jury Trial: Guilty</a:t>
            </a:r>
            <a:r>
              <a:rPr lang="en-US" dirty="0">
                <a:sym typeface="Wingdings" panose="05000000000000000000" pitchFamily="2" charset="2"/>
              </a:rPr>
              <a:t> Sentenced to 20 years; serve 8 &amp; 12 on Probation </a:t>
            </a:r>
          </a:p>
          <a:p>
            <a:r>
              <a:rPr lang="en-US" dirty="0">
                <a:sym typeface="Wingdings" panose="05000000000000000000" pitchFamily="2" charset="2"/>
              </a:rPr>
              <a:t>March 12, 2024  Olsen v. State of GA; 2024WL 1066937</a:t>
            </a:r>
          </a:p>
          <a:p>
            <a:pPr lvl="1"/>
            <a:r>
              <a:rPr lang="en-US" dirty="0">
                <a:sym typeface="Wingdings" panose="05000000000000000000" pitchFamily="2" charset="2"/>
              </a:rPr>
              <a:t>Conviction reversed  based on the violation of Dept. </a:t>
            </a:r>
            <a:r>
              <a:rPr lang="en-US" dirty="0" err="1">
                <a:sym typeface="Wingdings" panose="05000000000000000000" pitchFamily="2" charset="2"/>
              </a:rPr>
              <a:t>UoF</a:t>
            </a:r>
            <a:r>
              <a:rPr lang="en-US" dirty="0">
                <a:sym typeface="Wingdings" panose="05000000000000000000" pitchFamily="2" charset="2"/>
              </a:rPr>
              <a:t> Policy</a:t>
            </a:r>
          </a:p>
          <a:p>
            <a:pPr lvl="1"/>
            <a:r>
              <a:rPr lang="en-US" dirty="0">
                <a:sym typeface="Wingdings" panose="05000000000000000000" pitchFamily="2" charset="2"/>
              </a:rPr>
              <a:t>Dept. policy in conflict with GA Law [§ 16-3-21] Null and Void</a:t>
            </a:r>
          </a:p>
          <a:p>
            <a:pPr lvl="1"/>
            <a:r>
              <a:rPr lang="en-US" dirty="0">
                <a:sym typeface="Wingdings" panose="05000000000000000000" pitchFamily="2" charset="2"/>
              </a:rPr>
              <a:t>Trial Court Error </a:t>
            </a:r>
          </a:p>
          <a:p>
            <a:pPr lvl="1"/>
            <a:endParaRPr lang="en-US" dirty="0"/>
          </a:p>
        </p:txBody>
      </p:sp>
    </p:spTree>
    <p:extLst>
      <p:ext uri="{BB962C8B-B14F-4D97-AF65-F5344CB8AC3E}">
        <p14:creationId xmlns:p14="http://schemas.microsoft.com/office/powerpoint/2010/main" val="2644999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AC4FF-66C6-6A1E-4BE2-BE4AEA7B8435}"/>
              </a:ext>
            </a:extLst>
          </p:cNvPr>
          <p:cNvSpPr>
            <a:spLocks noGrp="1"/>
          </p:cNvSpPr>
          <p:nvPr>
            <p:ph type="title"/>
          </p:nvPr>
        </p:nvSpPr>
        <p:spPr>
          <a:xfrm>
            <a:off x="163902" y="120771"/>
            <a:ext cx="11938958" cy="785003"/>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O.C.G.A. 1601—Oath of Office </a:t>
            </a:r>
          </a:p>
        </p:txBody>
      </p:sp>
      <p:sp>
        <p:nvSpPr>
          <p:cNvPr id="6" name="Content Placeholder 5">
            <a:extLst>
              <a:ext uri="{FF2B5EF4-FFF2-40B4-BE49-F238E27FC236}">
                <a16:creationId xmlns:a16="http://schemas.microsoft.com/office/drawing/2014/main" id="{754B7139-5916-880C-5FF3-B348A95AD702}"/>
              </a:ext>
            </a:extLst>
          </p:cNvPr>
          <p:cNvSpPr>
            <a:spLocks noGrp="1"/>
          </p:cNvSpPr>
          <p:nvPr>
            <p:ph idx="1"/>
          </p:nvPr>
        </p:nvSpPr>
        <p:spPr>
          <a:xfrm>
            <a:off x="163901" y="1483895"/>
            <a:ext cx="11878573" cy="5253336"/>
          </a:xfrm>
        </p:spPr>
        <p:txBody>
          <a:bodyPr/>
          <a:lstStyle/>
          <a:p>
            <a:r>
              <a:rPr lang="en-US" dirty="0"/>
              <a:t>Felony; punishable from 1 to 5 years in prison</a:t>
            </a:r>
          </a:p>
          <a:p>
            <a:r>
              <a:rPr lang="en-US" dirty="0"/>
              <a:t>“I will faithfully support and defend the constitution of the USA; the constitution of the State of GA; I will faithfully enforce the laws of the State of GA”…… and </a:t>
            </a:r>
          </a:p>
          <a:p>
            <a:r>
              <a:rPr lang="en-US" dirty="0"/>
              <a:t>“I will faithfully perform all of the duties of my office… and I will faithfully observe all of the </a:t>
            </a:r>
            <a:r>
              <a:rPr lang="en-US" b="1" u="sng" dirty="0">
                <a:solidFill>
                  <a:srgbClr val="FF0066"/>
                </a:solidFill>
              </a:rPr>
              <a:t>rules, orders, regulations </a:t>
            </a:r>
            <a:r>
              <a:rPr lang="en-US" dirty="0"/>
              <a:t>of the” ______PD/Sheriff’s Office</a:t>
            </a:r>
          </a:p>
          <a:p>
            <a:r>
              <a:rPr lang="en-US" i="1" dirty="0"/>
              <a:t>Beard v. State, 300 GA. App. 146 </a:t>
            </a:r>
            <a:r>
              <a:rPr lang="en-US" dirty="0"/>
              <a:t>(09): CO guilty of violation of oath of office  </a:t>
            </a:r>
          </a:p>
          <a:p>
            <a:pPr lvl="1"/>
            <a:r>
              <a:rPr lang="en-US" dirty="0"/>
              <a:t>Advised inmate to pay him $2,000 to avoid being charged w/possession of MJ  </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3881406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50929D7-2993-4A55-A80A-07871A4ACF1B}"/>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6" name="Rectangle 5">
            <a:extLst>
              <a:ext uri="{FF2B5EF4-FFF2-40B4-BE49-F238E27FC236}">
                <a16:creationId xmlns:a16="http://schemas.microsoft.com/office/drawing/2014/main" id="{4E18AEFB-6B72-47E7-BDF3-002ED090929B}"/>
              </a:ext>
            </a:extLst>
          </p:cNvPr>
          <p:cNvSpPr/>
          <p:nvPr/>
        </p:nvSpPr>
        <p:spPr>
          <a:xfrm>
            <a:off x="138024" y="232914"/>
            <a:ext cx="11921704" cy="6463308"/>
          </a:xfrm>
          <a:prstGeom prst="rect">
            <a:avLst/>
          </a:prstGeom>
        </p:spPr>
        <p:txBody>
          <a:bodyPr wrap="square">
            <a:spAutoFit/>
          </a:bodyPr>
          <a:lstStyle/>
          <a:p>
            <a:pPr algn="ctr"/>
            <a:r>
              <a:rPr lang="en-US" sz="4000" b="1" dirty="0">
                <a:solidFill>
                  <a:srgbClr val="FF0000"/>
                </a:solidFill>
                <a:effectLst>
                  <a:outerShdw blurRad="38100" dist="38100" dir="2700000" algn="tl">
                    <a:srgbClr val="000000">
                      <a:alpha val="43137"/>
                    </a:srgbClr>
                  </a:outerShdw>
                </a:effectLst>
              </a:rPr>
              <a:t>GA State Patrol Oath of Office [No, 3.02-1; 11/8/11]</a:t>
            </a:r>
          </a:p>
          <a:p>
            <a:endParaRPr lang="en-US" dirty="0"/>
          </a:p>
          <a:p>
            <a:r>
              <a:rPr lang="en-US" sz="2000" dirty="0"/>
              <a:t>I, __state your name__ of ___, do hereby voluntarily accept an appointment as a ____ in the ________ agency . </a:t>
            </a:r>
          </a:p>
          <a:p>
            <a:endParaRPr lang="en-US" sz="2000" dirty="0"/>
          </a:p>
          <a:p>
            <a:r>
              <a:rPr lang="en-US" sz="2000" dirty="0"/>
              <a:t>I further swear (or affirm) that I am not the holder of any unaccounted for public monies due the United States, this or any other State, or any political subdivision or authority thereof. </a:t>
            </a:r>
          </a:p>
          <a:p>
            <a:endParaRPr lang="en-US" sz="2000" dirty="0"/>
          </a:p>
          <a:p>
            <a:r>
              <a:rPr lang="en-US" sz="2000" dirty="0"/>
              <a:t>I swear (or affirm) that I am not the holder in any office of trust under the government of the United States, any other state, or any foreign state which I am prohibited from holding. </a:t>
            </a:r>
          </a:p>
          <a:p>
            <a:endParaRPr lang="en-US" sz="2000" dirty="0"/>
          </a:p>
          <a:p>
            <a:r>
              <a:rPr lang="en-US" sz="2000" dirty="0"/>
              <a:t>I swear (or affirm) that I am otherwise qualified to hold this office according to the Constitution and laws of the State of Georgia. </a:t>
            </a:r>
          </a:p>
          <a:p>
            <a:endParaRPr lang="en-US" sz="2000" dirty="0"/>
          </a:p>
          <a:p>
            <a:r>
              <a:rPr lang="en-US" sz="2000" dirty="0"/>
              <a:t>I swear (or affirm) that I will faithfully perform and discharge the duties of my position to the best of my ability and without malice. </a:t>
            </a:r>
          </a:p>
          <a:p>
            <a:endParaRPr lang="en-US" sz="2000" dirty="0"/>
          </a:p>
          <a:p>
            <a:r>
              <a:rPr lang="en-US" sz="2000" dirty="0"/>
              <a:t>I swear (or affirm) that I will support and defend the Constitution of the United States of America and the Constitution of the State of Georgia, </a:t>
            </a:r>
          </a:p>
          <a:p>
            <a:endParaRPr lang="en-US" sz="2000" dirty="0"/>
          </a:p>
          <a:p>
            <a:r>
              <a:rPr lang="en-US" sz="2000" dirty="0"/>
              <a:t>SO HELP ME GOD. </a:t>
            </a:r>
          </a:p>
        </p:txBody>
      </p:sp>
    </p:spTree>
    <p:extLst>
      <p:ext uri="{BB962C8B-B14F-4D97-AF65-F5344CB8AC3E}">
        <p14:creationId xmlns:p14="http://schemas.microsoft.com/office/powerpoint/2010/main" val="1736915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B2F8-7641-4E65-A4D7-E4E82FB69EE6}"/>
              </a:ext>
            </a:extLst>
          </p:cNvPr>
          <p:cNvSpPr>
            <a:spLocks noGrp="1"/>
          </p:cNvSpPr>
          <p:nvPr>
            <p:ph type="title"/>
          </p:nvPr>
        </p:nvSpPr>
        <p:spPr>
          <a:xfrm>
            <a:off x="148087" y="77034"/>
            <a:ext cx="11895826" cy="741871"/>
          </a:xfrm>
        </p:spPr>
        <p:txBody>
          <a:bodyPr>
            <a:normAutofit/>
          </a:bodyPr>
          <a:lstStyle/>
          <a:p>
            <a:r>
              <a:rPr lang="en-US" sz="4000" dirty="0"/>
              <a:t>			</a:t>
            </a:r>
            <a:r>
              <a:rPr lang="en-US" sz="4000" b="1" dirty="0">
                <a:solidFill>
                  <a:srgbClr val="C00000"/>
                </a:solidFill>
                <a:effectLst>
                  <a:outerShdw blurRad="38100" dist="38100" dir="2700000" algn="tl">
                    <a:srgbClr val="000000">
                      <a:alpha val="43137"/>
                    </a:srgbClr>
                  </a:outerShdw>
                </a:effectLst>
              </a:rPr>
              <a:t>Risk Mgt.</a:t>
            </a:r>
            <a:r>
              <a:rPr lang="en-US" sz="4000" b="1" dirty="0">
                <a:solidFill>
                  <a:srgbClr val="C00000"/>
                </a:solidFill>
                <a:effectLst>
                  <a:outerShdw blurRad="38100" dist="38100" dir="2700000" algn="tl">
                    <a:srgbClr val="000000">
                      <a:alpha val="43137"/>
                    </a:srgbClr>
                  </a:outerShdw>
                </a:effectLst>
                <a:sym typeface="Wingdings" panose="05000000000000000000" pitchFamily="2" charset="2"/>
              </a:rPr>
              <a:t> </a:t>
            </a:r>
            <a:r>
              <a:rPr lang="en-US" sz="4000" b="1" dirty="0">
                <a:solidFill>
                  <a:srgbClr val="C00000"/>
                </a:solidFill>
                <a:effectLst>
                  <a:outerShdw blurRad="38100" dist="38100" dir="2700000" algn="tl">
                    <a:srgbClr val="000000">
                      <a:alpha val="43137"/>
                    </a:srgbClr>
                  </a:outerShdw>
                </a:effectLst>
              </a:rPr>
              <a:t>Implementation &amp; Monitor</a:t>
            </a:r>
          </a:p>
        </p:txBody>
      </p:sp>
      <p:sp>
        <p:nvSpPr>
          <p:cNvPr id="3" name="Content Placeholder 2">
            <a:extLst>
              <a:ext uri="{FF2B5EF4-FFF2-40B4-BE49-F238E27FC236}">
                <a16:creationId xmlns:a16="http://schemas.microsoft.com/office/drawing/2014/main" id="{DECEEBED-4888-4BBC-A483-C2306DAC27A2}"/>
              </a:ext>
            </a:extLst>
          </p:cNvPr>
          <p:cNvSpPr>
            <a:spLocks noGrp="1"/>
          </p:cNvSpPr>
          <p:nvPr>
            <p:ph idx="1"/>
          </p:nvPr>
        </p:nvSpPr>
        <p:spPr>
          <a:xfrm>
            <a:off x="132272" y="1004047"/>
            <a:ext cx="11895825" cy="5733182"/>
          </a:xfrm>
        </p:spPr>
        <p:txBody>
          <a:bodyPr>
            <a:normAutofit fontScale="92500" lnSpcReduction="10000"/>
          </a:bodyPr>
          <a:lstStyle/>
          <a:p>
            <a:r>
              <a:rPr lang="en-US" dirty="0"/>
              <a:t>A critical role of supervisors </a:t>
            </a:r>
          </a:p>
          <a:p>
            <a:r>
              <a:rPr lang="en-US" dirty="0"/>
              <a:t>Connects with supervisors directing, training, and evaluating officers </a:t>
            </a:r>
          </a:p>
          <a:p>
            <a:r>
              <a:rPr lang="en-US" dirty="0">
                <a:sym typeface="Wingdings" panose="05000000000000000000" pitchFamily="2" charset="2"/>
              </a:rPr>
              <a:t>Implement Data Tracking system</a:t>
            </a:r>
          </a:p>
          <a:p>
            <a:pPr lvl="1"/>
            <a:r>
              <a:rPr lang="en-US" dirty="0">
                <a:sym typeface="Wingdings" panose="05000000000000000000" pitchFamily="2" charset="2"/>
              </a:rPr>
              <a:t>Aligns with: Research Info Decisions Policy/Practices Training Field Application Outcome (s)  </a:t>
            </a:r>
            <a:endParaRPr lang="en-US" dirty="0"/>
          </a:p>
          <a:p>
            <a:r>
              <a:rPr lang="en-US" dirty="0"/>
              <a:t>Remind/Review at roll calls</a:t>
            </a:r>
          </a:p>
          <a:p>
            <a:r>
              <a:rPr lang="en-US" dirty="0"/>
              <a:t>Remind when full implementation starts </a:t>
            </a:r>
          </a:p>
          <a:p>
            <a:r>
              <a:rPr lang="en-US" dirty="0"/>
              <a:t>Purpose to personally observe officer field response </a:t>
            </a:r>
          </a:p>
          <a:p>
            <a:r>
              <a:rPr lang="en-US" dirty="0"/>
              <a:t>Review officer reports and video/BWC </a:t>
            </a:r>
          </a:p>
          <a:p>
            <a:r>
              <a:rPr lang="en-US" dirty="0"/>
              <a:t>Monitor policy field execution</a:t>
            </a:r>
          </a:p>
          <a:p>
            <a:r>
              <a:rPr lang="en-US" dirty="0"/>
              <a:t>Discuss/interview officers regarding their perception of implementation</a:t>
            </a:r>
          </a:p>
          <a:p>
            <a:r>
              <a:rPr lang="en-US" dirty="0"/>
              <a:t>Remediate as warranted </a:t>
            </a:r>
          </a:p>
          <a:p>
            <a:r>
              <a:rPr lang="en-US" dirty="0"/>
              <a:t>Rebuffs claims of failure to supervise </a:t>
            </a:r>
          </a:p>
          <a:p>
            <a:endParaRPr lang="en-US" dirty="0"/>
          </a:p>
          <a:p>
            <a:endParaRPr lang="en-US" dirty="0"/>
          </a:p>
        </p:txBody>
      </p:sp>
    </p:spTree>
    <p:extLst>
      <p:ext uri="{BB962C8B-B14F-4D97-AF65-F5344CB8AC3E}">
        <p14:creationId xmlns:p14="http://schemas.microsoft.com/office/powerpoint/2010/main" val="2435648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0246"/>
            <a:ext cx="12053976" cy="787651"/>
          </a:xfrm>
        </p:spPr>
        <p:txBody>
          <a:bodyPr>
            <a:noAutofit/>
          </a:bodyPr>
          <a:lstStyle/>
          <a:p>
            <a:r>
              <a:rPr lang="en-US" sz="4000" dirty="0">
                <a:solidFill>
                  <a:srgbClr val="FF0000"/>
                </a:solidFill>
              </a:rPr>
              <a:t>	</a:t>
            </a:r>
            <a:r>
              <a:rPr lang="en-US" sz="3200" b="1" dirty="0">
                <a:solidFill>
                  <a:srgbClr val="FF0000"/>
                </a:solidFill>
                <a:effectLst>
                  <a:outerShdw blurRad="38100" dist="38100" dir="2700000" algn="tl">
                    <a:srgbClr val="000000">
                      <a:alpha val="43137"/>
                    </a:srgbClr>
                  </a:outerShdw>
                </a:effectLst>
              </a:rPr>
              <a:t>Data Collection, Assessment, &amp; Decision Making   </a:t>
            </a:r>
            <a:r>
              <a:rPr lang="en-US" sz="3200" b="1" dirty="0">
                <a:effectLst>
                  <a:outerShdw blurRad="38100" dist="38100" dir="2700000" algn="tl">
                    <a:srgbClr val="000000">
                      <a:alpha val="43137"/>
                    </a:srgbClr>
                  </a:outerShdw>
                </a:effectLst>
              </a:rPr>
              <a:t> </a:t>
            </a:r>
          </a:p>
        </p:txBody>
      </p:sp>
      <p:sp>
        <p:nvSpPr>
          <p:cNvPr id="3" name="Content Placeholder 2"/>
          <p:cNvSpPr>
            <a:spLocks noGrp="1"/>
          </p:cNvSpPr>
          <p:nvPr>
            <p:ph sz="half" idx="1"/>
          </p:nvPr>
        </p:nvSpPr>
        <p:spPr>
          <a:xfrm>
            <a:off x="138022" y="1231272"/>
            <a:ext cx="6217511" cy="5024674"/>
          </a:xfrm>
        </p:spPr>
        <p:txBody>
          <a:bodyPr>
            <a:normAutofit lnSpcReduction="10000"/>
          </a:bodyPr>
          <a:lstStyle/>
          <a:p>
            <a:r>
              <a:rPr lang="en-US" sz="2200" dirty="0">
                <a:solidFill>
                  <a:srgbClr val="FF0000"/>
                </a:solidFill>
                <a:sym typeface="Wingdings" panose="05000000000000000000" pitchFamily="2" charset="2"/>
              </a:rPr>
              <a:t>Analytics “You can’t manage what you don’t measure” (PERF, ‘21)</a:t>
            </a:r>
          </a:p>
          <a:p>
            <a:r>
              <a:rPr lang="en-US" sz="2200" dirty="0">
                <a:solidFill>
                  <a:srgbClr val="0033CC"/>
                </a:solidFill>
                <a:sym typeface="Wingdings" panose="05000000000000000000" pitchFamily="2" charset="2"/>
              </a:rPr>
              <a:t>“You can’t solve a problem, unless you diagnose the problem first” (Bush, 2009)</a:t>
            </a:r>
          </a:p>
          <a:p>
            <a:r>
              <a:rPr lang="en-US" sz="2200" dirty="0">
                <a:sym typeface="Wingdings" panose="05000000000000000000" pitchFamily="2" charset="2"/>
              </a:rPr>
              <a:t>“Data Driven” Data Tracking/Reporting System multiple sources </a:t>
            </a:r>
          </a:p>
          <a:p>
            <a:r>
              <a:rPr lang="en-US" sz="2200" dirty="0">
                <a:sym typeface="Wingdings" panose="05000000000000000000" pitchFamily="2" charset="2"/>
              </a:rPr>
              <a:t>Underscores System Approach/Thinking </a:t>
            </a:r>
          </a:p>
          <a:p>
            <a:r>
              <a:rPr lang="en-US" sz="2200" dirty="0">
                <a:sym typeface="Wingdings" panose="05000000000000000000" pitchFamily="2" charset="2"/>
              </a:rPr>
              <a:t>Proactive Risk Management </a:t>
            </a:r>
          </a:p>
          <a:p>
            <a:r>
              <a:rPr lang="en-US" sz="2200" dirty="0">
                <a:sym typeface="Wingdings" panose="05000000000000000000" pitchFamily="2" charset="2"/>
              </a:rPr>
              <a:t>Collect, e</a:t>
            </a:r>
            <a:r>
              <a:rPr lang="en-US" sz="2200" dirty="0"/>
              <a:t>valuate, &amp; interpret data outcomes </a:t>
            </a:r>
          </a:p>
          <a:p>
            <a:r>
              <a:rPr lang="en-US" sz="2200" dirty="0"/>
              <a:t>Compare outcomes &amp; describe impact: </a:t>
            </a:r>
          </a:p>
          <a:p>
            <a:pPr lvl="1"/>
            <a:r>
              <a:rPr lang="en-US" sz="1800" dirty="0"/>
              <a:t>Trends &amp; Patterns </a:t>
            </a:r>
          </a:p>
          <a:p>
            <a:pPr lvl="1"/>
            <a:r>
              <a:rPr lang="en-US" sz="1800" dirty="0"/>
              <a:t>Policy Implications</a:t>
            </a:r>
          </a:p>
          <a:p>
            <a:pPr lvl="1"/>
            <a:r>
              <a:rPr lang="en-US" sz="1800" dirty="0"/>
              <a:t>LEO performance</a:t>
            </a:r>
          </a:p>
          <a:p>
            <a:pPr lvl="1"/>
            <a:r>
              <a:rPr lang="en-US" sz="1800" dirty="0"/>
              <a:t>Pinpoint emerging issues/problems </a:t>
            </a:r>
          </a:p>
          <a:p>
            <a:pPr lvl="1"/>
            <a:r>
              <a:rPr lang="en-US" sz="1800" dirty="0"/>
              <a:t>Informs training and supervision practices </a:t>
            </a:r>
          </a:p>
          <a:p>
            <a:endParaRPr lang="en-US" sz="2000" dirty="0"/>
          </a:p>
          <a:p>
            <a:endParaRPr lang="en-US" dirty="0"/>
          </a:p>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C42DD5D1-1C5D-4BF2-B796-53AD848475E5}"/>
              </a:ext>
            </a:extLst>
          </p:cNvPr>
          <p:cNvSpPr>
            <a:spLocks noGrp="1"/>
          </p:cNvSpPr>
          <p:nvPr>
            <p:ph sz="half" idx="2"/>
          </p:nvPr>
        </p:nvSpPr>
        <p:spPr>
          <a:xfrm>
            <a:off x="6934954" y="1231273"/>
            <a:ext cx="5119022" cy="5024672"/>
          </a:xfrm>
        </p:spPr>
        <p:txBody>
          <a:bodyPr>
            <a:noAutofit/>
          </a:bodyPr>
          <a:lstStyle/>
          <a:p>
            <a:r>
              <a:rPr lang="en-US" sz="2400" dirty="0"/>
              <a:t>Collect, Assess, Interpret &amp; Report </a:t>
            </a:r>
          </a:p>
          <a:p>
            <a:r>
              <a:rPr lang="en-US" sz="2400" dirty="0"/>
              <a:t>CFS/Arrest/Force Options </a:t>
            </a:r>
          </a:p>
          <a:p>
            <a:r>
              <a:rPr lang="en-US" sz="2400" dirty="0"/>
              <a:t>Circumstances </a:t>
            </a:r>
          </a:p>
          <a:p>
            <a:r>
              <a:rPr lang="en-US" sz="2400" dirty="0"/>
              <a:t>Location &amp; Environment</a:t>
            </a:r>
          </a:p>
          <a:p>
            <a:r>
              <a:rPr lang="en-US" sz="2400" dirty="0"/>
              <a:t>Subject behaviors, condition, and resistance</a:t>
            </a:r>
          </a:p>
          <a:p>
            <a:r>
              <a:rPr lang="en-US" sz="2400" dirty="0"/>
              <a:t>Officer(s) response</a:t>
            </a:r>
          </a:p>
          <a:p>
            <a:r>
              <a:rPr lang="en-US" sz="2400" dirty="0"/>
              <a:t>Force options applied</a:t>
            </a:r>
          </a:p>
          <a:p>
            <a:r>
              <a:rPr lang="en-US" sz="2400" dirty="0"/>
              <a:t>Subject injuries</a:t>
            </a:r>
          </a:p>
          <a:p>
            <a:r>
              <a:rPr lang="en-US" sz="2400" dirty="0"/>
              <a:t>LEO injuries </a:t>
            </a:r>
          </a:p>
          <a:p>
            <a:r>
              <a:rPr lang="en-US" sz="2400" dirty="0"/>
              <a:t>Data informs critical decisions </a:t>
            </a:r>
          </a:p>
          <a:p>
            <a:endParaRPr lang="en-US" sz="2400" dirty="0"/>
          </a:p>
          <a:p>
            <a:endParaRPr lang="en-US" sz="2400" dirty="0"/>
          </a:p>
        </p:txBody>
      </p:sp>
    </p:spTree>
    <p:extLst>
      <p:ext uri="{BB962C8B-B14F-4D97-AF65-F5344CB8AC3E}">
        <p14:creationId xmlns:p14="http://schemas.microsoft.com/office/powerpoint/2010/main" val="3708357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2BE6-AE94-484C-A1D8-6F26C6712081}"/>
              </a:ext>
            </a:extLst>
          </p:cNvPr>
          <p:cNvSpPr>
            <a:spLocks noGrp="1"/>
          </p:cNvSpPr>
          <p:nvPr>
            <p:ph type="title"/>
          </p:nvPr>
        </p:nvSpPr>
        <p:spPr>
          <a:xfrm>
            <a:off x="138023" y="207034"/>
            <a:ext cx="11869947" cy="871269"/>
          </a:xfrm>
        </p:spPr>
        <p:txBody>
          <a:bodyPr>
            <a:normAutofit/>
          </a:bodyPr>
          <a:lstStyle/>
          <a:p>
            <a:r>
              <a:rPr lang="en-US" sz="4000" dirty="0">
                <a:solidFill>
                  <a:srgbClr val="FF0000"/>
                </a:solidFill>
              </a:rPr>
              <a:t>				</a:t>
            </a:r>
            <a:r>
              <a:rPr lang="en-US" sz="4000" b="1" dirty="0">
                <a:solidFill>
                  <a:srgbClr val="FF0000"/>
                </a:solidFill>
                <a:effectLst>
                  <a:outerShdw blurRad="38100" dist="38100" dir="2700000" algn="tl">
                    <a:srgbClr val="000000">
                      <a:alpha val="43137"/>
                    </a:srgbClr>
                  </a:outerShdw>
                </a:effectLst>
              </a:rPr>
              <a:t>Compliance w/ Policy </a:t>
            </a:r>
          </a:p>
        </p:txBody>
      </p:sp>
      <p:sp>
        <p:nvSpPr>
          <p:cNvPr id="3" name="Content Placeholder 2">
            <a:extLst>
              <a:ext uri="{FF2B5EF4-FFF2-40B4-BE49-F238E27FC236}">
                <a16:creationId xmlns:a16="http://schemas.microsoft.com/office/drawing/2014/main" id="{BEB0C939-6A1C-4FDD-A3A7-2F912099A827}"/>
              </a:ext>
            </a:extLst>
          </p:cNvPr>
          <p:cNvSpPr>
            <a:spLocks noGrp="1"/>
          </p:cNvSpPr>
          <p:nvPr>
            <p:ph idx="1"/>
          </p:nvPr>
        </p:nvSpPr>
        <p:spPr>
          <a:xfrm>
            <a:off x="184030" y="1078303"/>
            <a:ext cx="11823940" cy="5572663"/>
          </a:xfrm>
        </p:spPr>
        <p:txBody>
          <a:bodyPr>
            <a:normAutofit fontScale="92500" lnSpcReduction="10000"/>
          </a:bodyPr>
          <a:lstStyle/>
          <a:p>
            <a:r>
              <a:rPr lang="en-US" dirty="0"/>
              <a:t>Supervision responsibility &amp; fulfills supervising and guiding officers = Risk Mgt.  </a:t>
            </a:r>
          </a:p>
          <a:p>
            <a:r>
              <a:rPr lang="en-US" dirty="0"/>
              <a:t>Connects with field monitoring and field observation</a:t>
            </a:r>
          </a:p>
          <a:p>
            <a:r>
              <a:rPr lang="en-US" dirty="0"/>
              <a:t>Continual Re-enforcement of policies (Station House &amp; Field) </a:t>
            </a:r>
          </a:p>
          <a:p>
            <a:r>
              <a:rPr lang="en-US" dirty="0">
                <a:sym typeface="Wingdings" panose="05000000000000000000" pitchFamily="2" charset="2"/>
              </a:rPr>
              <a:t>Assess officer decision making</a:t>
            </a:r>
          </a:p>
          <a:p>
            <a:r>
              <a:rPr lang="en-US" dirty="0">
                <a:sym typeface="Wingdings" panose="05000000000000000000" pitchFamily="2" charset="2"/>
              </a:rPr>
              <a:t>Track officer injuries, accidents, &amp; workman comp claims</a:t>
            </a:r>
          </a:p>
          <a:p>
            <a:r>
              <a:rPr lang="en-US" dirty="0">
                <a:sym typeface="Wingdings" panose="05000000000000000000" pitchFamily="2" charset="2"/>
              </a:rPr>
              <a:t>Assess civilian/detainee complaints </a:t>
            </a:r>
          </a:p>
          <a:p>
            <a:r>
              <a:rPr lang="en-US" dirty="0">
                <a:sym typeface="Wingdings" panose="05000000000000000000" pitchFamily="2" charset="2"/>
              </a:rPr>
              <a:t>Determine if training &amp; field execution match policy</a:t>
            </a:r>
          </a:p>
          <a:p>
            <a:r>
              <a:rPr lang="en-US" b="1" dirty="0">
                <a:solidFill>
                  <a:srgbClr val="0033CC"/>
                </a:solidFill>
                <a:effectLst>
                  <a:outerShdw blurRad="38100" dist="38100" dir="2700000" algn="tl">
                    <a:srgbClr val="000000">
                      <a:alpha val="43137"/>
                    </a:srgbClr>
                  </a:outerShdw>
                </a:effectLst>
                <a:sym typeface="Wingdings" panose="05000000000000000000" pitchFamily="2" charset="2"/>
              </a:rPr>
              <a:t>Determine officer comprehension and hold accountable</a:t>
            </a:r>
          </a:p>
          <a:p>
            <a:r>
              <a:rPr lang="en-US" dirty="0">
                <a:sym typeface="Wingdings" panose="05000000000000000000" pitchFamily="2" charset="2"/>
              </a:rPr>
              <a:t>Feedback to officers Find opportunities to praise proper conduct </a:t>
            </a:r>
          </a:p>
          <a:p>
            <a:r>
              <a:rPr lang="en-US" dirty="0">
                <a:sym typeface="Wingdings" panose="05000000000000000000" pitchFamily="2" charset="2"/>
              </a:rPr>
              <a:t>Remediate and correct early (EIIS)</a:t>
            </a:r>
          </a:p>
          <a:p>
            <a:r>
              <a:rPr lang="en-US" dirty="0">
                <a:sym typeface="Wingdings" panose="05000000000000000000" pitchFamily="2" charset="2"/>
              </a:rPr>
              <a:t>Provide re-training as appropriate</a:t>
            </a:r>
          </a:p>
          <a:p>
            <a:r>
              <a:rPr lang="en-US" dirty="0">
                <a:sym typeface="Wingdings" panose="05000000000000000000" pitchFamily="2" charset="2"/>
              </a:rPr>
              <a:t>Progressive discipline </a:t>
            </a:r>
          </a:p>
          <a:p>
            <a:endParaRPr lang="en-US" dirty="0">
              <a:sym typeface="Wingdings" panose="05000000000000000000" pitchFamily="2" charset="2"/>
            </a:endParaRPr>
          </a:p>
          <a:p>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2803452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07033" y="86264"/>
            <a:ext cx="11869947" cy="675736"/>
          </a:xfrm>
        </p:spPr>
        <p:txBody>
          <a:bodyPr/>
          <a:lstStyle/>
          <a:p>
            <a:pPr algn="ctr"/>
            <a:r>
              <a:rPr lang="en-US" altLang="en-US" sz="3600" b="1" dirty="0">
                <a:solidFill>
                  <a:srgbClr val="FF0000"/>
                </a:solidFill>
                <a:effectLst>
                  <a:outerShdw blurRad="38100" dist="38100" dir="2700000" algn="tl">
                    <a:srgbClr val="000000">
                      <a:alpha val="43137"/>
                    </a:srgbClr>
                  </a:outerShdw>
                </a:effectLst>
              </a:rPr>
              <a:t>Minimal Topics for LE Policy Manual</a:t>
            </a:r>
            <a:endParaRPr lang="en-US" altLang="en-US" b="1" dirty="0">
              <a:effectLst>
                <a:outerShdw blurRad="38100" dist="38100" dir="2700000" algn="tl">
                  <a:srgbClr val="000000">
                    <a:alpha val="43137"/>
                  </a:srgbClr>
                </a:outerShdw>
              </a:effectLst>
            </a:endParaRPr>
          </a:p>
        </p:txBody>
      </p:sp>
      <p:sp>
        <p:nvSpPr>
          <p:cNvPr id="58371" name="Content Placeholder 2"/>
          <p:cNvSpPr>
            <a:spLocks noGrp="1"/>
          </p:cNvSpPr>
          <p:nvPr>
            <p:ph idx="1"/>
          </p:nvPr>
        </p:nvSpPr>
        <p:spPr>
          <a:xfrm>
            <a:off x="207033" y="828136"/>
            <a:ext cx="11869947" cy="5943600"/>
          </a:xfrm>
        </p:spPr>
        <p:txBody>
          <a:bodyPr>
            <a:normAutofit fontScale="85000" lnSpcReduction="20000"/>
          </a:bodyPr>
          <a:lstStyle/>
          <a:p>
            <a:r>
              <a:rPr lang="en-US" altLang="en-US" dirty="0"/>
              <a:t>Assess: research; model policies; contact experts; legal</a:t>
            </a:r>
          </a:p>
          <a:p>
            <a:r>
              <a:rPr lang="en-US" altLang="en-US" dirty="0"/>
              <a:t>Written &amp; mirror philosophy of agency </a:t>
            </a:r>
          </a:p>
          <a:p>
            <a:r>
              <a:rPr lang="en-US" altLang="en-US" dirty="0"/>
              <a:t>Reflect Legal Decisions &amp; State standards</a:t>
            </a:r>
          </a:p>
          <a:p>
            <a:r>
              <a:rPr lang="en-US" altLang="en-US" dirty="0"/>
              <a:t>Minimal Topics (not exhaustive):</a:t>
            </a:r>
          </a:p>
          <a:p>
            <a:pPr lvl="1"/>
            <a:r>
              <a:rPr lang="en-US" altLang="en-US" dirty="0"/>
              <a:t>All operations 					Agency Jurisdiction</a:t>
            </a:r>
          </a:p>
          <a:p>
            <a:pPr lvl="1"/>
            <a:r>
              <a:rPr lang="en-US" altLang="en-US" dirty="0"/>
              <a:t>Administration and Management			Training</a:t>
            </a:r>
          </a:p>
          <a:p>
            <a:pPr lvl="1"/>
            <a:r>
              <a:rPr lang="en-US" altLang="en-US" dirty="0"/>
              <a:t>Conduct &amp; Professional Standards			Arrest</a:t>
            </a:r>
          </a:p>
          <a:p>
            <a:pPr lvl="1"/>
            <a:r>
              <a:rPr lang="en-US" altLang="en-US" dirty="0"/>
              <a:t>Use of Force, Weapons, &amp; Restraints			Vehicle Operations </a:t>
            </a:r>
          </a:p>
          <a:p>
            <a:pPr lvl="1"/>
            <a:r>
              <a:rPr lang="en-US" altLang="en-US" dirty="0"/>
              <a:t>Property Evidence					Investigations </a:t>
            </a:r>
          </a:p>
          <a:p>
            <a:pPr lvl="1"/>
            <a:r>
              <a:rPr lang="en-US" altLang="en-US" dirty="0"/>
              <a:t>Communications					Special Operations </a:t>
            </a:r>
          </a:p>
          <a:p>
            <a:pPr lvl="1"/>
            <a:r>
              <a:rPr lang="en-US" altLang="en-US" dirty="0"/>
              <a:t>Patrol Functions					People in Crisis </a:t>
            </a:r>
          </a:p>
          <a:p>
            <a:pPr lvl="1"/>
            <a:r>
              <a:rPr lang="en-US" altLang="en-US" dirty="0"/>
              <a:t>Officer Safety &amp; Wellness				Uniform &amp; Dress Code </a:t>
            </a:r>
          </a:p>
          <a:p>
            <a:pPr lvl="1"/>
            <a:r>
              <a:rPr lang="en-US" altLang="en-US" dirty="0"/>
              <a:t>Records 						Traffic &amp; Parking </a:t>
            </a:r>
          </a:p>
          <a:p>
            <a:pPr lvl="1"/>
            <a:r>
              <a:rPr lang="en-US" altLang="en-US" dirty="0"/>
              <a:t>Crime Prevention 					Recruitment &amp; Selection </a:t>
            </a:r>
          </a:p>
          <a:p>
            <a:pPr lvl="1"/>
            <a:r>
              <a:rPr lang="en-US" altLang="en-US" dirty="0"/>
              <a:t>Personnel 						Critical Incident Management 		</a:t>
            </a:r>
          </a:p>
          <a:p>
            <a:pPr lvl="1"/>
            <a:r>
              <a:rPr lang="en-US" altLang="en-US" dirty="0"/>
              <a:t>Title IX						Body Worn Camera &amp; Video </a:t>
            </a:r>
          </a:p>
          <a:p>
            <a:pPr lvl="1"/>
            <a:r>
              <a:rPr lang="en-US" altLang="en-US" dirty="0"/>
              <a:t>Canine						Detainee Processing &amp; Transportation </a:t>
            </a:r>
          </a:p>
          <a:p>
            <a:pPr lvl="1"/>
            <a:r>
              <a:rPr lang="en-US" altLang="en-US" dirty="0"/>
              <a:t>Pursuits						Emergency Management </a:t>
            </a:r>
          </a:p>
          <a:p>
            <a:pPr marL="0" indent="0">
              <a:buNone/>
            </a:pPr>
            <a:endParaRPr lang="en-US" altLang="en-US" dirty="0"/>
          </a:p>
          <a:p>
            <a:endParaRPr lang="en-US" altLang="en-US" dirty="0"/>
          </a:p>
          <a:p>
            <a:pPr marL="0" indent="0">
              <a:buNone/>
            </a:pPr>
            <a:endParaRPr lang="en-US" altLang="en-US" dirty="0"/>
          </a:p>
          <a:p>
            <a:endParaRPr lang="en-US" altLang="en-US" dirty="0">
              <a:solidFill>
                <a:srgbClr val="FFFF00"/>
              </a:solidFill>
            </a:endParaRPr>
          </a:p>
          <a:p>
            <a:endParaRPr lang="en-US" altLang="en-US" dirty="0">
              <a:solidFill>
                <a:srgbClr val="FFFF00"/>
              </a:solidFill>
            </a:endParaRPr>
          </a:p>
        </p:txBody>
      </p:sp>
    </p:spTree>
    <p:extLst>
      <p:ext uri="{BB962C8B-B14F-4D97-AF65-F5344CB8AC3E}">
        <p14:creationId xmlns:p14="http://schemas.microsoft.com/office/powerpoint/2010/main" val="391486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68442" y="114299"/>
            <a:ext cx="11893216" cy="697833"/>
          </a:xfrm>
        </p:spPr>
        <p:txBody>
          <a:bodyPr>
            <a:normAutofit/>
          </a:bodyPr>
          <a:lstStyle/>
          <a:p>
            <a:r>
              <a:rPr lang="en-US" b="1" dirty="0">
                <a:solidFill>
                  <a:srgbClr val="FF0000"/>
                </a:solidFill>
                <a:effectLst>
                  <a:outerShdw blurRad="38100" dist="38100" dir="2700000" algn="tl">
                    <a:srgbClr val="000000">
                      <a:alpha val="43137"/>
                    </a:srgbClr>
                  </a:outerShdw>
                </a:effectLst>
              </a:rPr>
              <a:t>External			Sources of Change	   Internal</a:t>
            </a:r>
          </a:p>
        </p:txBody>
      </p:sp>
      <p:sp>
        <p:nvSpPr>
          <p:cNvPr id="13" name="Content Placeholder 12"/>
          <p:cNvSpPr>
            <a:spLocks noGrp="1"/>
          </p:cNvSpPr>
          <p:nvPr>
            <p:ph sz="half" idx="1"/>
          </p:nvPr>
        </p:nvSpPr>
        <p:spPr>
          <a:xfrm>
            <a:off x="108284" y="1058779"/>
            <a:ext cx="5065295" cy="5642810"/>
          </a:xfrm>
        </p:spPr>
        <p:txBody>
          <a:bodyPr/>
          <a:lstStyle/>
          <a:p>
            <a:r>
              <a:rPr lang="en-US" dirty="0"/>
              <a:t>Public &amp; Media</a:t>
            </a:r>
          </a:p>
          <a:p>
            <a:r>
              <a:rPr lang="en-US" dirty="0"/>
              <a:t>Legislature (State/Federal)</a:t>
            </a:r>
          </a:p>
          <a:p>
            <a:pPr lvl="1"/>
            <a:r>
              <a:rPr lang="en-US" dirty="0"/>
              <a:t>Policing Reforms/Acts</a:t>
            </a:r>
          </a:p>
          <a:p>
            <a:r>
              <a:rPr lang="en-US" dirty="0"/>
              <a:t>Prosecutor (State/Federal)</a:t>
            </a:r>
          </a:p>
          <a:p>
            <a:r>
              <a:rPr lang="en-US" dirty="0"/>
              <a:t>Plaintiff’s Attorney</a:t>
            </a:r>
          </a:p>
          <a:p>
            <a:r>
              <a:rPr lang="en-US" dirty="0"/>
              <a:t>DOJ Investigations </a:t>
            </a:r>
          </a:p>
          <a:p>
            <a:r>
              <a:rPr lang="en-US" dirty="0"/>
              <a:t>City Council &amp; Mayor </a:t>
            </a:r>
          </a:p>
          <a:p>
            <a:r>
              <a:rPr lang="en-US" dirty="0"/>
              <a:t>Judicial/Case Decisions</a:t>
            </a:r>
          </a:p>
          <a:p>
            <a:r>
              <a:rPr lang="en-US" dirty="0"/>
              <a:t>Pundits</a:t>
            </a:r>
          </a:p>
          <a:p>
            <a:r>
              <a:rPr lang="en-US" dirty="0"/>
              <a:t>Professional Associations</a:t>
            </a:r>
          </a:p>
          <a:p>
            <a:pPr marL="0" indent="0">
              <a:buNone/>
            </a:pPr>
            <a:r>
              <a:rPr lang="en-US" dirty="0"/>
              <a:t> </a:t>
            </a:r>
          </a:p>
        </p:txBody>
      </p:sp>
      <p:sp>
        <p:nvSpPr>
          <p:cNvPr id="14" name="Content Placeholder 13"/>
          <p:cNvSpPr>
            <a:spLocks noGrp="1"/>
          </p:cNvSpPr>
          <p:nvPr>
            <p:ph sz="half" idx="2"/>
          </p:nvPr>
        </p:nvSpPr>
        <p:spPr>
          <a:xfrm>
            <a:off x="8531525" y="968542"/>
            <a:ext cx="3590290" cy="5733047"/>
          </a:xfrm>
        </p:spPr>
        <p:txBody>
          <a:bodyPr/>
          <a:lstStyle/>
          <a:p>
            <a:r>
              <a:rPr lang="en-US" dirty="0"/>
              <a:t>Officers</a:t>
            </a:r>
          </a:p>
          <a:p>
            <a:r>
              <a:rPr lang="en-US" dirty="0"/>
              <a:t>Supervisors </a:t>
            </a:r>
          </a:p>
          <a:p>
            <a:r>
              <a:rPr lang="en-US" dirty="0"/>
              <a:t>Unions </a:t>
            </a:r>
          </a:p>
          <a:p>
            <a:r>
              <a:rPr lang="en-US" dirty="0"/>
              <a:t>In-House Council </a:t>
            </a:r>
          </a:p>
          <a:p>
            <a:r>
              <a:rPr lang="en-US" dirty="0"/>
              <a:t>Risk Manager </a:t>
            </a:r>
          </a:p>
          <a:p>
            <a:r>
              <a:rPr lang="en-US" dirty="0"/>
              <a:t>Chief </a:t>
            </a:r>
          </a:p>
          <a:p>
            <a:r>
              <a:rPr lang="en-US" dirty="0"/>
              <a:t>Image &amp; Branding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8598" y="2613421"/>
            <a:ext cx="2148032" cy="208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Image result for judg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495" y="4664342"/>
            <a:ext cx="2568916" cy="21644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9438773" y="4584033"/>
            <a:ext cx="2683042" cy="2184077"/>
          </a:xfrm>
          <a:prstGeom prst="rect">
            <a:avLst/>
          </a:prstGeom>
        </p:spPr>
      </p:pic>
      <p:pic>
        <p:nvPicPr>
          <p:cNvPr id="15" name="Picture 8" descr="policefor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693" y="4584033"/>
            <a:ext cx="2520080" cy="224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4EDCCB6-8E39-6737-6510-A7DBD1F0E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7057" y="932347"/>
            <a:ext cx="1832860" cy="2244768"/>
          </a:xfrm>
          <a:prstGeom prst="rect">
            <a:avLst/>
          </a:prstGeom>
        </p:spPr>
      </p:pic>
      <p:pic>
        <p:nvPicPr>
          <p:cNvPr id="7" name="Picture 6">
            <a:extLst>
              <a:ext uri="{FF2B5EF4-FFF2-40B4-BE49-F238E27FC236}">
                <a16:creationId xmlns:a16="http://schemas.microsoft.com/office/drawing/2014/main" id="{1890A010-90C9-7711-4342-765B77D39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9025" y="697832"/>
            <a:ext cx="2148032" cy="2000250"/>
          </a:xfrm>
          <a:prstGeom prst="rect">
            <a:avLst/>
          </a:prstGeom>
        </p:spPr>
      </p:pic>
    </p:spTree>
    <p:extLst>
      <p:ext uri="{BB962C8B-B14F-4D97-AF65-F5344CB8AC3E}">
        <p14:creationId xmlns:p14="http://schemas.microsoft.com/office/powerpoint/2010/main" val="649340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07033" y="0"/>
            <a:ext cx="11869947" cy="762000"/>
          </a:xfrm>
        </p:spPr>
        <p:txBody>
          <a:bodyPr>
            <a:normAutofit/>
          </a:bodyPr>
          <a:lstStyle/>
          <a:p>
            <a:pPr algn="ctr"/>
            <a:r>
              <a:rPr lang="en-US" altLang="en-US" sz="4000" b="1" dirty="0">
                <a:solidFill>
                  <a:srgbClr val="FF0000"/>
                </a:solidFill>
                <a:effectLst>
                  <a:outerShdw blurRad="38100" dist="38100" dir="2700000" algn="tl">
                    <a:srgbClr val="000000">
                      <a:alpha val="43137"/>
                    </a:srgbClr>
                  </a:outerShdw>
                </a:effectLst>
              </a:rPr>
              <a:t>Minimal Topics for Jail Policy Manual</a:t>
            </a:r>
            <a:endParaRPr lang="en-US" altLang="en-US" sz="4000" b="1" dirty="0">
              <a:effectLst>
                <a:outerShdw blurRad="38100" dist="38100" dir="2700000" algn="tl">
                  <a:srgbClr val="000000">
                    <a:alpha val="43137"/>
                  </a:srgbClr>
                </a:outerShdw>
              </a:effectLst>
            </a:endParaRPr>
          </a:p>
        </p:txBody>
      </p:sp>
      <p:sp>
        <p:nvSpPr>
          <p:cNvPr id="58371" name="Content Placeholder 2"/>
          <p:cNvSpPr>
            <a:spLocks noGrp="1"/>
          </p:cNvSpPr>
          <p:nvPr>
            <p:ph idx="1"/>
          </p:nvPr>
        </p:nvSpPr>
        <p:spPr>
          <a:xfrm>
            <a:off x="207033" y="824753"/>
            <a:ext cx="11869947" cy="5869345"/>
          </a:xfrm>
        </p:spPr>
        <p:txBody>
          <a:bodyPr>
            <a:normAutofit fontScale="92500" lnSpcReduction="10000"/>
          </a:bodyPr>
          <a:lstStyle/>
          <a:p>
            <a:r>
              <a:rPr lang="en-US" altLang="en-US" sz="2600" dirty="0"/>
              <a:t>Assess: research; model policies; contact experts; legal</a:t>
            </a:r>
          </a:p>
          <a:p>
            <a:r>
              <a:rPr lang="en-US" altLang="en-US" sz="2600" dirty="0"/>
              <a:t>Written &amp; mirror philosophy of agency </a:t>
            </a:r>
          </a:p>
          <a:p>
            <a:r>
              <a:rPr lang="en-US" altLang="en-US" sz="2600" dirty="0"/>
              <a:t>Reflect Legal Decisions &amp; State standards</a:t>
            </a:r>
          </a:p>
          <a:p>
            <a:r>
              <a:rPr lang="en-US" altLang="en-US" sz="2600" dirty="0"/>
              <a:t>Minimum policy areas (not exhaustive):</a:t>
            </a:r>
          </a:p>
          <a:p>
            <a:pPr lvl="1"/>
            <a:r>
              <a:rPr lang="en-US" altLang="en-US" sz="2600" dirty="0"/>
              <a:t>Administration/Management				Fiscal Management</a:t>
            </a:r>
          </a:p>
          <a:p>
            <a:pPr lvl="1"/>
            <a:r>
              <a:rPr lang="en-US" altLang="en-US" sz="2600" dirty="0"/>
              <a:t>Personnel  &amp; Training					Detainee Records</a:t>
            </a:r>
          </a:p>
          <a:p>
            <a:pPr lvl="1"/>
            <a:r>
              <a:rPr lang="en-US" altLang="en-US" sz="2600" dirty="0"/>
              <a:t>Safety &amp; Emergency					Security &amp; Control</a:t>
            </a:r>
          </a:p>
          <a:p>
            <a:pPr lvl="1"/>
            <a:r>
              <a:rPr lang="en-US" altLang="en-US" sz="2600" dirty="0"/>
              <a:t>Sanitation &amp; Hygiene					Food service</a:t>
            </a:r>
          </a:p>
          <a:p>
            <a:pPr lvl="1"/>
            <a:r>
              <a:rPr lang="en-US" altLang="en-US" sz="2600" dirty="0"/>
              <a:t>Medical/Mental Health Care				Detainee Rules &amp; Discipline</a:t>
            </a:r>
          </a:p>
          <a:p>
            <a:pPr lvl="1"/>
            <a:r>
              <a:rPr lang="en-US" altLang="en-US" sz="2600" dirty="0"/>
              <a:t>Communications					Detainee visits</a:t>
            </a:r>
          </a:p>
          <a:p>
            <a:pPr lvl="1"/>
            <a:r>
              <a:rPr lang="en-US" altLang="en-US" sz="2600" dirty="0"/>
              <a:t>Admission/Release of Detainees			Classification &amp; Housing</a:t>
            </a:r>
          </a:p>
          <a:p>
            <a:pPr lvl="1"/>
            <a:r>
              <a:rPr lang="en-US" altLang="en-US" sz="2600" dirty="0"/>
              <a:t>Property control						Detainee programs/services</a:t>
            </a:r>
          </a:p>
          <a:p>
            <a:pPr lvl="1"/>
            <a:r>
              <a:rPr lang="en-US" altLang="en-US" sz="2600" dirty="0"/>
              <a:t>Suicide detection					Special operations </a:t>
            </a:r>
          </a:p>
          <a:p>
            <a:pPr lvl="1"/>
            <a:r>
              <a:rPr lang="en-US" altLang="en-US" sz="2600" dirty="0"/>
              <a:t>Response to emergencies				Response to Resistance </a:t>
            </a:r>
          </a:p>
          <a:p>
            <a:pPr lvl="1"/>
            <a:r>
              <a:rPr lang="en-US" altLang="en-US" sz="2600" dirty="0"/>
              <a:t>Special Management &amp; Admin. </a:t>
            </a:r>
            <a:r>
              <a:rPr lang="en-US" altLang="en-US" sz="2600" dirty="0" err="1"/>
              <a:t>Seg</a:t>
            </a:r>
            <a:r>
              <a:rPr lang="en-US" altLang="en-US" sz="2600" dirty="0"/>
              <a:t>. 						  </a:t>
            </a:r>
          </a:p>
          <a:p>
            <a:pPr marL="0" indent="0">
              <a:buNone/>
            </a:pPr>
            <a:endParaRPr lang="en-US" altLang="en-US" dirty="0"/>
          </a:p>
          <a:p>
            <a:endParaRPr lang="en-US" altLang="en-US" dirty="0">
              <a:solidFill>
                <a:srgbClr val="FFFF00"/>
              </a:solidFill>
            </a:endParaRPr>
          </a:p>
          <a:p>
            <a:endParaRPr lang="en-US" altLang="en-US" dirty="0">
              <a:solidFill>
                <a:srgbClr val="FFFF00"/>
              </a:solidFill>
            </a:endParaRPr>
          </a:p>
        </p:txBody>
      </p:sp>
    </p:spTree>
    <p:extLst>
      <p:ext uri="{BB962C8B-B14F-4D97-AF65-F5344CB8AC3E}">
        <p14:creationId xmlns:p14="http://schemas.microsoft.com/office/powerpoint/2010/main" val="391323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62C4FE73-C7E6-4185-8049-DE1BE2C5FC1F}"/>
              </a:ext>
            </a:extLst>
          </p:cNvPr>
          <p:cNvSpPr>
            <a:spLocks noGrp="1"/>
          </p:cNvSpPr>
          <p:nvPr>
            <p:ph type="title"/>
          </p:nvPr>
        </p:nvSpPr>
        <p:spPr>
          <a:xfrm>
            <a:off x="115057" y="54501"/>
            <a:ext cx="11917478" cy="783699"/>
          </a:xfrm>
        </p:spPr>
        <p:txBody>
          <a:bodyPr>
            <a:normAutofit/>
          </a:bodyPr>
          <a:lstStyle/>
          <a:p>
            <a:pPr algn="ctr" eaLnBrk="1" hangingPunct="1"/>
            <a:r>
              <a:rPr lang="en-US" altLang="en-US" sz="4000" b="1" dirty="0">
                <a:solidFill>
                  <a:srgbClr val="FF0000"/>
                </a:solidFill>
                <a:effectLst>
                  <a:outerShdw blurRad="38100" dist="38100" dir="2700000" algn="tl">
                    <a:srgbClr val="000000">
                      <a:alpha val="43137"/>
                    </a:srgbClr>
                  </a:outerShdw>
                </a:effectLst>
              </a:rPr>
              <a:t>City of Ontario, CA v. </a:t>
            </a:r>
            <a:r>
              <a:rPr lang="en-US" altLang="en-US" sz="4000" b="1" dirty="0" err="1">
                <a:solidFill>
                  <a:srgbClr val="FF0000"/>
                </a:solidFill>
                <a:effectLst>
                  <a:outerShdw blurRad="38100" dist="38100" dir="2700000" algn="tl">
                    <a:srgbClr val="000000">
                      <a:alpha val="43137"/>
                    </a:srgbClr>
                  </a:outerShdw>
                </a:effectLst>
              </a:rPr>
              <a:t>Quon</a:t>
            </a:r>
            <a:r>
              <a:rPr lang="en-US" altLang="en-US" sz="4000" b="1" dirty="0">
                <a:solidFill>
                  <a:srgbClr val="FF0000"/>
                </a:solidFill>
                <a:effectLst>
                  <a:outerShdw blurRad="38100" dist="38100" dir="2700000" algn="tl">
                    <a:srgbClr val="000000">
                      <a:alpha val="43137"/>
                    </a:srgbClr>
                  </a:outerShdw>
                </a:effectLst>
              </a:rPr>
              <a:t>, (2010)</a:t>
            </a:r>
          </a:p>
        </p:txBody>
      </p:sp>
      <p:sp>
        <p:nvSpPr>
          <p:cNvPr id="59395" name="Content Placeholder 2">
            <a:extLst>
              <a:ext uri="{FF2B5EF4-FFF2-40B4-BE49-F238E27FC236}">
                <a16:creationId xmlns:a16="http://schemas.microsoft.com/office/drawing/2014/main" id="{130EE4FC-465D-4E05-83A1-7A55AB0477CB}"/>
              </a:ext>
            </a:extLst>
          </p:cNvPr>
          <p:cNvSpPr>
            <a:spLocks noGrp="1"/>
          </p:cNvSpPr>
          <p:nvPr>
            <p:ph idx="1"/>
          </p:nvPr>
        </p:nvSpPr>
        <p:spPr>
          <a:xfrm>
            <a:off x="115057" y="1071845"/>
            <a:ext cx="11996201" cy="5649629"/>
          </a:xfrm>
        </p:spPr>
        <p:txBody>
          <a:bodyPr/>
          <a:lstStyle/>
          <a:p>
            <a:pPr eaLnBrk="1" hangingPunct="1">
              <a:buFont typeface="Wingdings" panose="05000000000000000000" pitchFamily="2" charset="2"/>
              <a:buChar char="Ø"/>
            </a:pPr>
            <a:r>
              <a:rPr lang="en-US" altLang="en-US" dirty="0"/>
              <a:t>City contract w/company for 20 pagers &amp; issued to ERT members by Chief</a:t>
            </a:r>
          </a:p>
          <a:p>
            <a:pPr eaLnBrk="1" hangingPunct="1">
              <a:buFont typeface="Wingdings" panose="05000000000000000000" pitchFamily="2" charset="2"/>
              <a:buChar char="Ø"/>
            </a:pPr>
            <a:r>
              <a:rPr lang="en-US" altLang="en-US" u="sng" dirty="0"/>
              <a:t>Dept. policy</a:t>
            </a:r>
            <a:r>
              <a:rPr lang="en-US" altLang="en-US" dirty="0"/>
              <a:t>= monitor w/without notice; treat as emails &amp; officers read &amp; sign no expectation of privacy</a:t>
            </a:r>
          </a:p>
          <a:p>
            <a:pPr eaLnBrk="1" hangingPunct="1">
              <a:buFont typeface="Wingdings" panose="05000000000000000000" pitchFamily="2" charset="2"/>
              <a:buChar char="Ø"/>
            </a:pPr>
            <a:r>
              <a:rPr lang="en-US" altLang="en-US" dirty="0"/>
              <a:t>Sgt. </a:t>
            </a:r>
            <a:r>
              <a:rPr lang="en-US" altLang="en-US" dirty="0" err="1"/>
              <a:t>Quon</a:t>
            </a:r>
            <a:r>
              <a:rPr lang="en-US" altLang="en-US" dirty="0"/>
              <a:t>, exceeded limit, </a:t>
            </a:r>
            <a:r>
              <a:rPr lang="en-US" altLang="en-US" u="sng" dirty="0">
                <a:solidFill>
                  <a:srgbClr val="0000FF"/>
                </a:solidFill>
              </a:rPr>
              <a:t>placed on notice </a:t>
            </a:r>
            <a:r>
              <a:rPr lang="en-US" altLang="en-US" dirty="0"/>
              <a:t>by Lt. &amp; </a:t>
            </a:r>
            <a:r>
              <a:rPr lang="en-US" altLang="en-US" dirty="0" err="1"/>
              <a:t>Quon</a:t>
            </a:r>
            <a:r>
              <a:rPr lang="en-US" altLang="en-US" dirty="0"/>
              <a:t> paid overages but failed; messages checked for two months by IA; &amp; found 456 messages; 57 non-work related &amp; many w/sexual content</a:t>
            </a:r>
          </a:p>
          <a:p>
            <a:pPr eaLnBrk="1" hangingPunct="1">
              <a:buFont typeface="Wingdings" panose="05000000000000000000" pitchFamily="2" charset="2"/>
              <a:buChar char="Ø"/>
            </a:pPr>
            <a:r>
              <a:rPr lang="en-US" altLang="en-US" dirty="0" err="1"/>
              <a:t>Quon</a:t>
            </a:r>
            <a:r>
              <a:rPr lang="en-US" altLang="en-US" dirty="0"/>
              <a:t> filed suit for 4</a:t>
            </a:r>
            <a:r>
              <a:rPr lang="en-US" altLang="en-US" baseline="30000" dirty="0"/>
              <a:t>th</a:t>
            </a:r>
            <a:r>
              <a:rPr lang="en-US" altLang="en-US" dirty="0"/>
              <a:t> Amendment violation</a:t>
            </a:r>
          </a:p>
          <a:p>
            <a:pPr eaLnBrk="1" hangingPunct="1">
              <a:buFont typeface="Wingdings" panose="05000000000000000000" pitchFamily="2" charset="2"/>
              <a:buChar char="Ø"/>
            </a:pPr>
            <a:r>
              <a:rPr lang="en-US" altLang="en-US" dirty="0"/>
              <a:t>Court: examine privacy expectation in communication made on electronic equipment issued by employer </a:t>
            </a:r>
          </a:p>
        </p:txBody>
      </p:sp>
    </p:spTree>
    <p:extLst>
      <p:ext uri="{BB962C8B-B14F-4D97-AF65-F5344CB8AC3E}">
        <p14:creationId xmlns:p14="http://schemas.microsoft.com/office/powerpoint/2010/main" val="27202828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DBF765EE-DD64-4186-A66A-9956F822F8C1}"/>
              </a:ext>
            </a:extLst>
          </p:cNvPr>
          <p:cNvSpPr>
            <a:spLocks noGrp="1"/>
          </p:cNvSpPr>
          <p:nvPr>
            <p:ph type="title"/>
          </p:nvPr>
        </p:nvSpPr>
        <p:spPr>
          <a:xfrm>
            <a:off x="102946" y="115056"/>
            <a:ext cx="11953812" cy="646944"/>
          </a:xfrm>
        </p:spPr>
        <p:txBody>
          <a:bodyPr>
            <a:normAutofit/>
          </a:bodyPr>
          <a:lstStyle/>
          <a:p>
            <a:pPr algn="ctr" eaLnBrk="1" hangingPunct="1"/>
            <a:r>
              <a:rPr lang="en-US" altLang="en-US" sz="4000" b="1" dirty="0">
                <a:solidFill>
                  <a:srgbClr val="FF0000"/>
                </a:solidFill>
                <a:effectLst>
                  <a:outerShdw blurRad="38100" dist="38100" dir="2700000" algn="tl">
                    <a:srgbClr val="000000">
                      <a:alpha val="43137"/>
                    </a:srgbClr>
                  </a:outerShdw>
                </a:effectLst>
              </a:rPr>
              <a:t>City of Ontario, CA v. </a:t>
            </a:r>
            <a:r>
              <a:rPr lang="en-US" altLang="en-US" sz="4000" b="1" dirty="0" err="1">
                <a:solidFill>
                  <a:srgbClr val="FF0000"/>
                </a:solidFill>
                <a:effectLst>
                  <a:outerShdw blurRad="38100" dist="38100" dir="2700000" algn="tl">
                    <a:srgbClr val="000000">
                      <a:alpha val="43137"/>
                    </a:srgbClr>
                  </a:outerShdw>
                </a:effectLst>
              </a:rPr>
              <a:t>Quon</a:t>
            </a:r>
            <a:r>
              <a:rPr lang="en-US" altLang="en-US" sz="4000" b="1" dirty="0">
                <a:solidFill>
                  <a:srgbClr val="FF0000"/>
                </a:solidFill>
                <a:effectLst>
                  <a:outerShdw blurRad="38100" dist="38100" dir="2700000" algn="tl">
                    <a:srgbClr val="000000">
                      <a:alpha val="43137"/>
                    </a:srgbClr>
                  </a:outerShdw>
                </a:effectLst>
              </a:rPr>
              <a:t>, (2010)</a:t>
            </a:r>
          </a:p>
        </p:txBody>
      </p:sp>
      <p:sp>
        <p:nvSpPr>
          <p:cNvPr id="3" name="Content Placeholder 2">
            <a:extLst>
              <a:ext uri="{FF2B5EF4-FFF2-40B4-BE49-F238E27FC236}">
                <a16:creationId xmlns:a16="http://schemas.microsoft.com/office/drawing/2014/main" id="{8E74BBB8-E64F-4C71-B847-EC81DB1FBC89}"/>
              </a:ext>
            </a:extLst>
          </p:cNvPr>
          <p:cNvSpPr>
            <a:spLocks noGrp="1"/>
          </p:cNvSpPr>
          <p:nvPr>
            <p:ph idx="1"/>
          </p:nvPr>
        </p:nvSpPr>
        <p:spPr>
          <a:xfrm>
            <a:off x="102946" y="865956"/>
            <a:ext cx="11953811" cy="5876988"/>
          </a:xfrm>
        </p:spPr>
        <p:txBody>
          <a:bodyPr rtlCol="0">
            <a:normAutofit/>
          </a:bodyPr>
          <a:lstStyle/>
          <a:p>
            <a:pPr>
              <a:buFont typeface="Wingdings" pitchFamily="2" charset="2"/>
              <a:buChar char="Ø"/>
              <a:defRPr/>
            </a:pPr>
            <a:r>
              <a:rPr lang="en-US" dirty="0"/>
              <a:t>Issues:</a:t>
            </a:r>
          </a:p>
          <a:p>
            <a:pPr lvl="1">
              <a:buFont typeface="Wingdings" pitchFamily="2" charset="2"/>
              <a:buChar char="Ø"/>
              <a:defRPr/>
            </a:pPr>
            <a:r>
              <a:rPr lang="en-US" dirty="0"/>
              <a:t>Did </a:t>
            </a:r>
            <a:r>
              <a:rPr lang="en-US" dirty="0" err="1"/>
              <a:t>Quon</a:t>
            </a:r>
            <a:r>
              <a:rPr lang="en-US" dirty="0"/>
              <a:t> have a privacy expectation?</a:t>
            </a:r>
          </a:p>
          <a:p>
            <a:pPr lvl="1">
              <a:buFont typeface="Wingdings" pitchFamily="2" charset="2"/>
              <a:buChar char="Ø"/>
              <a:defRPr/>
            </a:pPr>
            <a:r>
              <a:rPr lang="en-US" dirty="0"/>
              <a:t>Did review of messages constitute a search?</a:t>
            </a:r>
          </a:p>
          <a:p>
            <a:pPr lvl="1">
              <a:buFont typeface="Wingdings" pitchFamily="2" charset="2"/>
              <a:buChar char="Ø"/>
              <a:defRPr/>
            </a:pPr>
            <a:r>
              <a:rPr lang="en-US" dirty="0"/>
              <a:t>Do searches of electronic equipment have same protections like physical property at work/office?</a:t>
            </a:r>
          </a:p>
          <a:p>
            <a:pPr>
              <a:buFont typeface="Wingdings" pitchFamily="2" charset="2"/>
              <a:buChar char="Ø"/>
              <a:defRPr/>
            </a:pPr>
            <a:r>
              <a:rPr lang="en-US" dirty="0"/>
              <a:t> No 4</a:t>
            </a:r>
            <a:r>
              <a:rPr lang="en-US" baseline="30000" dirty="0"/>
              <a:t>th</a:t>
            </a:r>
            <a:r>
              <a:rPr lang="en-US" dirty="0"/>
              <a:t> Amendment right violation &amp; aware of policy (9-0 vote)</a:t>
            </a:r>
          </a:p>
          <a:p>
            <a:pPr>
              <a:buFont typeface="Wingdings" pitchFamily="2" charset="2"/>
              <a:buChar char="Ø"/>
              <a:defRPr/>
            </a:pPr>
            <a:r>
              <a:rPr lang="en-US" dirty="0"/>
              <a:t>Signed waiver form </a:t>
            </a:r>
            <a:r>
              <a:rPr lang="en-US" dirty="0">
                <a:sym typeface="Wingdings" pitchFamily="2" charset="2"/>
              </a:rPr>
              <a:t> reasonable to monitor &amp; employer maintain integrity &amp; no warrant needed</a:t>
            </a:r>
          </a:p>
          <a:p>
            <a:pPr>
              <a:buFont typeface="Wingdings" pitchFamily="2" charset="2"/>
              <a:buChar char="Ø"/>
              <a:defRPr/>
            </a:pPr>
            <a:r>
              <a:rPr lang="en-US" u="sng" dirty="0">
                <a:sym typeface="Wingdings" pitchFamily="2" charset="2"/>
              </a:rPr>
              <a:t>Policy Implications</a:t>
            </a:r>
            <a:r>
              <a:rPr lang="en-US" dirty="0">
                <a:sym typeface="Wingdings" pitchFamily="2" charset="2"/>
              </a:rPr>
              <a:t> (Risk Mgt. Line of Defense):</a:t>
            </a:r>
          </a:p>
          <a:p>
            <a:pPr lvl="1">
              <a:buFont typeface="Wingdings" pitchFamily="2" charset="2"/>
              <a:buChar char="Ø"/>
              <a:defRPr/>
            </a:pPr>
            <a:r>
              <a:rPr lang="en-US" dirty="0">
                <a:sym typeface="Wingdings" pitchFamily="2" charset="2"/>
              </a:rPr>
              <a:t>Develop policy &amp; announce ahead of time</a:t>
            </a:r>
          </a:p>
          <a:p>
            <a:pPr lvl="1">
              <a:buFont typeface="Wingdings" pitchFamily="2" charset="2"/>
              <a:buChar char="Ø"/>
              <a:defRPr/>
            </a:pPr>
            <a:r>
              <a:rPr lang="en-US" dirty="0">
                <a:sym typeface="Wingdings" pitchFamily="2" charset="2"/>
              </a:rPr>
              <a:t>Broad policy on all communication devices &amp; technology changes</a:t>
            </a:r>
          </a:p>
          <a:p>
            <a:pPr lvl="1">
              <a:buFont typeface="Wingdings" pitchFamily="2" charset="2"/>
              <a:buChar char="Ø"/>
              <a:defRPr/>
            </a:pPr>
            <a:r>
              <a:rPr lang="en-US" dirty="0">
                <a:sym typeface="Wingdings" pitchFamily="2" charset="2"/>
              </a:rPr>
              <a:t>Employer can control devices authorized &amp; monitor </a:t>
            </a:r>
          </a:p>
          <a:p>
            <a:pPr>
              <a:buFont typeface="Wingdings" pitchFamily="2" charset="2"/>
              <a:buChar char="Ø"/>
              <a:defRPr/>
            </a:pPr>
            <a:endParaRPr lang="en-US" dirty="0">
              <a:solidFill>
                <a:srgbClr val="FFFF00"/>
              </a:solidFill>
            </a:endParaRPr>
          </a:p>
          <a:p>
            <a:pPr>
              <a:buFont typeface="Wingdings" pitchFamily="2" charset="2"/>
              <a:buChar char="Ø"/>
              <a:defRPr/>
            </a:pPr>
            <a:endParaRPr lang="en-US" dirty="0">
              <a:solidFill>
                <a:srgbClr val="FF0000"/>
              </a:solidFill>
            </a:endParaRPr>
          </a:p>
        </p:txBody>
      </p:sp>
    </p:spTree>
    <p:extLst>
      <p:ext uri="{BB962C8B-B14F-4D97-AF65-F5344CB8AC3E}">
        <p14:creationId xmlns:p14="http://schemas.microsoft.com/office/powerpoint/2010/main" val="1963303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E5C5-B5DD-43CE-A36C-11BED4368C8C}"/>
              </a:ext>
            </a:extLst>
          </p:cNvPr>
          <p:cNvSpPr>
            <a:spLocks noGrp="1"/>
          </p:cNvSpPr>
          <p:nvPr>
            <p:ph type="title"/>
          </p:nvPr>
        </p:nvSpPr>
        <p:spPr>
          <a:xfrm>
            <a:off x="163902" y="129397"/>
            <a:ext cx="11864196" cy="77637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Risk Litigation Reduction Model—Policies </a:t>
            </a:r>
          </a:p>
        </p:txBody>
      </p:sp>
      <p:sp>
        <p:nvSpPr>
          <p:cNvPr id="4" name="Content Placeholder 3">
            <a:extLst>
              <a:ext uri="{FF2B5EF4-FFF2-40B4-BE49-F238E27FC236}">
                <a16:creationId xmlns:a16="http://schemas.microsoft.com/office/drawing/2014/main" id="{D796552D-C3B2-4BEA-BEFB-EEAC58F305E7}"/>
              </a:ext>
            </a:extLst>
          </p:cNvPr>
          <p:cNvSpPr>
            <a:spLocks noGrp="1"/>
          </p:cNvSpPr>
          <p:nvPr>
            <p:ph sz="half" idx="1"/>
          </p:nvPr>
        </p:nvSpPr>
        <p:spPr>
          <a:xfrm>
            <a:off x="163901" y="1052423"/>
            <a:ext cx="5855899" cy="5676180"/>
          </a:xfrm>
        </p:spPr>
        <p:txBody>
          <a:bodyPr>
            <a:normAutofit fontScale="92500" lnSpcReduction="10000"/>
          </a:bodyPr>
          <a:lstStyle/>
          <a:p>
            <a:r>
              <a:rPr lang="en-US" sz="2600" dirty="0"/>
              <a:t>Review/Revise on a 2--year cycle </a:t>
            </a:r>
          </a:p>
          <a:p>
            <a:r>
              <a:rPr lang="en-US" sz="2600" dirty="0"/>
              <a:t>Keep Current on Legal &amp; Liability</a:t>
            </a:r>
          </a:p>
          <a:p>
            <a:r>
              <a:rPr lang="en-US" sz="2600" dirty="0"/>
              <a:t>Keep Current on LE Practices</a:t>
            </a:r>
          </a:p>
          <a:p>
            <a:r>
              <a:rPr lang="en-US" sz="2600" dirty="0"/>
              <a:t>Ongoing Review/Revision of P/Ps</a:t>
            </a:r>
          </a:p>
          <a:p>
            <a:r>
              <a:rPr lang="en-US" sz="2600" dirty="0"/>
              <a:t>Reflects current status of the law</a:t>
            </a:r>
          </a:p>
          <a:p>
            <a:r>
              <a:rPr lang="en-US" sz="2600" dirty="0"/>
              <a:t>Full review after a critical incident </a:t>
            </a:r>
          </a:p>
          <a:p>
            <a:r>
              <a:rPr lang="en-US" sz="2600" dirty="0"/>
              <a:t>Revise when operations change </a:t>
            </a:r>
          </a:p>
          <a:p>
            <a:r>
              <a:rPr lang="en-US" sz="2600" dirty="0"/>
              <a:t>Revise when equipment and </a:t>
            </a:r>
          </a:p>
          <a:p>
            <a:pPr marL="0" indent="0">
              <a:buNone/>
            </a:pPr>
            <a:r>
              <a:rPr lang="en-US" sz="2600" dirty="0"/>
              <a:t>   technology change or added  </a:t>
            </a:r>
          </a:p>
          <a:p>
            <a:r>
              <a:rPr lang="en-US" sz="2600" dirty="0"/>
              <a:t>Manufacture’s guidelines</a:t>
            </a:r>
          </a:p>
          <a:p>
            <a:r>
              <a:rPr lang="en-US" sz="2600" dirty="0"/>
              <a:t>Supervisors on Same Page </a:t>
            </a:r>
          </a:p>
          <a:p>
            <a:r>
              <a:rPr lang="en-US" sz="2600" dirty="0"/>
              <a:t>Supervisors Trained/Updated</a:t>
            </a:r>
          </a:p>
          <a:p>
            <a:r>
              <a:rPr lang="en-US" sz="2600" dirty="0"/>
              <a:t>Instructors Trained/Updated </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A6D71ECF-DE60-4FD9-8225-13C2E537D83B}"/>
              </a:ext>
            </a:extLst>
          </p:cNvPr>
          <p:cNvSpPr>
            <a:spLocks noGrp="1"/>
          </p:cNvSpPr>
          <p:nvPr>
            <p:ph sz="half" idx="2"/>
          </p:nvPr>
        </p:nvSpPr>
        <p:spPr>
          <a:xfrm>
            <a:off x="6172200" y="974785"/>
            <a:ext cx="5855898" cy="5753818"/>
          </a:xfrm>
        </p:spPr>
        <p:txBody>
          <a:bodyPr>
            <a:normAutofit fontScale="92500" lnSpcReduction="10000"/>
          </a:bodyPr>
          <a:lstStyle/>
          <a:p>
            <a:r>
              <a:rPr lang="en-US" dirty="0"/>
              <a:t>Officers Trained/Updated </a:t>
            </a:r>
          </a:p>
          <a:p>
            <a:r>
              <a:rPr lang="en-US" dirty="0"/>
              <a:t>Test for Competency </a:t>
            </a:r>
          </a:p>
          <a:p>
            <a:r>
              <a:rPr lang="en-US" dirty="0"/>
              <a:t>Supervisors:</a:t>
            </a:r>
          </a:p>
          <a:p>
            <a:pPr lvl="1"/>
            <a:r>
              <a:rPr lang="en-US" sz="2800" dirty="0"/>
              <a:t>Field Implementation</a:t>
            </a:r>
          </a:p>
          <a:p>
            <a:pPr lvl="1"/>
            <a:r>
              <a:rPr lang="en-US" sz="2800" dirty="0"/>
              <a:t>Monitor field application </a:t>
            </a:r>
          </a:p>
          <a:p>
            <a:pPr lvl="1"/>
            <a:r>
              <a:rPr lang="en-US" sz="2800" dirty="0"/>
              <a:t>Assess Field Applications  </a:t>
            </a:r>
          </a:p>
          <a:p>
            <a:pPr lvl="1"/>
            <a:r>
              <a:rPr lang="en-US" sz="2800" dirty="0">
                <a:solidFill>
                  <a:srgbClr val="0033CC"/>
                </a:solidFill>
              </a:rPr>
              <a:t>Evaluate/Performance review of officer field application </a:t>
            </a:r>
          </a:p>
          <a:p>
            <a:pPr lvl="1"/>
            <a:r>
              <a:rPr lang="en-US" sz="2800" dirty="0"/>
              <a:t>Enforce &amp; Hold officers accountable</a:t>
            </a:r>
          </a:p>
          <a:p>
            <a:pPr lvl="1"/>
            <a:r>
              <a:rPr lang="en-US" sz="2800" dirty="0"/>
              <a:t>Officer compliance </a:t>
            </a:r>
          </a:p>
          <a:p>
            <a:pPr lvl="1"/>
            <a:r>
              <a:rPr lang="en-US" sz="2800" dirty="0"/>
              <a:t>Routine Inspections</a:t>
            </a:r>
          </a:p>
          <a:p>
            <a:r>
              <a:rPr lang="en-US" altLang="en-US" dirty="0"/>
              <a:t>Places agency in best defensible position </a:t>
            </a:r>
          </a:p>
          <a:p>
            <a:r>
              <a:rPr lang="en-US" altLang="en-US" dirty="0"/>
              <a:t>Assists in establishing Qualified Immunity</a:t>
            </a:r>
          </a:p>
          <a:p>
            <a:pPr lvl="1"/>
            <a:endParaRPr lang="en-US" dirty="0">
              <a:sym typeface="Wingdings" panose="05000000000000000000" pitchFamily="2" charset="2"/>
            </a:endParaRPr>
          </a:p>
          <a:p>
            <a:endParaRPr lang="en-US" dirty="0"/>
          </a:p>
          <a:p>
            <a:endParaRPr lang="en-US" dirty="0"/>
          </a:p>
        </p:txBody>
      </p:sp>
      <p:sp>
        <p:nvSpPr>
          <p:cNvPr id="6" name="Arrow: Up 5">
            <a:extLst>
              <a:ext uri="{FF2B5EF4-FFF2-40B4-BE49-F238E27FC236}">
                <a16:creationId xmlns:a16="http://schemas.microsoft.com/office/drawing/2014/main" id="{9F91145B-892B-4F7D-B40C-0525A883BD3C}"/>
              </a:ext>
            </a:extLst>
          </p:cNvPr>
          <p:cNvSpPr/>
          <p:nvPr/>
        </p:nvSpPr>
        <p:spPr>
          <a:xfrm rot="2325760">
            <a:off x="4832156" y="1830216"/>
            <a:ext cx="389845" cy="3976340"/>
          </a:xfrm>
          <a:prstGeom prst="upArrow">
            <a:avLst>
              <a:gd name="adj1" fmla="val 42887"/>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1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4">
            <a:extLst>
              <a:ext uri="{FF2B5EF4-FFF2-40B4-BE49-F238E27FC236}">
                <a16:creationId xmlns:a16="http://schemas.microsoft.com/office/drawing/2014/main" id="{E0B2F2D3-5946-FAF5-044E-F1A6A977BD1D}"/>
              </a:ext>
            </a:extLst>
          </p:cNvPr>
          <p:cNvSpPr>
            <a:spLocks noGrp="1"/>
          </p:cNvSpPr>
          <p:nvPr>
            <p:ph type="title"/>
          </p:nvPr>
        </p:nvSpPr>
        <p:spPr>
          <a:xfrm>
            <a:off x="155275" y="152400"/>
            <a:ext cx="11895827" cy="641230"/>
          </a:xfrm>
        </p:spPr>
        <p:txBody>
          <a:bodyPr>
            <a:normAutofit fontScale="90000"/>
          </a:bodyPr>
          <a:lstStyle/>
          <a:p>
            <a:r>
              <a:rPr lang="en-US" altLang="en-US" dirty="0">
                <a:solidFill>
                  <a:srgbClr val="FF0000"/>
                </a:solidFill>
              </a:rPr>
              <a:t>                     </a:t>
            </a:r>
            <a:r>
              <a:rPr lang="en-US" altLang="en-US" dirty="0">
                <a:solidFill>
                  <a:srgbClr val="FF0000"/>
                </a:solidFill>
                <a:effectLst>
                  <a:outerShdw blurRad="38100" dist="38100" dir="2700000" algn="tl">
                    <a:srgbClr val="000000">
                      <a:alpha val="43137"/>
                    </a:srgbClr>
                  </a:outerShdw>
                </a:effectLst>
              </a:rPr>
              <a:t>BWC Hardware                               </a:t>
            </a:r>
            <a:r>
              <a:rPr lang="en-US" altLang="en-US" sz="2000" dirty="0">
                <a:solidFill>
                  <a:srgbClr val="FF0000"/>
                </a:solidFill>
              </a:rPr>
              <a:t>(www.Wolfcom)</a:t>
            </a:r>
          </a:p>
        </p:txBody>
      </p:sp>
      <p:pic>
        <p:nvPicPr>
          <p:cNvPr id="73732" name="Picture 2" descr="Wolfcom vision police camera pov">
            <a:extLst>
              <a:ext uri="{FF2B5EF4-FFF2-40B4-BE49-F238E27FC236}">
                <a16:creationId xmlns:a16="http://schemas.microsoft.com/office/drawing/2014/main" id="{E493CE35-432A-051C-2DF8-96C842A7D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79" y="1086928"/>
            <a:ext cx="9963509" cy="561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D17F-9871-4CF4-9E8B-B8CD5624D235}"/>
              </a:ext>
            </a:extLst>
          </p:cNvPr>
          <p:cNvSpPr>
            <a:spLocks noGrp="1"/>
          </p:cNvSpPr>
          <p:nvPr>
            <p:ph type="title"/>
          </p:nvPr>
        </p:nvSpPr>
        <p:spPr>
          <a:xfrm>
            <a:off x="215659" y="94891"/>
            <a:ext cx="11826815" cy="819509"/>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BWC &amp; Video—Policy/Practice  </a:t>
            </a:r>
          </a:p>
        </p:txBody>
      </p:sp>
      <p:sp>
        <p:nvSpPr>
          <p:cNvPr id="6" name="Content Placeholder 5">
            <a:extLst>
              <a:ext uri="{FF2B5EF4-FFF2-40B4-BE49-F238E27FC236}">
                <a16:creationId xmlns:a16="http://schemas.microsoft.com/office/drawing/2014/main" id="{9260133E-1C48-4C04-BCB1-A14A5BBF0AC3}"/>
              </a:ext>
            </a:extLst>
          </p:cNvPr>
          <p:cNvSpPr>
            <a:spLocks noGrp="1"/>
          </p:cNvSpPr>
          <p:nvPr>
            <p:ph idx="1"/>
          </p:nvPr>
        </p:nvSpPr>
        <p:spPr>
          <a:xfrm>
            <a:off x="215658" y="854016"/>
            <a:ext cx="11826815" cy="5909094"/>
          </a:xfrm>
        </p:spPr>
        <p:txBody>
          <a:bodyPr>
            <a:normAutofit fontScale="92500" lnSpcReduction="10000"/>
          </a:bodyPr>
          <a:lstStyle/>
          <a:p>
            <a:r>
              <a:rPr lang="en-US" dirty="0"/>
              <a:t>Emergence of technology</a:t>
            </a:r>
          </a:p>
          <a:p>
            <a:r>
              <a:rPr lang="en-US" dirty="0"/>
              <a:t>Adoption &amp; Benefits</a:t>
            </a:r>
          </a:p>
          <a:p>
            <a:pPr lvl="1"/>
            <a:r>
              <a:rPr lang="en-US" dirty="0"/>
              <a:t>Document probable cause for arrest </a:t>
            </a:r>
          </a:p>
          <a:p>
            <a:pPr lvl="1"/>
            <a:r>
              <a:rPr lang="en-US" dirty="0"/>
              <a:t>Behaviors of LEO &amp; Citizen (mixed/limited effects; Lum, 2020)</a:t>
            </a:r>
          </a:p>
          <a:p>
            <a:pPr lvl="1"/>
            <a:r>
              <a:rPr lang="en-US" dirty="0"/>
              <a:t>Incident documentation </a:t>
            </a:r>
          </a:p>
          <a:p>
            <a:pPr lvl="1"/>
            <a:r>
              <a:rPr lang="en-US" dirty="0"/>
              <a:t>Evidence   (Scott v. Harris, 2007)</a:t>
            </a:r>
          </a:p>
          <a:p>
            <a:pPr lvl="1"/>
            <a:r>
              <a:rPr lang="en-US" dirty="0"/>
              <a:t>Officer evaluation and training </a:t>
            </a:r>
          </a:p>
          <a:p>
            <a:pPr lvl="1"/>
            <a:r>
              <a:rPr lang="en-US" dirty="0"/>
              <a:t>Most likely to prevail in litigation= 77% (</a:t>
            </a:r>
            <a:r>
              <a:rPr lang="en-US" dirty="0" err="1"/>
              <a:t>Zamoff</a:t>
            </a:r>
            <a:r>
              <a:rPr lang="en-US" dirty="0"/>
              <a:t>, GLR, 2019)</a:t>
            </a:r>
          </a:p>
          <a:p>
            <a:r>
              <a:rPr lang="en-US" dirty="0"/>
              <a:t>Policy &amp; Practice</a:t>
            </a:r>
          </a:p>
          <a:p>
            <a:pPr lvl="1"/>
            <a:r>
              <a:rPr lang="en-US" dirty="0"/>
              <a:t>Usage &amp; Procedures </a:t>
            </a:r>
          </a:p>
          <a:p>
            <a:pPr lvl="1"/>
            <a:r>
              <a:rPr lang="en-US" dirty="0"/>
              <a:t>Restrictions</a:t>
            </a:r>
          </a:p>
          <a:p>
            <a:pPr lvl="1"/>
            <a:r>
              <a:rPr lang="en-US" dirty="0"/>
              <a:t>Storage &amp; Retention  </a:t>
            </a:r>
          </a:p>
          <a:p>
            <a:pPr lvl="1"/>
            <a:r>
              <a:rPr lang="en-US" dirty="0"/>
              <a:t>Training of officers </a:t>
            </a:r>
          </a:p>
          <a:p>
            <a:pPr lvl="1"/>
            <a:r>
              <a:rPr lang="en-US" dirty="0"/>
              <a:t>Officer and Supervisory responsibility</a:t>
            </a:r>
          </a:p>
          <a:p>
            <a:pPr lvl="1"/>
            <a:r>
              <a:rPr lang="en-US" dirty="0"/>
              <a:t>Release in accordance with law</a:t>
            </a:r>
          </a:p>
          <a:p>
            <a:pPr lvl="1"/>
            <a:r>
              <a:rPr lang="en-US" dirty="0"/>
              <a:t>Investigation </a:t>
            </a:r>
          </a:p>
          <a:p>
            <a:endParaRPr lang="en-US" dirty="0"/>
          </a:p>
          <a:p>
            <a:endParaRPr lang="en-US" dirty="0"/>
          </a:p>
          <a:p>
            <a:endParaRPr lang="en-US" dirty="0"/>
          </a:p>
        </p:txBody>
      </p:sp>
      <p:pic>
        <p:nvPicPr>
          <p:cNvPr id="7" name="Content Placeholder 3">
            <a:extLst>
              <a:ext uri="{FF2B5EF4-FFF2-40B4-BE49-F238E27FC236}">
                <a16:creationId xmlns:a16="http://schemas.microsoft.com/office/drawing/2014/main" id="{33576C27-99EA-40B8-AB2E-6D238EC682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33" t="4445" r="21667" b="-2224"/>
          <a:stretch/>
        </p:blipFill>
        <p:spPr>
          <a:xfrm>
            <a:off x="8924544" y="914400"/>
            <a:ext cx="3051797" cy="3471516"/>
          </a:xfrm>
          <a:prstGeom prst="rect">
            <a:avLst/>
          </a:prstGeom>
        </p:spPr>
      </p:pic>
    </p:spTree>
    <p:extLst>
      <p:ext uri="{BB962C8B-B14F-4D97-AF65-F5344CB8AC3E}">
        <p14:creationId xmlns:p14="http://schemas.microsoft.com/office/powerpoint/2010/main" val="13115716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41C332D5-11C5-6B1E-2CC1-EB0530490D57}"/>
              </a:ext>
            </a:extLst>
          </p:cNvPr>
          <p:cNvSpPr>
            <a:spLocks noGrp="1"/>
          </p:cNvSpPr>
          <p:nvPr>
            <p:ph type="title"/>
          </p:nvPr>
        </p:nvSpPr>
        <p:spPr>
          <a:xfrm>
            <a:off x="120769" y="136525"/>
            <a:ext cx="11861321" cy="854075"/>
          </a:xfrm>
        </p:spPr>
        <p:txBody>
          <a:bodyPr/>
          <a:lstStyle/>
          <a:p>
            <a:pPr algn="ctr"/>
            <a:r>
              <a:rPr lang="en-US" altLang="en-US" sz="3600" b="1" dirty="0">
                <a:solidFill>
                  <a:srgbClr val="FF0000"/>
                </a:solidFill>
                <a:effectLst>
                  <a:outerShdw blurRad="38100" dist="38100" dir="2700000" algn="tl">
                    <a:srgbClr val="000000">
                      <a:alpha val="43137"/>
                    </a:srgbClr>
                  </a:outerShdw>
                </a:effectLst>
              </a:rPr>
              <a:t>Limitations of BWC </a:t>
            </a:r>
          </a:p>
        </p:txBody>
      </p:sp>
      <p:sp>
        <p:nvSpPr>
          <p:cNvPr id="68611" name="Content Placeholder 2">
            <a:extLst>
              <a:ext uri="{FF2B5EF4-FFF2-40B4-BE49-F238E27FC236}">
                <a16:creationId xmlns:a16="http://schemas.microsoft.com/office/drawing/2014/main" id="{2423E7AD-0EA9-C189-2CBC-627D60CF4214}"/>
              </a:ext>
            </a:extLst>
          </p:cNvPr>
          <p:cNvSpPr>
            <a:spLocks noGrp="1"/>
          </p:cNvSpPr>
          <p:nvPr>
            <p:ph idx="1"/>
          </p:nvPr>
        </p:nvSpPr>
        <p:spPr>
          <a:xfrm>
            <a:off x="209910" y="905774"/>
            <a:ext cx="11772180" cy="5815701"/>
          </a:xfrm>
        </p:spPr>
        <p:txBody>
          <a:bodyPr>
            <a:normAutofit fontScale="92500" lnSpcReduction="10000"/>
          </a:bodyPr>
          <a:lstStyle/>
          <a:p>
            <a:pPr>
              <a:buFont typeface="Arial" charset="0"/>
              <a:buChar char="•"/>
              <a:defRPr/>
            </a:pPr>
            <a:r>
              <a:rPr lang="en-US" altLang="en-US" dirty="0"/>
              <a:t>Do not tell the whole story or circumstances </a:t>
            </a:r>
          </a:p>
          <a:p>
            <a:pPr>
              <a:buFont typeface="Arial" charset="0"/>
              <a:buChar char="•"/>
              <a:defRPr/>
            </a:pPr>
            <a:r>
              <a:rPr lang="en-US" altLang="en-US" dirty="0"/>
              <a:t>Cameras do not follow your eyes or see as they are </a:t>
            </a:r>
          </a:p>
          <a:p>
            <a:pPr>
              <a:buFont typeface="Arial" charset="0"/>
              <a:buChar char="•"/>
              <a:defRPr/>
            </a:pPr>
            <a:r>
              <a:rPr lang="en-US" altLang="en-US" dirty="0"/>
              <a:t>Cameras lack: vision; emotion; thinking; perception; &amp; memory </a:t>
            </a:r>
          </a:p>
          <a:p>
            <a:pPr>
              <a:buFont typeface="Arial" charset="0"/>
              <a:buChar char="•"/>
              <a:defRPr/>
            </a:pPr>
            <a:r>
              <a:rPr lang="en-US" altLang="en-US" dirty="0"/>
              <a:t>Important danger cues can’t be recorded</a:t>
            </a:r>
          </a:p>
          <a:p>
            <a:pPr>
              <a:buFont typeface="Arial" charset="0"/>
              <a:buChar char="•"/>
              <a:defRPr/>
            </a:pPr>
            <a:r>
              <a:rPr lang="en-US" altLang="en-US" dirty="0"/>
              <a:t>Camera speed differs from the speed of life</a:t>
            </a:r>
          </a:p>
          <a:p>
            <a:pPr>
              <a:buFont typeface="Arial" charset="0"/>
              <a:buChar char="•"/>
              <a:defRPr/>
            </a:pPr>
            <a:r>
              <a:rPr lang="en-US" altLang="en-US" dirty="0"/>
              <a:t>Camera may see better than a person in low light</a:t>
            </a:r>
          </a:p>
          <a:p>
            <a:pPr>
              <a:buFont typeface="Arial" charset="0"/>
              <a:buChar char="•"/>
              <a:defRPr/>
            </a:pPr>
            <a:r>
              <a:rPr lang="en-US" altLang="en-US" dirty="0"/>
              <a:t>Your body may block the view </a:t>
            </a:r>
          </a:p>
          <a:p>
            <a:r>
              <a:rPr lang="en-US" altLang="en-US" dirty="0"/>
              <a:t>A camera only records in 2-D</a:t>
            </a:r>
          </a:p>
          <a:p>
            <a:r>
              <a:rPr lang="en-US" altLang="en-US" dirty="0"/>
              <a:t>Do not record physiological and psychological responses [Human Factors] </a:t>
            </a:r>
          </a:p>
          <a:p>
            <a:r>
              <a:rPr lang="en-US" altLang="en-US" dirty="0"/>
              <a:t>One camera may not be enough</a:t>
            </a:r>
          </a:p>
          <a:p>
            <a:r>
              <a:rPr lang="en-US" altLang="en-US" dirty="0"/>
              <a:t>A camera encourages second-guessing</a:t>
            </a:r>
          </a:p>
          <a:p>
            <a:r>
              <a:rPr lang="en-US" altLang="en-US" dirty="0"/>
              <a:t>A camera can never replace a thorough investigation </a:t>
            </a:r>
          </a:p>
          <a:p>
            <a:r>
              <a:rPr lang="en-US" altLang="en-US" dirty="0"/>
              <a:t>Not the total answer or the full panacea</a:t>
            </a:r>
            <a:r>
              <a:rPr lang="en-US" altLang="en-US" dirty="0">
                <a:sym typeface="Wingdings" panose="05000000000000000000" pitchFamily="2" charset="2"/>
              </a:rPr>
              <a:t> Not ultimate truth </a:t>
            </a:r>
            <a:endParaRPr lang="en-US" altLang="en-US" dirty="0"/>
          </a:p>
          <a:p>
            <a:pPr marL="0" indent="0">
              <a:buNone/>
              <a:defRPr/>
            </a:pPr>
            <a:endParaRPr lang="en-US" altLang="en-US" dirty="0"/>
          </a:p>
          <a:p>
            <a:pPr marL="0" indent="0">
              <a:buNone/>
              <a:defRPr/>
            </a:pPr>
            <a:endParaRPr lang="en-US" altLang="en-US" dirty="0">
              <a:solidFill>
                <a:srgbClr val="FFFF00"/>
              </a:solidFill>
            </a:endParaRPr>
          </a:p>
        </p:txBody>
      </p:sp>
      <p:sp>
        <p:nvSpPr>
          <p:cNvPr id="4" name="Slide Number Placeholder 3">
            <a:extLst>
              <a:ext uri="{FF2B5EF4-FFF2-40B4-BE49-F238E27FC236}">
                <a16:creationId xmlns:a16="http://schemas.microsoft.com/office/drawing/2014/main" id="{A9349956-6EE7-FAB6-7D1C-404DD50C15F8}"/>
              </a:ext>
            </a:extLst>
          </p:cNvPr>
          <p:cNvSpPr>
            <a:spLocks noGrp="1"/>
          </p:cNvSpPr>
          <p:nvPr>
            <p:ph type="sldNum" sz="quarter" idx="12"/>
          </p:nvPr>
        </p:nvSpPr>
        <p:spPr/>
        <p:txBody>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9pPr>
          </a:lstStyle>
          <a:p>
            <a:pPr eaLnBrk="1" hangingPunct="1"/>
            <a:fld id="{51C226F9-1C32-4A70-B1E8-1C5DCB86D96C}" type="slidenum">
              <a:rPr lang="en-US" altLang="en-US" sz="1200">
                <a:solidFill>
                  <a:srgbClr val="898989"/>
                </a:solidFill>
              </a:rPr>
              <a:pPr eaLnBrk="1" hangingPunct="1"/>
              <a:t>56</a:t>
            </a:fld>
            <a:endParaRPr lang="en-US" altLang="en-US" sz="1200">
              <a:solidFill>
                <a:srgbClr val="89898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2E3C-C841-DC24-534F-2C46E869F294}"/>
              </a:ext>
            </a:extLst>
          </p:cNvPr>
          <p:cNvSpPr>
            <a:spLocks noGrp="1"/>
          </p:cNvSpPr>
          <p:nvPr>
            <p:ph type="title"/>
          </p:nvPr>
        </p:nvSpPr>
        <p:spPr>
          <a:xfrm>
            <a:off x="112143" y="129397"/>
            <a:ext cx="11887200" cy="862641"/>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BWC Policy Issues </a:t>
            </a:r>
          </a:p>
        </p:txBody>
      </p:sp>
      <p:sp>
        <p:nvSpPr>
          <p:cNvPr id="3" name="Content Placeholder 2">
            <a:extLst>
              <a:ext uri="{FF2B5EF4-FFF2-40B4-BE49-F238E27FC236}">
                <a16:creationId xmlns:a16="http://schemas.microsoft.com/office/drawing/2014/main" id="{0AC59264-4FA8-6AE7-113F-3B2B1169B4CE}"/>
              </a:ext>
            </a:extLst>
          </p:cNvPr>
          <p:cNvSpPr>
            <a:spLocks noGrp="1"/>
          </p:cNvSpPr>
          <p:nvPr>
            <p:ph idx="1"/>
          </p:nvPr>
        </p:nvSpPr>
        <p:spPr>
          <a:xfrm>
            <a:off x="112143" y="992038"/>
            <a:ext cx="11887200" cy="5736565"/>
          </a:xfrm>
        </p:spPr>
        <p:txBody>
          <a:bodyPr>
            <a:normAutofit/>
          </a:bodyPr>
          <a:lstStyle/>
          <a:p>
            <a:r>
              <a:rPr lang="en-US" dirty="0"/>
              <a:t>Debate </a:t>
            </a:r>
            <a:r>
              <a:rPr lang="en-US" dirty="0">
                <a:sym typeface="Wingdings" panose="05000000000000000000" pitchFamily="2" charset="2"/>
              </a:rPr>
              <a:t>	</a:t>
            </a:r>
            <a:r>
              <a:rPr lang="en-US" dirty="0"/>
              <a:t>Review v. No Review </a:t>
            </a:r>
          </a:p>
          <a:p>
            <a:r>
              <a:rPr lang="en-US" dirty="0"/>
              <a:t>Video one part of the evidence </a:t>
            </a:r>
            <a:r>
              <a:rPr lang="en-US" dirty="0">
                <a:sym typeface="Wingdings" panose="05000000000000000000" pitchFamily="2" charset="2"/>
              </a:rPr>
              <a:t> A resource</a:t>
            </a:r>
            <a:endParaRPr lang="en-US" dirty="0"/>
          </a:p>
          <a:p>
            <a:r>
              <a:rPr lang="en-US" dirty="0"/>
              <a:t>Other contexts view videos for accuracy</a:t>
            </a:r>
          </a:p>
          <a:p>
            <a:r>
              <a:rPr lang="en-US" dirty="0"/>
              <a:t>Avoid hindsight bias </a:t>
            </a:r>
            <a:r>
              <a:rPr lang="en-US" dirty="0">
                <a:sym typeface="Wingdings" panose="05000000000000000000" pitchFamily="2" charset="2"/>
              </a:rPr>
              <a:t> Avoid the </a:t>
            </a:r>
            <a:r>
              <a:rPr lang="en-US" dirty="0">
                <a:solidFill>
                  <a:srgbClr val="FF0000"/>
                </a:solidFill>
                <a:latin typeface="Comic Sans MS" panose="030F0702030302020204" pitchFamily="66" charset="0"/>
                <a:sym typeface="Wingdings" panose="05000000000000000000" pitchFamily="2" charset="2"/>
              </a:rPr>
              <a:t>GOTCHA!</a:t>
            </a:r>
            <a:endParaRPr lang="en-US" dirty="0"/>
          </a:p>
          <a:p>
            <a:r>
              <a:rPr lang="en-US" dirty="0"/>
              <a:t>Many agencies:</a:t>
            </a:r>
          </a:p>
          <a:p>
            <a:pPr lvl="1"/>
            <a:r>
              <a:rPr lang="en-US" dirty="0"/>
              <a:t>Allow LEO to view video</a:t>
            </a:r>
          </a:p>
          <a:p>
            <a:pPr lvl="1"/>
            <a:r>
              <a:rPr lang="en-US" dirty="0"/>
              <a:t>Write and submit report</a:t>
            </a:r>
          </a:p>
          <a:p>
            <a:pPr lvl="1"/>
            <a:r>
              <a:rPr lang="en-US" dirty="0"/>
              <a:t>Interview (24 to 72 hours)</a:t>
            </a:r>
          </a:p>
          <a:p>
            <a:r>
              <a:rPr lang="en-US" dirty="0"/>
              <a:t>Some departments</a:t>
            </a:r>
            <a:r>
              <a:rPr lang="en-US" dirty="0">
                <a:sym typeface="Wingdings" panose="05000000000000000000" pitchFamily="2" charset="2"/>
              </a:rPr>
              <a:t> write report and no view video, but others:</a:t>
            </a:r>
            <a:endParaRPr lang="en-US" dirty="0"/>
          </a:p>
          <a:p>
            <a:pPr lvl="1"/>
            <a:r>
              <a:rPr lang="en-US" dirty="0"/>
              <a:t>Write report &amp; view video</a:t>
            </a:r>
          </a:p>
          <a:p>
            <a:pPr lvl="1"/>
            <a:r>
              <a:rPr lang="en-US" dirty="0"/>
              <a:t>Write supplemental report</a:t>
            </a:r>
          </a:p>
          <a:p>
            <a:pPr lvl="1"/>
            <a:r>
              <a:rPr lang="en-US" dirty="0"/>
              <a:t>Interview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D6045806-EC2C-0AB5-A4ED-6A855E238F84}"/>
              </a:ext>
            </a:extLst>
          </p:cNvPr>
          <p:cNvPicPr>
            <a:picLocks noChangeAspect="1"/>
          </p:cNvPicPr>
          <p:nvPr/>
        </p:nvPicPr>
        <p:blipFill>
          <a:blip r:embed="rId2">
            <a:extLst>
              <a:ext uri="{28A0092B-C50C-407E-A947-70E740481C1C}">
                <a14:useLocalDpi xmlns:a14="http://schemas.microsoft.com/office/drawing/2010/main" val="0"/>
              </a:ext>
            </a:extLst>
          </a:blip>
          <a:srcRect t="4086"/>
          <a:stretch>
            <a:fillRect/>
          </a:stretch>
        </p:blipFill>
        <p:spPr bwMode="auto">
          <a:xfrm rot="21190438">
            <a:off x="7105003" y="723055"/>
            <a:ext cx="2956571" cy="377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a:extLst>
              <a:ext uri="{FF2B5EF4-FFF2-40B4-BE49-F238E27FC236}">
                <a16:creationId xmlns:a16="http://schemas.microsoft.com/office/drawing/2014/main" id="{960FF568-9AED-BC94-3E7A-8A450D85FB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33" t="4445" r="21667" b="-2224"/>
          <a:stretch/>
        </p:blipFill>
        <p:spPr>
          <a:xfrm>
            <a:off x="9991745" y="189782"/>
            <a:ext cx="2088112" cy="2589994"/>
          </a:xfrm>
          <a:prstGeom prst="rect">
            <a:avLst/>
          </a:prstGeom>
        </p:spPr>
      </p:pic>
    </p:spTree>
    <p:extLst>
      <p:ext uri="{BB962C8B-B14F-4D97-AF65-F5344CB8AC3E}">
        <p14:creationId xmlns:p14="http://schemas.microsoft.com/office/powerpoint/2010/main" val="2838873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502" y="169559"/>
            <a:ext cx="11808995" cy="775119"/>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Hiring &amp; Selection</a:t>
            </a:r>
          </a:p>
        </p:txBody>
      </p:sp>
      <p:sp>
        <p:nvSpPr>
          <p:cNvPr id="3" name="Content Placeholder 2"/>
          <p:cNvSpPr>
            <a:spLocks noGrp="1"/>
          </p:cNvSpPr>
          <p:nvPr>
            <p:ph idx="1"/>
          </p:nvPr>
        </p:nvSpPr>
        <p:spPr>
          <a:xfrm>
            <a:off x="280737" y="1170438"/>
            <a:ext cx="11911263" cy="5865395"/>
          </a:xfrm>
        </p:spPr>
        <p:txBody>
          <a:bodyPr>
            <a:normAutofit/>
          </a:bodyPr>
          <a:lstStyle/>
          <a:p>
            <a:pPr>
              <a:buClr>
                <a:srgbClr val="C00000"/>
              </a:buClr>
              <a:defRPr/>
            </a:pPr>
            <a:r>
              <a:rPr lang="en-US" i="1" dirty="0"/>
              <a:t>SCOTUS: </a:t>
            </a:r>
            <a:r>
              <a:rPr lang="en-US" i="1" dirty="0" err="1"/>
              <a:t>Brd</a:t>
            </a:r>
            <a:r>
              <a:rPr lang="en-US" i="1" dirty="0"/>
              <a:t>. of Comm.  of Bryan Co. v. Brown </a:t>
            </a:r>
            <a:r>
              <a:rPr lang="en-US" dirty="0"/>
              <a:t>(1997)</a:t>
            </a:r>
          </a:p>
          <a:p>
            <a:pPr>
              <a:buClr>
                <a:srgbClr val="C00000"/>
              </a:buClr>
              <a:defRPr/>
            </a:pPr>
            <a:r>
              <a:rPr lang="en-US" dirty="0"/>
              <a:t>Deputy used force during arrest, caused knee injury to arrestee</a:t>
            </a:r>
          </a:p>
          <a:p>
            <a:pPr>
              <a:buClr>
                <a:srgbClr val="C00000"/>
              </a:buClr>
              <a:defRPr/>
            </a:pPr>
            <a:r>
              <a:rPr lang="en-US" dirty="0"/>
              <a:t>Excessive force claim &amp; deficiencies in hiring process</a:t>
            </a:r>
          </a:p>
          <a:p>
            <a:pPr>
              <a:buClr>
                <a:srgbClr val="C00000"/>
              </a:buClr>
              <a:defRPr/>
            </a:pPr>
            <a:r>
              <a:rPr lang="en-US" dirty="0"/>
              <a:t>Suit claimed </a:t>
            </a:r>
            <a:r>
              <a:rPr lang="en-US" dirty="0">
                <a:solidFill>
                  <a:srgbClr val="C00000"/>
                </a:solidFill>
              </a:rPr>
              <a:t>deliberate Indifference </a:t>
            </a:r>
            <a:r>
              <a:rPr lang="en-US" dirty="0"/>
              <a:t>in hiring </a:t>
            </a:r>
          </a:p>
          <a:p>
            <a:pPr>
              <a:buClr>
                <a:srgbClr val="C00000"/>
              </a:buClr>
              <a:defRPr/>
            </a:pPr>
            <a:r>
              <a:rPr lang="en-US" dirty="0">
                <a:cs typeface="Tahoma" pitchFamily="34" charset="0"/>
              </a:rPr>
              <a:t>SCOTUS held:</a:t>
            </a:r>
          </a:p>
          <a:p>
            <a:pPr lvl="1">
              <a:buClr>
                <a:srgbClr val="C00000"/>
              </a:buClr>
              <a:defRPr/>
            </a:pPr>
            <a:r>
              <a:rPr lang="en-US" dirty="0">
                <a:cs typeface="Tahoma" pitchFamily="34" charset="0"/>
              </a:rPr>
              <a:t>Fight in college not a propensity for violence</a:t>
            </a:r>
          </a:p>
          <a:p>
            <a:pPr lvl="1">
              <a:buClr>
                <a:srgbClr val="C00000"/>
              </a:buClr>
              <a:defRPr/>
            </a:pPr>
            <a:r>
              <a:rPr lang="en-US" dirty="0">
                <a:cs typeface="Tahoma" pitchFamily="34" charset="0"/>
              </a:rPr>
              <a:t>Sheriff’s hiring policy not the moving force</a:t>
            </a:r>
          </a:p>
          <a:p>
            <a:pPr lvl="1">
              <a:buClr>
                <a:srgbClr val="C00000"/>
              </a:buClr>
              <a:defRPr/>
            </a:pPr>
            <a:r>
              <a:rPr lang="en-US" dirty="0">
                <a:cs typeface="Tahoma" pitchFamily="34" charset="0"/>
              </a:rPr>
              <a:t>Liability not dependent on a mere probability—must depend on a high strong probability that an officer would inflict an injury to connect to screening &amp; hiring</a:t>
            </a:r>
          </a:p>
          <a:p>
            <a:pPr lvl="1">
              <a:buClr>
                <a:srgbClr val="C00000"/>
              </a:buClr>
              <a:defRPr/>
            </a:pPr>
            <a:r>
              <a:rPr lang="en-US" dirty="0">
                <a:cs typeface="Tahoma" pitchFamily="34" charset="0"/>
              </a:rPr>
              <a:t>Must examine the entire file &amp; not one incident</a:t>
            </a:r>
          </a:p>
          <a:p>
            <a:pPr lvl="1">
              <a:buClr>
                <a:srgbClr val="C00000"/>
              </a:buClr>
              <a:defRPr/>
            </a:pPr>
            <a:r>
              <a:rPr lang="en-US" dirty="0">
                <a:cs typeface="Tahoma" pitchFamily="34" charset="0"/>
              </a:rPr>
              <a:t>A single act generally not sufficient to create liability</a:t>
            </a:r>
            <a:endParaRPr lang="en-US" dirty="0"/>
          </a:p>
          <a:p>
            <a:pPr>
              <a:buClr>
                <a:srgbClr val="C00000"/>
              </a:buClr>
            </a:pPr>
            <a:r>
              <a:rPr lang="en-US" dirty="0"/>
              <a:t>How would you describe your hiring process?</a:t>
            </a:r>
          </a:p>
        </p:txBody>
      </p:sp>
    </p:spTree>
    <p:extLst>
      <p:ext uri="{BB962C8B-B14F-4D97-AF65-F5344CB8AC3E}">
        <p14:creationId xmlns:p14="http://schemas.microsoft.com/office/powerpoint/2010/main" val="3115280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2143" y="152400"/>
            <a:ext cx="11846943" cy="88277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Checklist in Hiring</a:t>
            </a:r>
          </a:p>
        </p:txBody>
      </p:sp>
      <p:sp>
        <p:nvSpPr>
          <p:cNvPr id="5" name="Content Placeholder 4"/>
          <p:cNvSpPr>
            <a:spLocks noGrp="1"/>
          </p:cNvSpPr>
          <p:nvPr>
            <p:ph sz="half" idx="1"/>
          </p:nvPr>
        </p:nvSpPr>
        <p:spPr>
          <a:xfrm>
            <a:off x="232914" y="1035170"/>
            <a:ext cx="5253486" cy="5670430"/>
          </a:xfrm>
        </p:spPr>
        <p:txBody>
          <a:bodyPr>
            <a:normAutofit/>
          </a:bodyPr>
          <a:lstStyle/>
          <a:p>
            <a:pPr>
              <a:buClr>
                <a:srgbClr val="FF0000"/>
              </a:buClr>
              <a:buFont typeface="Wingdings" pitchFamily="2" charset="2"/>
              <a:buChar char="ü"/>
            </a:pPr>
            <a:r>
              <a:rPr lang="en-US" dirty="0"/>
              <a:t>Work with HR</a:t>
            </a:r>
          </a:p>
          <a:p>
            <a:pPr>
              <a:buClr>
                <a:srgbClr val="FF0000"/>
              </a:buClr>
              <a:buFont typeface="Wingdings" pitchFamily="2" charset="2"/>
              <a:buChar char="ü"/>
            </a:pPr>
            <a:r>
              <a:rPr lang="en-US" dirty="0"/>
              <a:t>Training of supervisors</a:t>
            </a:r>
          </a:p>
          <a:p>
            <a:pPr>
              <a:buClr>
                <a:srgbClr val="FF0000"/>
              </a:buClr>
              <a:buFont typeface="Wingdings" pitchFamily="2" charset="2"/>
              <a:buChar char="ü"/>
            </a:pPr>
            <a:r>
              <a:rPr lang="en-US" dirty="0"/>
              <a:t>Follow P/P</a:t>
            </a:r>
          </a:p>
          <a:p>
            <a:pPr>
              <a:buClr>
                <a:srgbClr val="FF0000"/>
              </a:buClr>
              <a:buFont typeface="Wingdings" pitchFamily="2" charset="2"/>
              <a:buChar char="ü"/>
            </a:pPr>
            <a:r>
              <a:rPr lang="en-US" dirty="0"/>
              <a:t>Job announcement  </a:t>
            </a:r>
          </a:p>
          <a:p>
            <a:pPr>
              <a:buClr>
                <a:srgbClr val="FF0000"/>
              </a:buClr>
              <a:buFont typeface="Wingdings" pitchFamily="2" charset="2"/>
              <a:buChar char="ü"/>
            </a:pPr>
            <a:r>
              <a:rPr lang="en-US" dirty="0"/>
              <a:t>Application form (retain on file)</a:t>
            </a:r>
          </a:p>
          <a:p>
            <a:pPr lvl="1">
              <a:buClr>
                <a:srgbClr val="FF0000"/>
              </a:buClr>
              <a:buFont typeface="Wingdings" pitchFamily="2" charset="2"/>
              <a:buChar char="ü"/>
            </a:pPr>
            <a:r>
              <a:rPr lang="en-US" dirty="0"/>
              <a:t>Gaps in work history</a:t>
            </a:r>
          </a:p>
          <a:p>
            <a:pPr lvl="1">
              <a:buClr>
                <a:srgbClr val="FF0000"/>
              </a:buClr>
              <a:buFont typeface="Wingdings" pitchFamily="2" charset="2"/>
              <a:buChar char="ü"/>
            </a:pPr>
            <a:r>
              <a:rPr lang="en-US" dirty="0"/>
              <a:t>Education</a:t>
            </a:r>
          </a:p>
          <a:p>
            <a:pPr lvl="1">
              <a:buClr>
                <a:srgbClr val="FF0000"/>
              </a:buClr>
              <a:buFont typeface="Wingdings" pitchFamily="2" charset="2"/>
              <a:buChar char="ü"/>
            </a:pPr>
            <a:r>
              <a:rPr lang="en-US" dirty="0"/>
              <a:t>Vague statements </a:t>
            </a:r>
            <a:endParaRPr lang="en-US" sz="2800" dirty="0"/>
          </a:p>
          <a:p>
            <a:pPr>
              <a:buClr>
                <a:srgbClr val="FF0000"/>
              </a:buClr>
              <a:buFont typeface="Wingdings" pitchFamily="2" charset="2"/>
              <a:buChar char="ü"/>
            </a:pPr>
            <a:r>
              <a:rPr lang="en-US" dirty="0"/>
              <a:t>Background checks</a:t>
            </a:r>
          </a:p>
          <a:p>
            <a:pPr>
              <a:buClr>
                <a:srgbClr val="FF0000"/>
              </a:buClr>
              <a:buFont typeface="Wingdings" pitchFamily="2" charset="2"/>
              <a:buChar char="ü"/>
            </a:pPr>
            <a:r>
              <a:rPr lang="en-US" dirty="0"/>
              <a:t>References</a:t>
            </a:r>
          </a:p>
          <a:p>
            <a:pPr marL="0" indent="0">
              <a:buClr>
                <a:srgbClr val="FF0000"/>
              </a:buClr>
              <a:buNone/>
            </a:pPr>
            <a:endParaRPr lang="en-US" dirty="0">
              <a:solidFill>
                <a:srgbClr val="FFFF00"/>
              </a:solidFill>
            </a:endParaRPr>
          </a:p>
          <a:p>
            <a:pPr lvl="1">
              <a:buClr>
                <a:srgbClr val="FF0000"/>
              </a:buClr>
              <a:buFont typeface="Wingdings" pitchFamily="2" charset="2"/>
              <a:buChar char="ü"/>
            </a:pPr>
            <a:endParaRPr lang="en-US" dirty="0">
              <a:solidFill>
                <a:srgbClr val="FFFF00"/>
              </a:solidFill>
            </a:endParaRPr>
          </a:p>
          <a:p>
            <a:pPr>
              <a:buClr>
                <a:srgbClr val="FF0000"/>
              </a:buClr>
              <a:buFont typeface="Wingdings" pitchFamily="2" charset="2"/>
              <a:buChar char="ü"/>
            </a:pPr>
            <a:endParaRPr lang="en-US" dirty="0">
              <a:solidFill>
                <a:srgbClr val="FFFF00"/>
              </a:solidFill>
            </a:endParaRPr>
          </a:p>
          <a:p>
            <a:pPr>
              <a:buClr>
                <a:srgbClr val="FF0000"/>
              </a:buClr>
              <a:buFont typeface="Wingdings" pitchFamily="2" charset="2"/>
              <a:buChar char="Ø"/>
            </a:pPr>
            <a:endParaRPr lang="en-US" dirty="0">
              <a:solidFill>
                <a:srgbClr val="FFFF00"/>
              </a:solidFill>
            </a:endParaRPr>
          </a:p>
        </p:txBody>
      </p:sp>
      <p:sp>
        <p:nvSpPr>
          <p:cNvPr id="6" name="Content Placeholder 5"/>
          <p:cNvSpPr>
            <a:spLocks noGrp="1"/>
          </p:cNvSpPr>
          <p:nvPr>
            <p:ph sz="half" idx="2"/>
          </p:nvPr>
        </p:nvSpPr>
        <p:spPr>
          <a:xfrm>
            <a:off x="6892505" y="1035170"/>
            <a:ext cx="5187351" cy="5670430"/>
          </a:xfrm>
        </p:spPr>
        <p:txBody>
          <a:bodyPr/>
          <a:lstStyle/>
          <a:p>
            <a:pPr>
              <a:buClr>
                <a:srgbClr val="FF0000"/>
              </a:buClr>
              <a:buFont typeface="Wingdings" pitchFamily="2" charset="2"/>
              <a:buChar char="ü"/>
            </a:pPr>
            <a:r>
              <a:rPr lang="en-US" dirty="0">
                <a:solidFill>
                  <a:srgbClr val="FFFF00"/>
                </a:solidFill>
              </a:rPr>
              <a:t> </a:t>
            </a:r>
            <a:r>
              <a:rPr lang="en-US" dirty="0"/>
              <a:t>Interviews </a:t>
            </a:r>
          </a:p>
          <a:p>
            <a:pPr lvl="1">
              <a:buClr>
                <a:srgbClr val="FF0000"/>
              </a:buClr>
              <a:buFont typeface="Wingdings" pitchFamily="2" charset="2"/>
              <a:buChar char="ü"/>
            </a:pPr>
            <a:r>
              <a:rPr lang="en-US" dirty="0"/>
              <a:t>Traditional</a:t>
            </a:r>
          </a:p>
          <a:p>
            <a:pPr lvl="1">
              <a:buClr>
                <a:srgbClr val="FF0000"/>
              </a:buClr>
              <a:buFont typeface="Wingdings" pitchFamily="2" charset="2"/>
              <a:buChar char="ü"/>
            </a:pPr>
            <a:r>
              <a:rPr lang="en-US" dirty="0"/>
              <a:t>Behavioral</a:t>
            </a:r>
          </a:p>
          <a:p>
            <a:pPr lvl="1">
              <a:buClr>
                <a:srgbClr val="FF0000"/>
              </a:buClr>
              <a:buFont typeface="Wingdings" pitchFamily="2" charset="2"/>
              <a:buChar char="ü"/>
            </a:pPr>
            <a:r>
              <a:rPr lang="en-US" dirty="0"/>
              <a:t>Job specific</a:t>
            </a:r>
          </a:p>
          <a:p>
            <a:pPr lvl="1">
              <a:buClr>
                <a:srgbClr val="FF0000"/>
              </a:buClr>
              <a:buFont typeface="Wingdings" pitchFamily="2" charset="2"/>
              <a:buChar char="ü"/>
            </a:pPr>
            <a:r>
              <a:rPr lang="en-US" dirty="0"/>
              <a:t>Off limit questions </a:t>
            </a:r>
          </a:p>
          <a:p>
            <a:pPr>
              <a:buClr>
                <a:srgbClr val="FF0000"/>
              </a:buClr>
              <a:buFont typeface="Wingdings" pitchFamily="2" charset="2"/>
              <a:buChar char="ü"/>
            </a:pPr>
            <a:r>
              <a:rPr lang="en-US" dirty="0"/>
              <a:t>ADA issues </a:t>
            </a:r>
          </a:p>
          <a:p>
            <a:pPr>
              <a:buClr>
                <a:srgbClr val="FF0000"/>
              </a:buClr>
              <a:buFont typeface="Wingdings" pitchFamily="2" charset="2"/>
              <a:buChar char="ü"/>
            </a:pPr>
            <a:r>
              <a:rPr lang="en-US" dirty="0"/>
              <a:t>Tests</a:t>
            </a:r>
          </a:p>
          <a:p>
            <a:pPr>
              <a:buClr>
                <a:srgbClr val="FF0000"/>
              </a:buClr>
              <a:buFont typeface="Wingdings" pitchFamily="2" charset="2"/>
              <a:buChar char="ü"/>
            </a:pPr>
            <a:r>
              <a:rPr lang="en-US" dirty="0"/>
              <a:t>Conditional job offer</a:t>
            </a:r>
          </a:p>
          <a:p>
            <a:pPr>
              <a:buClr>
                <a:srgbClr val="FF0000"/>
              </a:buClr>
              <a:buFont typeface="Wingdings" pitchFamily="2" charset="2"/>
              <a:buChar char="ü"/>
            </a:pPr>
            <a:r>
              <a:rPr lang="en-US" dirty="0"/>
              <a:t>Physical exam after offer</a:t>
            </a:r>
          </a:p>
          <a:p>
            <a:pPr>
              <a:buClr>
                <a:srgbClr val="FF0000"/>
              </a:buClr>
              <a:buFont typeface="Wingdings" pitchFamily="2" charset="2"/>
              <a:buChar char="ü"/>
            </a:pPr>
            <a:r>
              <a:rPr lang="en-US" dirty="0"/>
              <a:t>Psychological assessments</a:t>
            </a:r>
          </a:p>
          <a:p>
            <a:pPr>
              <a:buClr>
                <a:srgbClr val="FF0000"/>
              </a:buClr>
              <a:buFont typeface="Wingdings" pitchFamily="2" charset="2"/>
              <a:buChar char="ü"/>
            </a:pPr>
            <a:r>
              <a:rPr lang="en-US" dirty="0"/>
              <a:t>Job offer, Terms/Condition</a:t>
            </a:r>
          </a:p>
          <a:p>
            <a:pPr>
              <a:buClr>
                <a:srgbClr val="FF0000"/>
              </a:buClr>
              <a:buFont typeface="Wingdings" pitchFamily="2" charset="2"/>
              <a:buChar char="ü"/>
            </a:pPr>
            <a:endParaRPr lang="en-US" dirty="0">
              <a:solidFill>
                <a:srgbClr val="FFFF00"/>
              </a:solidFill>
            </a:endParaRPr>
          </a:p>
          <a:p>
            <a:pPr>
              <a:buClr>
                <a:srgbClr val="FF0000"/>
              </a:buClr>
              <a:buFont typeface="Wingdings" pitchFamily="2" charset="2"/>
              <a:buChar char="ü"/>
            </a:pPr>
            <a:endParaRPr lang="en-US" dirty="0">
              <a:solidFill>
                <a:srgbClr val="FFFF00"/>
              </a:solidFill>
            </a:endParaRPr>
          </a:p>
        </p:txBody>
      </p:sp>
    </p:spTree>
    <p:extLst>
      <p:ext uri="{BB962C8B-B14F-4D97-AF65-F5344CB8AC3E}">
        <p14:creationId xmlns:p14="http://schemas.microsoft.com/office/powerpoint/2010/main" val="239388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645BF8-8247-43C9-8E31-09D44617B577}"/>
              </a:ext>
            </a:extLst>
          </p:cNvPr>
          <p:cNvSpPr>
            <a:spLocks noGrp="1"/>
          </p:cNvSpPr>
          <p:nvPr>
            <p:ph type="title"/>
          </p:nvPr>
        </p:nvSpPr>
        <p:spPr>
          <a:xfrm>
            <a:off x="96890" y="115058"/>
            <a:ext cx="12044646" cy="720619"/>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LEOs Expectations of Leaders (Police 1-Survey: 20 &amp; 21)</a:t>
            </a:r>
          </a:p>
        </p:txBody>
      </p:sp>
      <p:sp>
        <p:nvSpPr>
          <p:cNvPr id="5" name="Content Placeholder 4">
            <a:extLst>
              <a:ext uri="{FF2B5EF4-FFF2-40B4-BE49-F238E27FC236}">
                <a16:creationId xmlns:a16="http://schemas.microsoft.com/office/drawing/2014/main" id="{CCC499EC-15D5-41D1-9FED-97FB19DB5323}"/>
              </a:ext>
            </a:extLst>
          </p:cNvPr>
          <p:cNvSpPr>
            <a:spLocks noGrp="1"/>
          </p:cNvSpPr>
          <p:nvPr>
            <p:ph idx="1"/>
          </p:nvPr>
        </p:nvSpPr>
        <p:spPr>
          <a:xfrm>
            <a:off x="145335" y="950734"/>
            <a:ext cx="11899311" cy="5792207"/>
          </a:xfrm>
        </p:spPr>
        <p:txBody>
          <a:bodyPr/>
          <a:lstStyle/>
          <a:p>
            <a:r>
              <a:rPr lang="en-US" dirty="0"/>
              <a:t>65%</a:t>
            </a:r>
            <a:r>
              <a:rPr lang="en-US" dirty="0">
                <a:sym typeface="Wingdings" panose="05000000000000000000" pitchFamily="2" charset="2"/>
              </a:rPr>
              <a:t> j</a:t>
            </a:r>
            <a:r>
              <a:rPr lang="en-US" dirty="0"/>
              <a:t>ob satisfying; 60%</a:t>
            </a:r>
            <a:r>
              <a:rPr lang="en-US" dirty="0">
                <a:sym typeface="Wingdings" panose="05000000000000000000" pitchFamily="2" charset="2"/>
              </a:rPr>
              <a:t> believe poor</a:t>
            </a:r>
            <a:r>
              <a:rPr lang="en-US" dirty="0"/>
              <a:t> agency leadership</a:t>
            </a:r>
          </a:p>
          <a:p>
            <a:r>
              <a:rPr lang="en-US" dirty="0"/>
              <a:t>77%</a:t>
            </a:r>
            <a:r>
              <a:rPr lang="en-US" dirty="0">
                <a:sym typeface="Wingdings" panose="05000000000000000000" pitchFamily="2" charset="2"/>
              </a:rPr>
              <a:t> low morale in agency</a:t>
            </a:r>
          </a:p>
          <a:p>
            <a:r>
              <a:rPr lang="en-US" dirty="0">
                <a:sym typeface="Wingdings" panose="05000000000000000000" pitchFamily="2" charset="2"/>
              </a:rPr>
              <a:t>54% do not receive regular feedback from supervisor</a:t>
            </a:r>
          </a:p>
          <a:p>
            <a:r>
              <a:rPr lang="en-US" dirty="0">
                <a:sym typeface="Wingdings" panose="05000000000000000000" pitchFamily="2" charset="2"/>
              </a:rPr>
              <a:t>35% supervisor good role model; 30% supervisor not a good role model</a:t>
            </a:r>
          </a:p>
          <a:p>
            <a:r>
              <a:rPr lang="en-US" dirty="0">
                <a:sym typeface="Wingdings" panose="05000000000000000000" pitchFamily="2" charset="2"/>
              </a:rPr>
              <a:t>49% supervisor treats officers fair</a:t>
            </a:r>
          </a:p>
          <a:p>
            <a:r>
              <a:rPr lang="en-US" dirty="0">
                <a:sym typeface="Wingdings" panose="05000000000000000000" pitchFamily="2" charset="2"/>
              </a:rPr>
              <a:t>50% believe supervisor cares for them  </a:t>
            </a:r>
          </a:p>
          <a:p>
            <a:r>
              <a:rPr lang="en-US" dirty="0">
                <a:sym typeface="Wingdings" panose="05000000000000000000" pitchFamily="2" charset="2"/>
              </a:rPr>
              <a:t>30% rarely receive recognition for good work </a:t>
            </a:r>
          </a:p>
          <a:p>
            <a:r>
              <a:rPr lang="en-US" dirty="0"/>
              <a:t>58%</a:t>
            </a:r>
            <a:r>
              <a:rPr lang="en-US" dirty="0">
                <a:sym typeface="Wingdings" panose="05000000000000000000" pitchFamily="2" charset="2"/>
              </a:rPr>
              <a:t> supervisor shares important information </a:t>
            </a:r>
          </a:p>
          <a:p>
            <a:r>
              <a:rPr lang="en-US" dirty="0">
                <a:sym typeface="Wingdings" panose="05000000000000000000" pitchFamily="2" charset="2"/>
              </a:rPr>
              <a:t>45% plan on leaving agency within 3 to 5 years</a:t>
            </a:r>
          </a:p>
          <a:p>
            <a:r>
              <a:rPr lang="en-US" dirty="0">
                <a:sym typeface="Wingdings" panose="05000000000000000000" pitchFamily="2" charset="2"/>
              </a:rPr>
              <a:t>55% would not recommend the job to another </a:t>
            </a:r>
          </a:p>
          <a:p>
            <a:r>
              <a:rPr lang="en-US" dirty="0">
                <a:sym typeface="Wingdings" panose="05000000000000000000" pitchFamily="2" charset="2"/>
              </a:rPr>
              <a:t>84% support a policy  Duty to Intervene  </a:t>
            </a:r>
            <a:endParaRPr lang="en-US" dirty="0"/>
          </a:p>
        </p:txBody>
      </p:sp>
      <p:pic>
        <p:nvPicPr>
          <p:cNvPr id="6" name="Picture 5">
            <a:extLst>
              <a:ext uri="{FF2B5EF4-FFF2-40B4-BE49-F238E27FC236}">
                <a16:creationId xmlns:a16="http://schemas.microsoft.com/office/drawing/2014/main" id="{3BC0B0A0-4C89-4850-882B-48314A4FA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3105" y="4323347"/>
            <a:ext cx="4168431" cy="2534651"/>
          </a:xfrm>
          <a:prstGeom prst="rect">
            <a:avLst/>
          </a:prstGeom>
        </p:spPr>
      </p:pic>
    </p:spTree>
    <p:extLst>
      <p:ext uri="{BB962C8B-B14F-4D97-AF65-F5344CB8AC3E}">
        <p14:creationId xmlns:p14="http://schemas.microsoft.com/office/powerpoint/2010/main" val="1620338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5276" y="152400"/>
            <a:ext cx="11740550" cy="533400"/>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Consent Release Forms (general) </a:t>
            </a:r>
          </a:p>
        </p:txBody>
      </p:sp>
      <p:sp>
        <p:nvSpPr>
          <p:cNvPr id="8" name="Content Placeholder 7"/>
          <p:cNvSpPr>
            <a:spLocks noGrp="1"/>
          </p:cNvSpPr>
          <p:nvPr>
            <p:ph sz="half" idx="1"/>
          </p:nvPr>
        </p:nvSpPr>
        <p:spPr>
          <a:xfrm>
            <a:off x="155276" y="1000664"/>
            <a:ext cx="5270740" cy="5704936"/>
          </a:xfrm>
        </p:spPr>
        <p:txBody>
          <a:bodyPr/>
          <a:lstStyle/>
          <a:p>
            <a:pPr>
              <a:buClr>
                <a:srgbClr val="FF0000"/>
              </a:buClr>
              <a:buFont typeface="Wingdings" pitchFamily="2" charset="2"/>
              <a:buChar char="Ø"/>
            </a:pPr>
            <a:r>
              <a:rPr lang="en-US" dirty="0"/>
              <a:t>Substance abuse screening</a:t>
            </a:r>
          </a:p>
          <a:p>
            <a:pPr>
              <a:buClr>
                <a:srgbClr val="FF0000"/>
              </a:buClr>
              <a:buFont typeface="Wingdings" pitchFamily="2" charset="2"/>
              <a:buChar char="Ø"/>
            </a:pPr>
            <a:r>
              <a:rPr lang="en-US" dirty="0"/>
              <a:t>Credit history</a:t>
            </a:r>
          </a:p>
          <a:p>
            <a:pPr>
              <a:buClr>
                <a:srgbClr val="FF0000"/>
              </a:buClr>
              <a:buFont typeface="Wingdings" pitchFamily="2" charset="2"/>
              <a:buChar char="Ø"/>
            </a:pPr>
            <a:r>
              <a:rPr lang="en-US" dirty="0"/>
              <a:t>Criminal history</a:t>
            </a:r>
          </a:p>
          <a:p>
            <a:pPr>
              <a:buClr>
                <a:srgbClr val="FF0000"/>
              </a:buClr>
              <a:buFont typeface="Wingdings" pitchFamily="2" charset="2"/>
              <a:buChar char="Ø"/>
            </a:pPr>
            <a:r>
              <a:rPr lang="en-US" dirty="0"/>
              <a:t>Fingerprints</a:t>
            </a:r>
          </a:p>
          <a:p>
            <a:pPr>
              <a:buClr>
                <a:srgbClr val="FF0000"/>
              </a:buClr>
              <a:buFont typeface="Wingdings" pitchFamily="2" charset="2"/>
              <a:buChar char="Ø"/>
            </a:pPr>
            <a:r>
              <a:rPr lang="en-US" dirty="0"/>
              <a:t>Driving record</a:t>
            </a:r>
          </a:p>
          <a:p>
            <a:pPr>
              <a:buClr>
                <a:srgbClr val="FF0000"/>
              </a:buClr>
              <a:buFont typeface="Wingdings" pitchFamily="2" charset="2"/>
              <a:buChar char="Ø"/>
            </a:pPr>
            <a:r>
              <a:rPr lang="en-US" dirty="0"/>
              <a:t>Employment history</a:t>
            </a:r>
          </a:p>
          <a:p>
            <a:pPr>
              <a:buClr>
                <a:srgbClr val="FF0000"/>
              </a:buClr>
              <a:buFont typeface="Wingdings" pitchFamily="2" charset="2"/>
              <a:buChar char="Ø"/>
            </a:pPr>
            <a:r>
              <a:rPr lang="en-US" dirty="0"/>
              <a:t>Education history</a:t>
            </a:r>
          </a:p>
          <a:p>
            <a:pPr>
              <a:buClr>
                <a:srgbClr val="FF0000"/>
              </a:buClr>
              <a:buFont typeface="Wingdings" pitchFamily="2" charset="2"/>
              <a:buChar char="Ø"/>
            </a:pPr>
            <a:r>
              <a:rPr lang="en-US" dirty="0"/>
              <a:t>Medical records</a:t>
            </a:r>
          </a:p>
          <a:p>
            <a:pPr>
              <a:buClr>
                <a:srgbClr val="FF0000"/>
              </a:buClr>
              <a:buFont typeface="Wingdings" pitchFamily="2" charset="2"/>
              <a:buChar char="Ø"/>
            </a:pPr>
            <a:r>
              <a:rPr lang="en-US" dirty="0"/>
              <a:t>Personal information</a:t>
            </a:r>
          </a:p>
          <a:p>
            <a:pPr>
              <a:buClr>
                <a:srgbClr val="FF0000"/>
              </a:buClr>
              <a:buFont typeface="Wingdings" pitchFamily="2" charset="2"/>
              <a:buChar char="Ø"/>
            </a:pPr>
            <a:endParaRPr lang="en-US" dirty="0">
              <a:solidFill>
                <a:srgbClr val="FFFF00"/>
              </a:solidFill>
            </a:endParaRPr>
          </a:p>
        </p:txBody>
      </p:sp>
      <p:sp>
        <p:nvSpPr>
          <p:cNvPr id="9" name="Content Placeholder 8"/>
          <p:cNvSpPr>
            <a:spLocks noGrp="1"/>
          </p:cNvSpPr>
          <p:nvPr>
            <p:ph sz="half" idx="2"/>
          </p:nvPr>
        </p:nvSpPr>
        <p:spPr>
          <a:xfrm>
            <a:off x="7203056" y="1069674"/>
            <a:ext cx="4692770" cy="5559725"/>
          </a:xfrm>
        </p:spPr>
        <p:txBody>
          <a:bodyPr/>
          <a:lstStyle/>
          <a:p>
            <a:pPr>
              <a:buClr>
                <a:srgbClr val="FF0000"/>
              </a:buClr>
              <a:buFont typeface="Wingdings" pitchFamily="2" charset="2"/>
              <a:buChar char="Ø"/>
            </a:pPr>
            <a:r>
              <a:rPr lang="en-US" dirty="0"/>
              <a:t>Polygraph</a:t>
            </a:r>
          </a:p>
          <a:p>
            <a:pPr>
              <a:buClr>
                <a:srgbClr val="FF0000"/>
              </a:buClr>
              <a:buFont typeface="Wingdings" pitchFamily="2" charset="2"/>
              <a:buChar char="Ø"/>
            </a:pPr>
            <a:r>
              <a:rPr lang="en-US" dirty="0"/>
              <a:t>Written/reading examination</a:t>
            </a:r>
          </a:p>
          <a:p>
            <a:pPr>
              <a:buClr>
                <a:srgbClr val="FF0000"/>
              </a:buClr>
              <a:buFont typeface="Wingdings" pitchFamily="2" charset="2"/>
              <a:buChar char="Ø"/>
            </a:pPr>
            <a:r>
              <a:rPr lang="en-US" dirty="0"/>
              <a:t>Physical ability Testing</a:t>
            </a:r>
          </a:p>
          <a:p>
            <a:pPr>
              <a:buClr>
                <a:srgbClr val="FF0000"/>
              </a:buClr>
              <a:buFont typeface="Wingdings" pitchFamily="2" charset="2"/>
              <a:buChar char="Ø"/>
            </a:pPr>
            <a:r>
              <a:rPr lang="en-US" dirty="0"/>
              <a:t>Contact references </a:t>
            </a:r>
          </a:p>
          <a:p>
            <a:pPr>
              <a:buClr>
                <a:srgbClr val="FF0000"/>
              </a:buClr>
              <a:buFont typeface="Wingdings" pitchFamily="2" charset="2"/>
              <a:buChar char="Ø"/>
            </a:pPr>
            <a:r>
              <a:rPr lang="en-US" dirty="0"/>
              <a:t>Oral review board</a:t>
            </a:r>
          </a:p>
          <a:p>
            <a:pPr>
              <a:buClr>
                <a:srgbClr val="FF0000"/>
              </a:buClr>
              <a:buFont typeface="Wingdings" pitchFamily="2" charset="2"/>
              <a:buChar char="Ø"/>
            </a:pPr>
            <a:r>
              <a:rPr lang="en-US" dirty="0"/>
              <a:t>Interview w/chief</a:t>
            </a:r>
          </a:p>
          <a:p>
            <a:pPr>
              <a:buClr>
                <a:srgbClr val="FF0000"/>
              </a:buClr>
              <a:buFont typeface="Wingdings" pitchFamily="2" charset="2"/>
              <a:buChar char="Ø"/>
            </a:pPr>
            <a:r>
              <a:rPr lang="en-US" dirty="0"/>
              <a:t>City manager </a:t>
            </a:r>
          </a:p>
          <a:p>
            <a:pPr>
              <a:buClr>
                <a:srgbClr val="FF0000"/>
              </a:buClr>
              <a:buFont typeface="Wingdings" pitchFamily="2" charset="2"/>
              <a:buChar char="Ø"/>
            </a:pPr>
            <a:endParaRPr lang="en-US" dirty="0">
              <a:solidFill>
                <a:srgbClr val="FFFF00"/>
              </a:solidFill>
            </a:endParaRPr>
          </a:p>
          <a:p>
            <a:pPr>
              <a:buClr>
                <a:srgbClr val="FF0000"/>
              </a:buClr>
              <a:buFont typeface="Wingdings" pitchFamily="2" charset="2"/>
              <a:buChar char="Ø"/>
            </a:pPr>
            <a:endParaRPr lang="en-US" dirty="0">
              <a:solidFill>
                <a:srgbClr val="FFFF00"/>
              </a:solidFill>
            </a:endParaRPr>
          </a:p>
        </p:txBody>
      </p:sp>
    </p:spTree>
    <p:extLst>
      <p:ext uri="{BB962C8B-B14F-4D97-AF65-F5344CB8AC3E}">
        <p14:creationId xmlns:p14="http://schemas.microsoft.com/office/powerpoint/2010/main" val="1802028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a:extLst>
              <a:ext uri="{FF2B5EF4-FFF2-40B4-BE49-F238E27FC236}">
                <a16:creationId xmlns:a16="http://schemas.microsoft.com/office/drawing/2014/main" id="{3A2E8426-CDAB-4EDC-975A-9A43EA1277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742950"/>
            <a:ext cx="8164513"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E5584D36-083A-4BB6-A1CF-2BC6BE2A5025}"/>
              </a:ext>
            </a:extLst>
          </p:cNvPr>
          <p:cNvSpPr>
            <a:spLocks noGrp="1"/>
          </p:cNvSpPr>
          <p:nvPr>
            <p:ph type="title"/>
          </p:nvPr>
        </p:nvSpPr>
        <p:spPr>
          <a:xfrm>
            <a:off x="333060" y="152400"/>
            <a:ext cx="11723698" cy="533400"/>
          </a:xfrm>
        </p:spPr>
        <p:txBody>
          <a:bodyPr>
            <a:noAutofit/>
          </a:bodyPr>
          <a:lstStyle/>
          <a:p>
            <a:pPr algn="ctr"/>
            <a:r>
              <a:rPr lang="en-US" altLang="en-US" sz="4000" b="1" dirty="0">
                <a:solidFill>
                  <a:srgbClr val="FF0000"/>
                </a:solidFill>
                <a:effectLst>
                  <a:outerShdw blurRad="38100" dist="38100" dir="2700000" algn="tl">
                    <a:srgbClr val="000000">
                      <a:alpha val="43137"/>
                    </a:srgbClr>
                  </a:outerShdw>
                </a:effectLst>
              </a:rPr>
              <a:t>Sexual Harassment </a:t>
            </a:r>
          </a:p>
        </p:txBody>
      </p:sp>
      <p:sp>
        <p:nvSpPr>
          <p:cNvPr id="3" name="Content Placeholder 2">
            <a:extLst>
              <a:ext uri="{FF2B5EF4-FFF2-40B4-BE49-F238E27FC236}">
                <a16:creationId xmlns:a16="http://schemas.microsoft.com/office/drawing/2014/main" id="{2326714E-B8B5-4F30-A665-356B44CEBD9C}"/>
              </a:ext>
            </a:extLst>
          </p:cNvPr>
          <p:cNvSpPr>
            <a:spLocks noGrp="1"/>
          </p:cNvSpPr>
          <p:nvPr>
            <p:ph idx="1"/>
          </p:nvPr>
        </p:nvSpPr>
        <p:spPr>
          <a:xfrm>
            <a:off x="157446" y="829621"/>
            <a:ext cx="11899312" cy="5952178"/>
          </a:xfrm>
        </p:spPr>
        <p:txBody>
          <a:bodyPr>
            <a:normAutofit/>
          </a:bodyPr>
          <a:lstStyle/>
          <a:p>
            <a:pPr>
              <a:defRPr/>
            </a:pPr>
            <a:r>
              <a:rPr lang="en-US" dirty="0"/>
              <a:t>10/19: Female CO awarded $200,000, sexual harassment &amp; retaliation, MO </a:t>
            </a:r>
          </a:p>
          <a:p>
            <a:pPr marL="0" indent="0">
              <a:buNone/>
              <a:defRPr/>
            </a:pPr>
            <a:endParaRPr lang="en-US" dirty="0"/>
          </a:p>
          <a:p>
            <a:pPr>
              <a:defRPr/>
            </a:pPr>
            <a:r>
              <a:rPr lang="en-US" dirty="0"/>
              <a:t>6/15: $270,000 settlement for hostile work environment, WV</a:t>
            </a:r>
          </a:p>
          <a:p>
            <a:pPr marL="0" indent="0">
              <a:buNone/>
              <a:defRPr/>
            </a:pPr>
            <a:endParaRPr lang="en-US" dirty="0"/>
          </a:p>
          <a:p>
            <a:pPr>
              <a:defRPr/>
            </a:pPr>
            <a:r>
              <a:rPr lang="en-US" dirty="0"/>
              <a:t>2/15: $350,000 settlement with a sergeant sexual harassment &amp; gender discrimination, VA </a:t>
            </a:r>
          </a:p>
          <a:p>
            <a:pPr marL="0" indent="0">
              <a:buNone/>
              <a:defRPr/>
            </a:pPr>
            <a:endParaRPr lang="en-US" dirty="0"/>
          </a:p>
          <a:p>
            <a:pPr>
              <a:defRPr/>
            </a:pPr>
            <a:r>
              <a:rPr lang="en-US" dirty="0"/>
              <a:t>12/14: $325,000 settlement claiming sexual harassment &amp; retaliation, WA </a:t>
            </a:r>
          </a:p>
          <a:p>
            <a:pPr marL="0" indent="0">
              <a:buNone/>
              <a:defRPr/>
            </a:pPr>
            <a:endParaRPr lang="en-US" dirty="0"/>
          </a:p>
          <a:p>
            <a:pPr>
              <a:defRPr/>
            </a:pPr>
            <a:r>
              <a:rPr lang="en-US" dirty="0"/>
              <a:t>2004: $600,000 awarded to a female officer as her Lt. failed to respond to claims of harassment from her Sergeant, Houston, TX PD  </a:t>
            </a:r>
          </a:p>
          <a:p>
            <a:pPr marL="0" indent="0">
              <a:buNone/>
              <a:defRPr/>
            </a:pPr>
            <a:endParaRPr lang="en-US" dirty="0"/>
          </a:p>
          <a:p>
            <a:pPr>
              <a:defRPr/>
            </a:pP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99510-8DB4-4D16-A0B6-4DF30C81A96E}"/>
              </a:ext>
            </a:extLst>
          </p:cNvPr>
          <p:cNvSpPr>
            <a:spLocks noGrp="1"/>
          </p:cNvSpPr>
          <p:nvPr>
            <p:ph type="title"/>
          </p:nvPr>
        </p:nvSpPr>
        <p:spPr>
          <a:xfrm>
            <a:off x="145335" y="145335"/>
            <a:ext cx="11887200" cy="775121"/>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Sexual Harassment Litigation Trends</a:t>
            </a:r>
          </a:p>
        </p:txBody>
      </p:sp>
      <p:sp>
        <p:nvSpPr>
          <p:cNvPr id="3" name="Content Placeholder 2">
            <a:extLst>
              <a:ext uri="{FF2B5EF4-FFF2-40B4-BE49-F238E27FC236}">
                <a16:creationId xmlns:a16="http://schemas.microsoft.com/office/drawing/2014/main" id="{27E2E35C-3CEA-4128-8943-5616E2EDF867}"/>
              </a:ext>
            </a:extLst>
          </p:cNvPr>
          <p:cNvSpPr>
            <a:spLocks noGrp="1"/>
          </p:cNvSpPr>
          <p:nvPr>
            <p:ph idx="1"/>
          </p:nvPr>
        </p:nvSpPr>
        <p:spPr>
          <a:xfrm>
            <a:off x="145335" y="1162681"/>
            <a:ext cx="11796366" cy="5549984"/>
          </a:xfrm>
        </p:spPr>
        <p:txBody>
          <a:bodyPr/>
          <a:lstStyle/>
          <a:p>
            <a:r>
              <a:rPr lang="en-US" dirty="0"/>
              <a:t>EEOC: 1997 to 2021</a:t>
            </a:r>
          </a:p>
          <a:p>
            <a:pPr lvl="1"/>
            <a:r>
              <a:rPr lang="en-US" dirty="0"/>
              <a:t>Annual average filings=12,000        (28%)	Average annual awards $59 million </a:t>
            </a:r>
          </a:p>
          <a:p>
            <a:pPr lvl="1"/>
            <a:r>
              <a:rPr lang="en-US" dirty="0"/>
              <a:t>TX, FL, &amp; GA lead the way </a:t>
            </a:r>
          </a:p>
          <a:p>
            <a:pPr lvl="1"/>
            <a:r>
              <a:rPr lang="en-US" dirty="0"/>
              <a:t>Claims increasing: sexual orientation &amp; gender identity rights in workplace</a:t>
            </a:r>
          </a:p>
          <a:p>
            <a:r>
              <a:rPr lang="en-US" dirty="0"/>
              <a:t>Law Enforcement claims/Issues (Police 1; Dwyer, ‘21)</a:t>
            </a:r>
          </a:p>
          <a:p>
            <a:pPr lvl="1"/>
            <a:r>
              <a:rPr lang="en-US" dirty="0"/>
              <a:t>Average jury award= $1,160,835     v.	Average settlement award= $389,431 </a:t>
            </a:r>
          </a:p>
          <a:p>
            <a:pPr lvl="1"/>
            <a:r>
              <a:rPr lang="en-US" dirty="0"/>
              <a:t>HR manager treats</a:t>
            </a:r>
            <a:r>
              <a:rPr lang="en-US" dirty="0">
                <a:sym typeface="Wingdings" panose="05000000000000000000" pitchFamily="2" charset="2"/>
              </a:rPr>
              <a:t> He said/she said and dismisses</a:t>
            </a:r>
          </a:p>
          <a:p>
            <a:pPr lvl="1"/>
            <a:r>
              <a:rPr lang="en-US" dirty="0">
                <a:sym typeface="Wingdings" panose="05000000000000000000" pitchFamily="2" charset="2"/>
              </a:rPr>
              <a:t>Supervisor frequently the harasser</a:t>
            </a:r>
          </a:p>
          <a:p>
            <a:pPr lvl="1"/>
            <a:r>
              <a:rPr lang="en-US" dirty="0">
                <a:sym typeface="Wingdings" panose="05000000000000000000" pitchFamily="2" charset="2"/>
              </a:rPr>
              <a:t>Supervisor attempts to talk reporting officer out of filing complaint</a:t>
            </a:r>
          </a:p>
          <a:p>
            <a:pPr lvl="1"/>
            <a:r>
              <a:rPr lang="en-US" dirty="0">
                <a:sym typeface="Wingdings" panose="05000000000000000000" pitchFamily="2" charset="2"/>
              </a:rPr>
              <a:t>Reporting officer retaliated against</a:t>
            </a:r>
          </a:p>
          <a:p>
            <a:pPr lvl="1"/>
            <a:r>
              <a:rPr lang="en-US" dirty="0">
                <a:sym typeface="Wingdings" panose="05000000000000000000" pitchFamily="2" charset="2"/>
              </a:rPr>
              <a:t>Reporting officer is transferred </a:t>
            </a:r>
            <a:endParaRPr lang="en-US" dirty="0"/>
          </a:p>
          <a:p>
            <a:pPr lvl="1"/>
            <a:endParaRPr lang="en-US" dirty="0"/>
          </a:p>
          <a:p>
            <a:pPr lvl="1"/>
            <a:endParaRPr lang="en-US" dirty="0"/>
          </a:p>
          <a:p>
            <a:pPr lvl="1"/>
            <a:endParaRPr lang="en-US" dirty="0"/>
          </a:p>
        </p:txBody>
      </p:sp>
      <p:sp>
        <p:nvSpPr>
          <p:cNvPr id="5" name="Arrow: Down 4">
            <a:extLst>
              <a:ext uri="{FF2B5EF4-FFF2-40B4-BE49-F238E27FC236}">
                <a16:creationId xmlns:a16="http://schemas.microsoft.com/office/drawing/2014/main" id="{17210129-4738-4966-970F-37E5B5220AA0}"/>
              </a:ext>
            </a:extLst>
          </p:cNvPr>
          <p:cNvSpPr/>
          <p:nvPr/>
        </p:nvSpPr>
        <p:spPr>
          <a:xfrm>
            <a:off x="4777707" y="1410962"/>
            <a:ext cx="206257" cy="5242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39DC078B-E791-4124-9066-C17EA01D9C96}"/>
              </a:ext>
            </a:extLst>
          </p:cNvPr>
          <p:cNvSpPr/>
          <p:nvPr/>
        </p:nvSpPr>
        <p:spPr>
          <a:xfrm rot="10800000">
            <a:off x="11045467" y="1410962"/>
            <a:ext cx="206256" cy="5242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0688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C402-8341-4526-BFC6-3CA3CCD3A877}"/>
              </a:ext>
            </a:extLst>
          </p:cNvPr>
          <p:cNvSpPr>
            <a:spLocks noGrp="1"/>
          </p:cNvSpPr>
          <p:nvPr>
            <p:ph type="title"/>
          </p:nvPr>
        </p:nvSpPr>
        <p:spPr>
          <a:xfrm>
            <a:off x="169558" y="99920"/>
            <a:ext cx="11850866" cy="820536"/>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Sexual Harassment </a:t>
            </a:r>
          </a:p>
        </p:txBody>
      </p:sp>
      <p:sp>
        <p:nvSpPr>
          <p:cNvPr id="3" name="Content Placeholder 2">
            <a:extLst>
              <a:ext uri="{FF2B5EF4-FFF2-40B4-BE49-F238E27FC236}">
                <a16:creationId xmlns:a16="http://schemas.microsoft.com/office/drawing/2014/main" id="{A85B9C81-3D89-40DF-B84C-DEC2A2319A5D}"/>
              </a:ext>
            </a:extLst>
          </p:cNvPr>
          <p:cNvSpPr>
            <a:spLocks noGrp="1"/>
          </p:cNvSpPr>
          <p:nvPr>
            <p:ph idx="1"/>
          </p:nvPr>
        </p:nvSpPr>
        <p:spPr>
          <a:xfrm>
            <a:off x="84779" y="1108179"/>
            <a:ext cx="11990146" cy="5649901"/>
          </a:xfrm>
        </p:spPr>
        <p:txBody>
          <a:bodyPr>
            <a:normAutofit/>
          </a:bodyPr>
          <a:lstStyle/>
          <a:p>
            <a:r>
              <a:rPr lang="en-US" dirty="0"/>
              <a:t>Defined (EEOC, 29 C.F.R. § 160.4.11, 1995):</a:t>
            </a:r>
          </a:p>
          <a:p>
            <a:pPr lvl="1"/>
            <a:r>
              <a:rPr lang="en-US" dirty="0"/>
              <a:t>Unwelcome sexual advances; requests for sexual favors; other verbal or physical conduct of a sexual nature</a:t>
            </a:r>
          </a:p>
          <a:p>
            <a:r>
              <a:rPr lang="en-US" dirty="0"/>
              <a:t>Factors:</a:t>
            </a:r>
          </a:p>
          <a:p>
            <a:pPr lvl="1"/>
            <a:r>
              <a:rPr lang="en-US" dirty="0"/>
              <a:t>Conduct is a term or condition of employment</a:t>
            </a:r>
          </a:p>
          <a:p>
            <a:pPr lvl="1"/>
            <a:r>
              <a:rPr lang="en-US" dirty="0"/>
              <a:t>Conduct a basis for employment decisions affecting the person</a:t>
            </a:r>
          </a:p>
          <a:p>
            <a:pPr lvl="1"/>
            <a:r>
              <a:rPr lang="en-US" dirty="0"/>
              <a:t>Conduct interferes with employee’s work performance</a:t>
            </a:r>
          </a:p>
          <a:p>
            <a:pPr lvl="1"/>
            <a:r>
              <a:rPr lang="en-US" dirty="0"/>
              <a:t>Conduct creates intimidating, hostile, or offensive work environment </a:t>
            </a:r>
          </a:p>
          <a:p>
            <a:r>
              <a:rPr lang="en-US" dirty="0"/>
              <a:t>Quid pro quo</a:t>
            </a:r>
          </a:p>
          <a:p>
            <a:pPr lvl="1"/>
            <a:r>
              <a:rPr lang="en-US" dirty="0"/>
              <a:t>Supervisor conditions an employment benefit or continued employment for sexual behaviors</a:t>
            </a:r>
          </a:p>
          <a:p>
            <a:pPr lvl="1"/>
            <a:r>
              <a:rPr lang="en-US" dirty="0"/>
              <a:t>Tangible employment action</a:t>
            </a:r>
          </a:p>
        </p:txBody>
      </p:sp>
    </p:spTree>
    <p:extLst>
      <p:ext uri="{BB962C8B-B14F-4D97-AF65-F5344CB8AC3E}">
        <p14:creationId xmlns:p14="http://schemas.microsoft.com/office/powerpoint/2010/main" val="1577707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567F-4C50-4002-A059-7C7098204DB5}"/>
              </a:ext>
            </a:extLst>
          </p:cNvPr>
          <p:cNvSpPr>
            <a:spLocks noGrp="1"/>
          </p:cNvSpPr>
          <p:nvPr>
            <p:ph type="title"/>
          </p:nvPr>
        </p:nvSpPr>
        <p:spPr>
          <a:xfrm>
            <a:off x="284615" y="99920"/>
            <a:ext cx="11069185" cy="1086984"/>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Sexual Harassment </a:t>
            </a: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FF8DA9C-DFEA-4FC3-B312-01F293A7771A}"/>
              </a:ext>
            </a:extLst>
          </p:cNvPr>
          <p:cNvSpPr>
            <a:spLocks noGrp="1"/>
          </p:cNvSpPr>
          <p:nvPr>
            <p:ph idx="1"/>
          </p:nvPr>
        </p:nvSpPr>
        <p:spPr>
          <a:xfrm>
            <a:off x="157445" y="1186904"/>
            <a:ext cx="11923535" cy="5571178"/>
          </a:xfrm>
        </p:spPr>
        <p:txBody>
          <a:bodyPr/>
          <a:lstStyle/>
          <a:p>
            <a:r>
              <a:rPr lang="en-US" dirty="0"/>
              <a:t>Hostile or offensive work environment</a:t>
            </a:r>
            <a:r>
              <a:rPr lang="en-US" dirty="0">
                <a:sym typeface="Wingdings" panose="05000000000000000000" pitchFamily="2" charset="2"/>
              </a:rPr>
              <a:t> sexually related: </a:t>
            </a:r>
          </a:p>
          <a:p>
            <a:pPr lvl="1"/>
            <a:r>
              <a:rPr lang="en-US" dirty="0">
                <a:sym typeface="Wingdings" panose="05000000000000000000" pitchFamily="2" charset="2"/>
              </a:rPr>
              <a:t>Jokes; suggestive remarks; graffiti; photos/posters; cartons; physical interference; touching; etc.  </a:t>
            </a:r>
          </a:p>
          <a:p>
            <a:pPr lvl="1"/>
            <a:r>
              <a:rPr lang="en-US" dirty="0">
                <a:sym typeface="Wingdings" panose="05000000000000000000" pitchFamily="2" charset="2"/>
              </a:rPr>
              <a:t>Texts Sexting; sending obscene photos</a:t>
            </a:r>
          </a:p>
          <a:p>
            <a:pPr lvl="1"/>
            <a:r>
              <a:rPr lang="en-US" dirty="0">
                <a:sym typeface="Wingdings" panose="05000000000000000000" pitchFamily="2" charset="2"/>
              </a:rPr>
              <a:t>Constructive discharge &amp; Tangible employment action </a:t>
            </a:r>
          </a:p>
          <a:p>
            <a:pPr lvl="1"/>
            <a:r>
              <a:rPr lang="en-US" dirty="0">
                <a:sym typeface="Wingdings" panose="05000000000000000000" pitchFamily="2" charset="2"/>
              </a:rPr>
              <a:t>Intolerable and unbearable working conditions  Abusive working environment  </a:t>
            </a:r>
          </a:p>
          <a:p>
            <a:pPr lvl="1"/>
            <a:r>
              <a:rPr lang="en-US" dirty="0">
                <a:sym typeface="Wingdings" panose="05000000000000000000" pitchFamily="2" charset="2"/>
              </a:rPr>
              <a:t>Must be severe and pervasive to alter person’s employment condition </a:t>
            </a:r>
          </a:p>
          <a:p>
            <a:pPr lvl="1"/>
            <a:r>
              <a:rPr lang="en-US" dirty="0">
                <a:sym typeface="Wingdings" panose="05000000000000000000" pitchFamily="2" charset="2"/>
              </a:rPr>
              <a:t>As a result, resignation qualified as a fitting response </a:t>
            </a:r>
            <a:endParaRPr lang="en-US" dirty="0"/>
          </a:p>
          <a:p>
            <a:r>
              <a:rPr lang="en-US" dirty="0"/>
              <a:t>Question: Working conditions so intolerable a reasonable person would have felt compelled to resign?</a:t>
            </a:r>
            <a:r>
              <a:rPr lang="en-US" dirty="0">
                <a:sym typeface="Wingdings" panose="05000000000000000000" pitchFamily="2" charset="2"/>
              </a:rPr>
              <a:t> (NLRB, 1931) </a:t>
            </a:r>
            <a:endParaRPr lang="en-US" dirty="0"/>
          </a:p>
        </p:txBody>
      </p:sp>
    </p:spTree>
    <p:extLst>
      <p:ext uri="{BB962C8B-B14F-4D97-AF65-F5344CB8AC3E}">
        <p14:creationId xmlns:p14="http://schemas.microsoft.com/office/powerpoint/2010/main" val="32807776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B42A-9024-4138-BEFF-3ABAB200033E}"/>
              </a:ext>
            </a:extLst>
          </p:cNvPr>
          <p:cNvSpPr>
            <a:spLocks noGrp="1"/>
          </p:cNvSpPr>
          <p:nvPr>
            <p:ph type="title"/>
          </p:nvPr>
        </p:nvSpPr>
        <p:spPr>
          <a:xfrm>
            <a:off x="157445" y="115057"/>
            <a:ext cx="11941701" cy="782091"/>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SCOTUS on Sexual Harassment </a:t>
            </a:r>
          </a:p>
        </p:txBody>
      </p:sp>
      <p:sp>
        <p:nvSpPr>
          <p:cNvPr id="3" name="Content Placeholder 2">
            <a:extLst>
              <a:ext uri="{FF2B5EF4-FFF2-40B4-BE49-F238E27FC236}">
                <a16:creationId xmlns:a16="http://schemas.microsoft.com/office/drawing/2014/main" id="{FF9324A0-1430-458A-9885-A3F265943D99}"/>
              </a:ext>
            </a:extLst>
          </p:cNvPr>
          <p:cNvSpPr>
            <a:spLocks noGrp="1"/>
          </p:cNvSpPr>
          <p:nvPr>
            <p:ph idx="1"/>
          </p:nvPr>
        </p:nvSpPr>
        <p:spPr>
          <a:xfrm>
            <a:off x="157445" y="897148"/>
            <a:ext cx="11877110" cy="5845796"/>
          </a:xfrm>
        </p:spPr>
        <p:txBody>
          <a:bodyPr>
            <a:normAutofit lnSpcReduction="10000"/>
          </a:bodyPr>
          <a:lstStyle/>
          <a:p>
            <a:pPr>
              <a:buClr>
                <a:schemeClr val="folHlink"/>
              </a:buClr>
              <a:buFont typeface="Wingdings" panose="05000000000000000000" pitchFamily="2" charset="2"/>
              <a:buChar char="Ø"/>
              <a:defRPr/>
            </a:pPr>
            <a:r>
              <a:rPr lang="en-US" dirty="0"/>
              <a:t>Title VII, Civil Rights Act of 1964—unlawful to discriminate on basis of sex </a:t>
            </a:r>
          </a:p>
          <a:p>
            <a:pPr>
              <a:buClr>
                <a:schemeClr val="folHlink"/>
              </a:buClr>
              <a:buFont typeface="Wingdings" panose="05000000000000000000" pitchFamily="2" charset="2"/>
              <a:buChar char="Ø"/>
              <a:defRPr/>
            </a:pPr>
            <a:r>
              <a:rPr lang="en-US" dirty="0"/>
              <a:t>Employer may be sued on claims of sexual harassment </a:t>
            </a:r>
          </a:p>
          <a:p>
            <a:pPr>
              <a:buClr>
                <a:schemeClr val="folHlink"/>
              </a:buClr>
              <a:buFont typeface="Wingdings" panose="05000000000000000000" pitchFamily="2" charset="2"/>
              <a:buChar char="Ø"/>
              <a:defRPr/>
            </a:pPr>
            <a:r>
              <a:rPr lang="en-US" dirty="0"/>
              <a:t>Meritor v. Vinson, 477 US 57 (‘86)</a:t>
            </a:r>
          </a:p>
          <a:p>
            <a:pPr lvl="1">
              <a:buClr>
                <a:schemeClr val="folHlink"/>
              </a:buClr>
              <a:buFont typeface="Wingdings" panose="05000000000000000000" pitchFamily="2" charset="2"/>
              <a:buChar char="Ø"/>
              <a:defRPr/>
            </a:pPr>
            <a:r>
              <a:rPr lang="en-US" dirty="0"/>
              <a:t> Hostile work environment actionable under Title VII</a:t>
            </a:r>
          </a:p>
          <a:p>
            <a:pPr lvl="1">
              <a:buClr>
                <a:schemeClr val="folHlink"/>
              </a:buClr>
              <a:buFont typeface="Wingdings" panose="05000000000000000000" pitchFamily="2" charset="2"/>
              <a:buChar char="Ø"/>
              <a:defRPr/>
            </a:pPr>
            <a:r>
              <a:rPr lang="en-US" dirty="0"/>
              <a:t> Must be unwelcome &amp; sufficiently severe or persuasive </a:t>
            </a:r>
          </a:p>
          <a:p>
            <a:pPr>
              <a:buClr>
                <a:schemeClr val="folHlink"/>
              </a:buClr>
              <a:buFont typeface="Wingdings" panose="05000000000000000000" pitchFamily="2" charset="2"/>
              <a:buChar char="Ø"/>
              <a:defRPr/>
            </a:pPr>
            <a:r>
              <a:rPr lang="en-US" i="1" dirty="0"/>
              <a:t>Burlington Industries, Inc. v. </a:t>
            </a:r>
            <a:r>
              <a:rPr lang="en-US" i="1" dirty="0" err="1"/>
              <a:t>Ellerth</a:t>
            </a:r>
            <a:r>
              <a:rPr lang="en-US" dirty="0"/>
              <a:t>, 524 U.S. 742 (1998) </a:t>
            </a:r>
          </a:p>
          <a:p>
            <a:pPr marL="609600" indent="-609600">
              <a:buClr>
                <a:schemeClr val="folHlink"/>
              </a:buClr>
              <a:buNone/>
              <a:defRPr/>
            </a:pPr>
            <a:r>
              <a:rPr lang="en-US" dirty="0"/>
              <a:t>	One who refuses unwelcome &amp; threatening sexual advances of a supervisor, with no adverse, tangible job consequence, may prevail</a:t>
            </a:r>
          </a:p>
          <a:p>
            <a:pPr marL="609600" indent="-609600">
              <a:buClr>
                <a:schemeClr val="folHlink"/>
              </a:buClr>
              <a:buNone/>
              <a:defRPr/>
            </a:pPr>
            <a:r>
              <a:rPr lang="en-US" dirty="0"/>
              <a:t> 	Justice Souter noted: Title VII’s purpose not to provide redress but to avoid harm </a:t>
            </a:r>
          </a:p>
          <a:p>
            <a:pPr>
              <a:buClr>
                <a:schemeClr val="folHlink"/>
              </a:buClr>
              <a:buFont typeface="Wingdings" panose="05000000000000000000" pitchFamily="2" charset="2"/>
              <a:buChar char="Ø"/>
              <a:defRPr/>
            </a:pPr>
            <a:r>
              <a:rPr lang="en-US" i="1" dirty="0"/>
              <a:t>Faragher v. City of Boca Raton</a:t>
            </a:r>
            <a:r>
              <a:rPr lang="en-US" dirty="0"/>
              <a:t>, 524 U.S. 775 (1998)</a:t>
            </a:r>
          </a:p>
          <a:p>
            <a:pPr marL="609600" indent="-609600">
              <a:buClr>
                <a:schemeClr val="folHlink"/>
              </a:buClr>
              <a:buNone/>
              <a:defRPr/>
            </a:pPr>
            <a:r>
              <a:rPr lang="en-US" dirty="0"/>
              <a:t> 	Policies must not only be in place but must be enforced—policy not disseminated to employees</a:t>
            </a:r>
          </a:p>
          <a:p>
            <a:endParaRPr lang="en-US" dirty="0"/>
          </a:p>
        </p:txBody>
      </p:sp>
    </p:spTree>
    <p:extLst>
      <p:ext uri="{BB962C8B-B14F-4D97-AF65-F5344CB8AC3E}">
        <p14:creationId xmlns:p14="http://schemas.microsoft.com/office/powerpoint/2010/main" val="311363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1BF3-3D5F-4D54-9D6C-D8DDB1398CBD}"/>
              </a:ext>
            </a:extLst>
          </p:cNvPr>
          <p:cNvSpPr>
            <a:spLocks noGrp="1"/>
          </p:cNvSpPr>
          <p:nvPr>
            <p:ph type="title"/>
          </p:nvPr>
        </p:nvSpPr>
        <p:spPr>
          <a:xfrm>
            <a:off x="102946" y="84779"/>
            <a:ext cx="11953812" cy="902289"/>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SCOTUS on Sexual Harassment </a:t>
            </a:r>
            <a:endParaRPr lang="en-US" sz="4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D423026-5941-4F92-97F4-4D8D84926FC8}"/>
              </a:ext>
            </a:extLst>
          </p:cNvPr>
          <p:cNvSpPr>
            <a:spLocks noGrp="1"/>
          </p:cNvSpPr>
          <p:nvPr>
            <p:ph idx="1"/>
          </p:nvPr>
        </p:nvSpPr>
        <p:spPr>
          <a:xfrm>
            <a:off x="102946" y="1065790"/>
            <a:ext cx="11953812" cy="5707431"/>
          </a:xfrm>
        </p:spPr>
        <p:txBody>
          <a:bodyPr/>
          <a:lstStyle/>
          <a:p>
            <a:pPr marL="609600" indent="-609600">
              <a:buClr>
                <a:schemeClr val="folHlink"/>
              </a:buClr>
              <a:buNone/>
              <a:defRPr/>
            </a:pPr>
            <a:r>
              <a:rPr lang="en-US" i="1" dirty="0" err="1"/>
              <a:t>Oncale</a:t>
            </a:r>
            <a:r>
              <a:rPr lang="en-US" i="1" dirty="0"/>
              <a:t> v. Sundowner Offshore Services, Inc., </a:t>
            </a:r>
            <a:r>
              <a:rPr lang="en-US" dirty="0"/>
              <a:t>523 U.S. 75 (1998)</a:t>
            </a:r>
          </a:p>
          <a:p>
            <a:pPr marL="609600" indent="-609600">
              <a:buClr>
                <a:schemeClr val="folHlink"/>
              </a:buClr>
              <a:buNone/>
              <a:defRPr/>
            </a:pPr>
            <a:r>
              <a:rPr lang="en-US" dirty="0"/>
              <a:t>   	Same-sex harassment is actionable under Title VII</a:t>
            </a:r>
          </a:p>
          <a:p>
            <a:pPr marL="609600" indent="-609600">
              <a:buClr>
                <a:schemeClr val="folHlink"/>
              </a:buClr>
              <a:buNone/>
              <a:defRPr/>
            </a:pPr>
            <a:r>
              <a:rPr lang="en-US" dirty="0"/>
              <a:t>	Established rules:</a:t>
            </a:r>
          </a:p>
          <a:p>
            <a:pPr marL="914400" lvl="2" indent="0">
              <a:buClr>
                <a:schemeClr val="folHlink"/>
              </a:buClr>
              <a:buNone/>
              <a:defRPr/>
            </a:pPr>
            <a:r>
              <a:rPr lang="en-US" sz="2400" dirty="0"/>
              <a:t>Whether employer has actual or constructive knowledge of environment</a:t>
            </a:r>
          </a:p>
          <a:p>
            <a:pPr marL="914400" lvl="2" indent="0">
              <a:buClr>
                <a:schemeClr val="folHlink"/>
              </a:buClr>
              <a:buNone/>
              <a:defRPr/>
            </a:pPr>
            <a:r>
              <a:rPr lang="en-US" sz="2400" dirty="0"/>
              <a:t>Whether employer permitted the environment by failing to take appropriate preventive steps</a:t>
            </a:r>
          </a:p>
          <a:p>
            <a:pPr marL="457200" lvl="1" indent="0">
              <a:buClr>
                <a:schemeClr val="folHlink"/>
              </a:buClr>
              <a:buNone/>
              <a:defRPr/>
            </a:pPr>
            <a:r>
              <a:rPr lang="en-US" dirty="0"/>
              <a:t>	Liability for harassment can incur even if an employee is otherwise treated well</a:t>
            </a:r>
          </a:p>
          <a:p>
            <a:pPr marL="914400" lvl="2" indent="0">
              <a:buClr>
                <a:schemeClr val="folHlink"/>
              </a:buClr>
              <a:buNone/>
              <a:defRPr/>
            </a:pPr>
            <a:r>
              <a:rPr lang="en-US" sz="2400" dirty="0"/>
              <a:t>A manager can be held responsible for a harasser’s actions – unless a department has a strong system of dealing with problems</a:t>
            </a:r>
          </a:p>
          <a:p>
            <a:pPr marL="914400" lvl="2" indent="0">
              <a:buClr>
                <a:schemeClr val="folHlink"/>
              </a:buClr>
              <a:buNone/>
              <a:defRPr/>
            </a:pPr>
            <a:r>
              <a:rPr lang="en-US" sz="2400" dirty="0"/>
              <a:t>The harasser must inform a decision-maker of the harassment</a:t>
            </a:r>
          </a:p>
          <a:p>
            <a:pPr marL="914400" lvl="2" indent="0">
              <a:buClr>
                <a:schemeClr val="folHlink"/>
              </a:buClr>
              <a:buNone/>
              <a:defRPr/>
            </a:pPr>
            <a:r>
              <a:rPr lang="en-US" sz="2400" dirty="0"/>
              <a:t>A department must have an effective policy in place, disseminated to all employees, enforce the policy and 	</a:t>
            </a:r>
          </a:p>
          <a:p>
            <a:pPr marL="914400" lvl="2" indent="0">
              <a:buClr>
                <a:schemeClr val="folHlink"/>
              </a:buClr>
              <a:buNone/>
              <a:defRPr/>
            </a:pPr>
            <a:r>
              <a:rPr lang="en-US" sz="2400" dirty="0"/>
              <a:t>Thoroughly investigate complaints of sexual harassment promptly</a:t>
            </a:r>
          </a:p>
          <a:p>
            <a:pPr marL="457200" lvl="1" indent="0">
              <a:buClr>
                <a:schemeClr val="folHlink"/>
              </a:buClr>
              <a:buNone/>
              <a:defRPr/>
            </a:pPr>
            <a:endParaRPr lang="en-US" dirty="0"/>
          </a:p>
          <a:p>
            <a:endParaRPr lang="en-US" dirty="0"/>
          </a:p>
        </p:txBody>
      </p:sp>
    </p:spTree>
    <p:extLst>
      <p:ext uri="{BB962C8B-B14F-4D97-AF65-F5344CB8AC3E}">
        <p14:creationId xmlns:p14="http://schemas.microsoft.com/office/powerpoint/2010/main" val="1316037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45CA182-342D-4DFA-B953-8F15BA84C527}"/>
              </a:ext>
            </a:extLst>
          </p:cNvPr>
          <p:cNvSpPr>
            <a:spLocks noGrp="1"/>
          </p:cNvSpPr>
          <p:nvPr>
            <p:ph type="title"/>
          </p:nvPr>
        </p:nvSpPr>
        <p:spPr>
          <a:xfrm>
            <a:off x="78723" y="90834"/>
            <a:ext cx="11990146" cy="865955"/>
          </a:xfrm>
        </p:spPr>
        <p:txBody>
          <a:bodyPr>
            <a:normAutofit/>
          </a:bodyPr>
          <a:lstStyle/>
          <a:p>
            <a:pPr algn="ctr" eaLnBrk="1" hangingPunct="1"/>
            <a:r>
              <a:rPr lang="en-US" altLang="en-US" sz="4000" i="1" dirty="0">
                <a:solidFill>
                  <a:srgbClr val="FF3300"/>
                </a:solidFill>
                <a:effectLst>
                  <a:outerShdw blurRad="38100" dist="38100" dir="2700000" algn="tl">
                    <a:srgbClr val="000000">
                      <a:alpha val="43137"/>
                    </a:srgbClr>
                  </a:outerShdw>
                </a:effectLst>
              </a:rPr>
              <a:t>Dept. of State Police of PA v. </a:t>
            </a:r>
            <a:r>
              <a:rPr lang="en-US" altLang="en-US" sz="4000" i="1" dirty="0" err="1">
                <a:solidFill>
                  <a:srgbClr val="FF3300"/>
                </a:solidFill>
                <a:effectLst>
                  <a:outerShdw blurRad="38100" dist="38100" dir="2700000" algn="tl">
                    <a:srgbClr val="000000">
                      <a:alpha val="43137"/>
                    </a:srgbClr>
                  </a:outerShdw>
                </a:effectLst>
              </a:rPr>
              <a:t>Suders</a:t>
            </a:r>
            <a:r>
              <a:rPr lang="en-US" altLang="en-US" sz="4000" i="1" dirty="0">
                <a:solidFill>
                  <a:srgbClr val="FF3300"/>
                </a:solidFill>
                <a:effectLst>
                  <a:outerShdw blurRad="38100" dist="38100" dir="2700000" algn="tl">
                    <a:srgbClr val="000000">
                      <a:alpha val="43137"/>
                    </a:srgbClr>
                  </a:outerShdw>
                </a:effectLst>
              </a:rPr>
              <a:t>,</a:t>
            </a:r>
            <a:r>
              <a:rPr lang="en-US" altLang="en-US" sz="4000" dirty="0">
                <a:solidFill>
                  <a:srgbClr val="FF3300"/>
                </a:solidFill>
                <a:effectLst>
                  <a:outerShdw blurRad="38100" dist="38100" dir="2700000" algn="tl">
                    <a:srgbClr val="000000">
                      <a:alpha val="43137"/>
                    </a:srgbClr>
                  </a:outerShdw>
                </a:effectLst>
              </a:rPr>
              <a:t> 542 U.S. 129 (2004)</a:t>
            </a:r>
          </a:p>
        </p:txBody>
      </p:sp>
      <p:sp>
        <p:nvSpPr>
          <p:cNvPr id="67587" name="Rectangle 3">
            <a:extLst>
              <a:ext uri="{FF2B5EF4-FFF2-40B4-BE49-F238E27FC236}">
                <a16:creationId xmlns:a16="http://schemas.microsoft.com/office/drawing/2014/main" id="{321BFFA4-F8B1-4064-94F9-7974B06A933C}"/>
              </a:ext>
            </a:extLst>
          </p:cNvPr>
          <p:cNvSpPr>
            <a:spLocks noGrp="1"/>
          </p:cNvSpPr>
          <p:nvPr>
            <p:ph type="body" idx="1"/>
          </p:nvPr>
        </p:nvSpPr>
        <p:spPr>
          <a:xfrm>
            <a:off x="127169" y="1017346"/>
            <a:ext cx="11941700" cy="5749820"/>
          </a:xfrm>
        </p:spPr>
        <p:txBody>
          <a:bodyPr/>
          <a:lstStyle/>
          <a:p>
            <a:pPr eaLnBrk="1" hangingPunct="1">
              <a:buClr>
                <a:schemeClr val="accent1"/>
              </a:buClr>
            </a:pPr>
            <a:r>
              <a:rPr lang="en-US" altLang="en-US" dirty="0"/>
              <a:t>Female dispatcher quit due to supervisor harassing her &amp; hostile environment</a:t>
            </a:r>
          </a:p>
          <a:p>
            <a:pPr eaLnBrk="1" hangingPunct="1">
              <a:buClr>
                <a:schemeClr val="accent1"/>
              </a:buClr>
            </a:pPr>
            <a:r>
              <a:rPr lang="en-US" altLang="en-US" dirty="0"/>
              <a:t>Harassment from three supervisors over several months </a:t>
            </a:r>
          </a:p>
          <a:p>
            <a:pPr lvl="1">
              <a:buClr>
                <a:schemeClr val="accent1"/>
              </a:buClr>
            </a:pPr>
            <a:r>
              <a:rPr lang="en-US" altLang="en-US" dirty="0"/>
              <a:t>Repeated sexually explicit comments and gestures</a:t>
            </a:r>
          </a:p>
          <a:p>
            <a:pPr lvl="1">
              <a:buClr>
                <a:schemeClr val="accent1"/>
              </a:buClr>
            </a:pPr>
            <a:r>
              <a:rPr lang="en-US" altLang="en-US" dirty="0"/>
              <a:t>Obscene and sexually offensive comments and posting vulgar photos</a:t>
            </a:r>
          </a:p>
          <a:p>
            <a:pPr eaLnBrk="1" hangingPunct="1">
              <a:buClr>
                <a:schemeClr val="accent1"/>
              </a:buClr>
            </a:pPr>
            <a:r>
              <a:rPr lang="en-US" altLang="en-US" dirty="0"/>
              <a:t>Requested help from PSP’s EEOC officer—never filed complaint as instructed </a:t>
            </a:r>
          </a:p>
          <a:p>
            <a:pPr eaLnBrk="1" hangingPunct="1">
              <a:buClr>
                <a:schemeClr val="accent1"/>
              </a:buClr>
            </a:pPr>
            <a:r>
              <a:rPr lang="en-US" altLang="en-US" dirty="0"/>
              <a:t>Set up and arrested for “stealing” job exams &amp; quit</a:t>
            </a:r>
          </a:p>
          <a:p>
            <a:pPr eaLnBrk="1" hangingPunct="1">
              <a:buClr>
                <a:schemeClr val="accent1"/>
              </a:buClr>
            </a:pPr>
            <a:r>
              <a:rPr lang="en-US" altLang="en-US" dirty="0"/>
              <a:t>Filed suit, for sexual harassment and “constructive discharge”</a:t>
            </a:r>
          </a:p>
          <a:p>
            <a:pPr eaLnBrk="1" hangingPunct="1">
              <a:buClr>
                <a:schemeClr val="accent1"/>
              </a:buClr>
            </a:pPr>
            <a:r>
              <a:rPr lang="en-US" altLang="en-US" dirty="0"/>
              <a:t>Lower court found in favor of the PSP and Third Circuit Court reversed:</a:t>
            </a:r>
          </a:p>
          <a:p>
            <a:pPr lvl="1">
              <a:buClr>
                <a:schemeClr val="accent1"/>
              </a:buClr>
            </a:pPr>
            <a:r>
              <a:rPr lang="en-US" altLang="en-US" dirty="0"/>
              <a:t>Questions emerged about the “effectiveness” of the PSP’s policy and program</a:t>
            </a:r>
          </a:p>
          <a:p>
            <a:pPr lvl="1">
              <a:buClr>
                <a:schemeClr val="accent1"/>
              </a:buClr>
            </a:pPr>
            <a:r>
              <a:rPr lang="en-US" altLang="en-US" dirty="0"/>
              <a:t>Constructive discharge, if proved equals a tangible employment action</a:t>
            </a:r>
          </a:p>
          <a:p>
            <a:pPr lvl="1">
              <a:buClr>
                <a:schemeClr val="accent1"/>
              </a:buClr>
            </a:pPr>
            <a:r>
              <a:rPr lang="en-US" altLang="en-US" dirty="0"/>
              <a:t>Liability could attach</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9C074AA-1D90-4D4A-A33E-FF4E1AF139C5}"/>
              </a:ext>
            </a:extLst>
          </p:cNvPr>
          <p:cNvSpPr>
            <a:spLocks noGrp="1"/>
          </p:cNvSpPr>
          <p:nvPr>
            <p:ph type="title"/>
          </p:nvPr>
        </p:nvSpPr>
        <p:spPr>
          <a:xfrm>
            <a:off x="133223" y="277814"/>
            <a:ext cx="11808478" cy="484187"/>
          </a:xfrm>
        </p:spPr>
        <p:txBody>
          <a:bodyPr>
            <a:noAutofit/>
          </a:bodyPr>
          <a:lstStyle/>
          <a:p>
            <a:pPr algn="ctr" eaLnBrk="1" hangingPunct="1"/>
            <a:r>
              <a:rPr lang="en-US" altLang="en-US" sz="4000" b="1" i="1" dirty="0">
                <a:solidFill>
                  <a:srgbClr val="FF3300"/>
                </a:solidFill>
                <a:effectLst>
                  <a:outerShdw blurRad="38100" dist="38100" dir="2700000" algn="tl">
                    <a:srgbClr val="000000">
                      <a:alpha val="43137"/>
                    </a:srgbClr>
                  </a:outerShdw>
                </a:effectLst>
              </a:rPr>
              <a:t>Dept. of State Police of PA v. </a:t>
            </a:r>
            <a:r>
              <a:rPr lang="en-US" altLang="en-US" sz="4000" b="1" i="1" dirty="0" err="1">
                <a:solidFill>
                  <a:srgbClr val="FF3300"/>
                </a:solidFill>
                <a:effectLst>
                  <a:outerShdw blurRad="38100" dist="38100" dir="2700000" algn="tl">
                    <a:srgbClr val="000000">
                      <a:alpha val="43137"/>
                    </a:srgbClr>
                  </a:outerShdw>
                </a:effectLst>
              </a:rPr>
              <a:t>Suders</a:t>
            </a:r>
            <a:r>
              <a:rPr lang="en-US" altLang="en-US" sz="4000" dirty="0">
                <a:solidFill>
                  <a:srgbClr val="FF3300"/>
                </a:solidFill>
                <a:effectLst>
                  <a:outerShdw blurRad="38100" dist="38100" dir="2700000" algn="tl">
                    <a:srgbClr val="000000">
                      <a:alpha val="43137"/>
                    </a:srgbClr>
                  </a:outerShdw>
                </a:effectLst>
              </a:rPr>
              <a:t> (2004)</a:t>
            </a:r>
          </a:p>
        </p:txBody>
      </p:sp>
      <p:sp>
        <p:nvSpPr>
          <p:cNvPr id="68611" name="Rectangle 3">
            <a:extLst>
              <a:ext uri="{FF2B5EF4-FFF2-40B4-BE49-F238E27FC236}">
                <a16:creationId xmlns:a16="http://schemas.microsoft.com/office/drawing/2014/main" id="{4D123EA0-17FA-454E-AD7E-D7AF2825231D}"/>
              </a:ext>
            </a:extLst>
          </p:cNvPr>
          <p:cNvSpPr>
            <a:spLocks noGrp="1"/>
          </p:cNvSpPr>
          <p:nvPr>
            <p:ph type="body" idx="1"/>
          </p:nvPr>
        </p:nvSpPr>
        <p:spPr>
          <a:xfrm>
            <a:off x="133223" y="1186902"/>
            <a:ext cx="11917479" cy="5442497"/>
          </a:xfrm>
        </p:spPr>
        <p:txBody>
          <a:bodyPr>
            <a:normAutofit/>
          </a:bodyPr>
          <a:lstStyle/>
          <a:p>
            <a:pPr eaLnBrk="1" hangingPunct="1">
              <a:buClr>
                <a:schemeClr val="accent1"/>
              </a:buClr>
              <a:buFont typeface="Wingdings" panose="05000000000000000000" pitchFamily="2" charset="2"/>
              <a:buChar char="Ø"/>
            </a:pPr>
            <a:r>
              <a:rPr lang="en-US" altLang="en-US" dirty="0"/>
              <a:t>The Court examined whether “constructive discharge” is a “tangible employment action”</a:t>
            </a:r>
          </a:p>
          <a:p>
            <a:pPr eaLnBrk="1" hangingPunct="1">
              <a:buClr>
                <a:schemeClr val="accent1"/>
              </a:buClr>
              <a:buFont typeface="Wingdings" panose="05000000000000000000" pitchFamily="2" charset="2"/>
              <a:buChar char="Ø"/>
            </a:pPr>
            <a:r>
              <a:rPr lang="en-US" altLang="en-US" dirty="0"/>
              <a:t>Court 8 to 1 held:</a:t>
            </a:r>
          </a:p>
          <a:p>
            <a:pPr lvl="1" eaLnBrk="1" hangingPunct="1">
              <a:buClr>
                <a:schemeClr val="accent1"/>
              </a:buClr>
              <a:buFont typeface="Wingdings" panose="05000000000000000000" pitchFamily="2" charset="2"/>
              <a:buChar char="Ø"/>
            </a:pPr>
            <a:r>
              <a:rPr lang="en-US" altLang="en-US" dirty="0"/>
              <a:t>Intolerable work environment making employee resign can be construed as a constructive discharge</a:t>
            </a:r>
          </a:p>
          <a:p>
            <a:pPr lvl="1" eaLnBrk="1" hangingPunct="1">
              <a:buClr>
                <a:schemeClr val="accent1"/>
              </a:buClr>
              <a:buFont typeface="Wingdings" panose="05000000000000000000" pitchFamily="2" charset="2"/>
              <a:buChar char="Ø"/>
            </a:pPr>
            <a:r>
              <a:rPr lang="en-US" altLang="en-US" dirty="0"/>
              <a:t>Employer has a defense of accessible policies in place</a:t>
            </a:r>
          </a:p>
          <a:p>
            <a:pPr lvl="1" eaLnBrk="1" hangingPunct="1">
              <a:buClr>
                <a:schemeClr val="accent1"/>
              </a:buClr>
              <a:buFont typeface="Wingdings" panose="05000000000000000000" pitchFamily="2" charset="2"/>
              <a:buChar char="Ø"/>
            </a:pPr>
            <a:r>
              <a:rPr lang="en-US" altLang="en-US" dirty="0"/>
              <a:t>Employee failed to take advantage of policies</a:t>
            </a:r>
          </a:p>
          <a:p>
            <a:pPr lvl="1" eaLnBrk="1" hangingPunct="1">
              <a:buClr>
                <a:schemeClr val="accent1"/>
              </a:buClr>
              <a:buFont typeface="Wingdings" panose="05000000000000000000" pitchFamily="2" charset="2"/>
              <a:buChar char="Ø"/>
            </a:pPr>
            <a:r>
              <a:rPr lang="en-US" altLang="en-US" dirty="0"/>
              <a:t>No defense for employer if employee could show reason to quit resulted from a employer sanctioned adverse action resulting in change in employment (demotion, cut in pay, reduction in benefits, transfer, or denial of promotion) </a:t>
            </a:r>
          </a:p>
          <a:p>
            <a:pPr lvl="1">
              <a:buClr>
                <a:schemeClr val="accent1"/>
              </a:buClr>
              <a:buFont typeface="Wingdings" panose="05000000000000000000" pitchFamily="2" charset="2"/>
              <a:buChar char="Ø"/>
            </a:pPr>
            <a:r>
              <a:rPr lang="en-US" altLang="en-US" dirty="0"/>
              <a:t>The Court remanded back, because </a:t>
            </a:r>
            <a:r>
              <a:rPr lang="en-US" altLang="en-US" dirty="0" err="1"/>
              <a:t>Suders</a:t>
            </a:r>
            <a:r>
              <a:rPr lang="en-US" altLang="en-US" dirty="0"/>
              <a:t> never followed the policy </a:t>
            </a:r>
          </a:p>
          <a:p>
            <a:pPr marL="457200" lvl="1" indent="0" eaLnBrk="1" hangingPunct="1">
              <a:buClr>
                <a:schemeClr val="accent1"/>
              </a:buClr>
              <a:buNone/>
            </a:pPr>
            <a:endParaRPr lang="en-US" altLang="en-US" dirty="0"/>
          </a:p>
          <a:p>
            <a:pPr lvl="1" eaLnBrk="1" hangingPunct="1">
              <a:buClr>
                <a:schemeClr val="accent1"/>
              </a:buClr>
              <a:buFont typeface="Wingdings" panose="05000000000000000000" pitchFamily="2" charset="2"/>
              <a:buChar char="Ø"/>
            </a:pP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E009-3C63-FA09-76F1-562536D6D90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D7093BD-F2DE-6323-6FE8-CAEB20435D2C}"/>
              </a:ext>
            </a:extLst>
          </p:cNvPr>
          <p:cNvSpPr>
            <a:spLocks noGrp="1"/>
          </p:cNvSpPr>
          <p:nvPr>
            <p:ph type="title"/>
          </p:nvPr>
        </p:nvSpPr>
        <p:spPr>
          <a:xfrm>
            <a:off x="152401" y="184484"/>
            <a:ext cx="11837830" cy="6152148"/>
          </a:xfrm>
        </p:spPr>
        <p:txBody>
          <a:bodyPr>
            <a:normAutofit/>
          </a:bodyPr>
          <a:lstStyle/>
          <a:p>
            <a:pPr algn="ctr"/>
            <a:r>
              <a:rPr lang="en-US" sz="4800" b="1" dirty="0">
                <a:solidFill>
                  <a:srgbClr val="0033CC"/>
                </a:solidFill>
                <a:effectLst>
                  <a:outerShdw blurRad="38100" dist="38100" dir="2700000" algn="tl">
                    <a:srgbClr val="000000">
                      <a:alpha val="43137"/>
                    </a:srgbClr>
                  </a:outerShdw>
                </a:effectLst>
              </a:rPr>
              <a:t>Elevating Leadership </a:t>
            </a:r>
            <a:br>
              <a:rPr lang="en-US" b="1" dirty="0"/>
            </a:br>
            <a:br>
              <a:rPr lang="en-US" b="1" dirty="0"/>
            </a:br>
            <a:r>
              <a:rPr lang="en-US" sz="4000" b="1" dirty="0">
                <a:solidFill>
                  <a:srgbClr val="C00000"/>
                </a:solidFill>
              </a:rPr>
              <a:t>A quintessential feature of leadership is leading change…</a:t>
            </a:r>
            <a:br>
              <a:rPr lang="en-US" sz="4000" b="1" dirty="0">
                <a:solidFill>
                  <a:srgbClr val="C00000"/>
                </a:solidFill>
              </a:rPr>
            </a:br>
            <a:br>
              <a:rPr lang="en-US" sz="5300" b="1" dirty="0">
                <a:solidFill>
                  <a:srgbClr val="C00000"/>
                </a:solidFill>
              </a:rPr>
            </a:br>
            <a:br>
              <a:rPr lang="en-US" sz="5300" b="1" dirty="0">
                <a:solidFill>
                  <a:srgbClr val="C00000"/>
                </a:solidFill>
              </a:rPr>
            </a:br>
            <a:r>
              <a:rPr lang="en-US" sz="4000" b="1" dirty="0">
                <a:solidFill>
                  <a:srgbClr val="C00000"/>
                </a:solidFill>
              </a:rPr>
              <a:t>Challenging times requires extraordinary execution of administrative leadership </a:t>
            </a:r>
          </a:p>
        </p:txBody>
      </p:sp>
    </p:spTree>
    <p:extLst>
      <p:ext uri="{BB962C8B-B14F-4D97-AF65-F5344CB8AC3E}">
        <p14:creationId xmlns:p14="http://schemas.microsoft.com/office/powerpoint/2010/main" val="3317747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A69ED8CF-0E03-43D9-854A-E0B5CEBF9BFC}"/>
              </a:ext>
            </a:extLst>
          </p:cNvPr>
          <p:cNvSpPr>
            <a:spLocks noGrp="1"/>
          </p:cNvSpPr>
          <p:nvPr>
            <p:ph type="title"/>
          </p:nvPr>
        </p:nvSpPr>
        <p:spPr>
          <a:xfrm>
            <a:off x="133223" y="90834"/>
            <a:ext cx="11959867" cy="747366"/>
          </a:xfrm>
        </p:spPr>
        <p:txBody>
          <a:bodyPr>
            <a:normAutofit/>
          </a:bodyPr>
          <a:lstStyle/>
          <a:p>
            <a:pPr algn="ctr"/>
            <a:r>
              <a:rPr lang="en-US" altLang="en-US" sz="3600" b="1" dirty="0">
                <a:solidFill>
                  <a:srgbClr val="FF0000"/>
                </a:solidFill>
                <a:effectLst>
                  <a:outerShdw blurRad="38100" dist="38100" dir="2700000" algn="tl">
                    <a:srgbClr val="000000">
                      <a:alpha val="43137"/>
                    </a:srgbClr>
                  </a:outerShdw>
                </a:effectLst>
              </a:rPr>
              <a:t>Risk Management/Risk Control &amp; Take Action </a:t>
            </a:r>
          </a:p>
        </p:txBody>
      </p:sp>
      <p:sp>
        <p:nvSpPr>
          <p:cNvPr id="69635" name="Content Placeholder 2">
            <a:extLst>
              <a:ext uri="{FF2B5EF4-FFF2-40B4-BE49-F238E27FC236}">
                <a16:creationId xmlns:a16="http://schemas.microsoft.com/office/drawing/2014/main" id="{BEA0D84E-9832-4297-8219-59CA03D311FF}"/>
              </a:ext>
            </a:extLst>
          </p:cNvPr>
          <p:cNvSpPr>
            <a:spLocks noGrp="1"/>
          </p:cNvSpPr>
          <p:nvPr>
            <p:ph idx="1"/>
          </p:nvPr>
        </p:nvSpPr>
        <p:spPr>
          <a:xfrm>
            <a:off x="199835" y="838200"/>
            <a:ext cx="11858941" cy="5867402"/>
          </a:xfrm>
        </p:spPr>
        <p:txBody>
          <a:bodyPr>
            <a:normAutofit lnSpcReduction="10000"/>
          </a:bodyPr>
          <a:lstStyle/>
          <a:p>
            <a:r>
              <a:rPr lang="en-US" altLang="en-US" dirty="0">
                <a:solidFill>
                  <a:srgbClr val="C00000"/>
                </a:solidFill>
              </a:rPr>
              <a:t>Assess your agency culture </a:t>
            </a:r>
          </a:p>
          <a:p>
            <a:pPr lvl="1"/>
            <a:r>
              <a:rPr lang="en-US" altLang="en-US" dirty="0"/>
              <a:t>Hostile work environment—most common form</a:t>
            </a:r>
          </a:p>
          <a:p>
            <a:pPr lvl="1"/>
            <a:r>
              <a:rPr lang="en-US" altLang="en-US" dirty="0"/>
              <a:t>Danger of Claims of Retaliation and Gender Discrimination  </a:t>
            </a:r>
          </a:p>
          <a:p>
            <a:r>
              <a:rPr lang="en-US" altLang="en-US" dirty="0"/>
              <a:t>Develop/revise policy, consistent with SCOTUS decisions </a:t>
            </a:r>
          </a:p>
          <a:p>
            <a:pPr lvl="1"/>
            <a:r>
              <a:rPr lang="en-US" altLang="en-US" dirty="0"/>
              <a:t>Work w/HR</a:t>
            </a:r>
          </a:p>
          <a:p>
            <a:pPr lvl="1"/>
            <a:r>
              <a:rPr lang="en-US" altLang="en-US" dirty="0"/>
              <a:t>Disseminate policy </a:t>
            </a:r>
          </a:p>
          <a:p>
            <a:r>
              <a:rPr lang="en-US" altLang="en-US" dirty="0"/>
              <a:t>Train </a:t>
            </a:r>
          </a:p>
          <a:p>
            <a:pPr lvl="1"/>
            <a:r>
              <a:rPr lang="en-US" altLang="en-US" dirty="0"/>
              <a:t>Supervisors in policy and supervisory issues</a:t>
            </a:r>
          </a:p>
          <a:p>
            <a:pPr lvl="1"/>
            <a:r>
              <a:rPr lang="en-US" altLang="en-US" dirty="0"/>
              <a:t>All LEOs</a:t>
            </a:r>
          </a:p>
          <a:p>
            <a:pPr lvl="1"/>
            <a:r>
              <a:rPr lang="en-US" altLang="en-US" dirty="0"/>
              <a:t>Investigators </a:t>
            </a:r>
          </a:p>
          <a:p>
            <a:r>
              <a:rPr lang="en-US" altLang="en-US" dirty="0"/>
              <a:t>Implement a process for reporting and making claims (Sup.; HR; other Sup.; or hotline number)   </a:t>
            </a:r>
          </a:p>
          <a:p>
            <a:r>
              <a:rPr lang="en-US" altLang="en-US" dirty="0"/>
              <a:t>Monitor and enforce </a:t>
            </a:r>
            <a:r>
              <a:rPr lang="en-US" altLang="en-US" dirty="0">
                <a:sym typeface="Wingdings" panose="05000000000000000000" pitchFamily="2" charset="2"/>
              </a:rPr>
              <a:t> </a:t>
            </a:r>
            <a:r>
              <a:rPr lang="en-US" altLang="en-US" dirty="0"/>
              <a:t>A “zero tolerance” policy </a:t>
            </a:r>
          </a:p>
          <a:p>
            <a:r>
              <a:rPr lang="en-US" altLang="en-US" dirty="0"/>
              <a:t>Investigate </a:t>
            </a:r>
          </a:p>
          <a:p>
            <a:endParaRPr lang="en-US" altLang="en-US" dirty="0"/>
          </a:p>
          <a:p>
            <a:pPr marL="0" indent="0">
              <a:buNone/>
            </a:pPr>
            <a:endParaRPr lang="en-US" altLang="en-US" dirty="0"/>
          </a:p>
          <a:p>
            <a:pPr marL="0" indent="0">
              <a:buNone/>
            </a:pPr>
            <a:endParaRPr lang="en-US"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B9CF0BA6-D29D-45A3-9EB7-A9DFB2846C3E}"/>
              </a:ext>
            </a:extLst>
          </p:cNvPr>
          <p:cNvSpPr>
            <a:spLocks noGrp="1"/>
          </p:cNvSpPr>
          <p:nvPr>
            <p:ph type="title"/>
          </p:nvPr>
        </p:nvSpPr>
        <p:spPr>
          <a:xfrm>
            <a:off x="66611" y="54501"/>
            <a:ext cx="12002257" cy="968900"/>
          </a:xfrm>
        </p:spPr>
        <p:txBody>
          <a:bodyPr>
            <a:normAutofit/>
          </a:bodyPr>
          <a:lstStyle/>
          <a:p>
            <a:pPr algn="ctr"/>
            <a:r>
              <a:rPr lang="en-US" altLang="en-US" sz="4000" b="1" dirty="0">
                <a:solidFill>
                  <a:srgbClr val="FF0000"/>
                </a:solidFill>
                <a:effectLst>
                  <a:outerShdw blurRad="38100" dist="38100" dir="2700000" algn="tl">
                    <a:srgbClr val="000000">
                      <a:alpha val="43137"/>
                    </a:srgbClr>
                  </a:outerShdw>
                </a:effectLst>
              </a:rPr>
              <a:t>Risk Management/Risk Control &amp; Take Action  </a:t>
            </a:r>
          </a:p>
        </p:txBody>
      </p:sp>
      <p:sp>
        <p:nvSpPr>
          <p:cNvPr id="3" name="Content Placeholder 2">
            <a:extLst>
              <a:ext uri="{FF2B5EF4-FFF2-40B4-BE49-F238E27FC236}">
                <a16:creationId xmlns:a16="http://schemas.microsoft.com/office/drawing/2014/main" id="{5A22D6F7-0304-477E-821F-C4D91D0B1614}"/>
              </a:ext>
            </a:extLst>
          </p:cNvPr>
          <p:cNvSpPr>
            <a:spLocks noGrp="1"/>
          </p:cNvSpPr>
          <p:nvPr>
            <p:ph idx="1"/>
          </p:nvPr>
        </p:nvSpPr>
        <p:spPr>
          <a:xfrm>
            <a:off x="199837" y="1023401"/>
            <a:ext cx="11820588" cy="5605998"/>
          </a:xfrm>
        </p:spPr>
        <p:txBody>
          <a:bodyPr>
            <a:normAutofit fontScale="85000" lnSpcReduction="20000"/>
          </a:bodyPr>
          <a:lstStyle/>
          <a:p>
            <a:pPr>
              <a:defRPr/>
            </a:pPr>
            <a:r>
              <a:rPr lang="en-US" sz="3000" dirty="0"/>
              <a:t>Supervisors implement &amp; enforce policy  </a:t>
            </a:r>
          </a:p>
          <a:p>
            <a:pPr>
              <a:defRPr/>
            </a:pPr>
            <a:r>
              <a:rPr lang="en-US" sz="3000" dirty="0"/>
              <a:t>Demonstrate reasonable measures taken</a:t>
            </a:r>
          </a:p>
          <a:p>
            <a:pPr lvl="1">
              <a:defRPr/>
            </a:pPr>
            <a:r>
              <a:rPr lang="en-US" sz="3000" dirty="0"/>
              <a:t>Maintain professional work climate</a:t>
            </a:r>
          </a:p>
          <a:p>
            <a:pPr lvl="1">
              <a:defRPr/>
            </a:pPr>
            <a:r>
              <a:rPr lang="en-US" sz="3000" dirty="0"/>
              <a:t>Measures to prevent </a:t>
            </a:r>
          </a:p>
          <a:p>
            <a:pPr lvl="1">
              <a:defRPr/>
            </a:pPr>
            <a:r>
              <a:rPr lang="en-US" sz="3000" dirty="0"/>
              <a:t>HR Investigate all claims </a:t>
            </a:r>
          </a:p>
          <a:p>
            <a:pPr lvl="1">
              <a:defRPr/>
            </a:pPr>
            <a:r>
              <a:rPr lang="en-US" sz="3000" dirty="0"/>
              <a:t>Take corrective action </a:t>
            </a:r>
          </a:p>
          <a:p>
            <a:pPr lvl="1">
              <a:defRPr/>
            </a:pPr>
            <a:r>
              <a:rPr lang="en-US" sz="3000" dirty="0"/>
              <a:t>Documentation </a:t>
            </a:r>
          </a:p>
          <a:p>
            <a:pPr>
              <a:defRPr/>
            </a:pPr>
            <a:r>
              <a:rPr lang="en-US" sz="3000" dirty="0"/>
              <a:t>Two prong</a:t>
            </a:r>
          </a:p>
          <a:p>
            <a:pPr lvl="1"/>
            <a:r>
              <a:rPr lang="en-US" altLang="en-US" sz="3000" dirty="0"/>
              <a:t>Punishment</a:t>
            </a:r>
          </a:p>
          <a:p>
            <a:pPr lvl="1"/>
            <a:r>
              <a:rPr lang="en-US" altLang="en-US" sz="3000" dirty="0"/>
              <a:t>Future of Prevention </a:t>
            </a:r>
            <a:endParaRPr lang="en-US" sz="3000" dirty="0"/>
          </a:p>
          <a:p>
            <a:pPr>
              <a:defRPr/>
            </a:pPr>
            <a:r>
              <a:rPr lang="en-US" sz="3000" dirty="0"/>
              <a:t>Due diligence to avoid appearance of</a:t>
            </a:r>
          </a:p>
          <a:p>
            <a:pPr lvl="1">
              <a:defRPr/>
            </a:pPr>
            <a:r>
              <a:rPr lang="en-US" sz="3000" dirty="0"/>
              <a:t>Hostile work environment </a:t>
            </a:r>
          </a:p>
          <a:p>
            <a:pPr lvl="1">
              <a:defRPr/>
            </a:pPr>
            <a:r>
              <a:rPr lang="en-US" sz="3000" dirty="0"/>
              <a:t>Retaliation</a:t>
            </a:r>
          </a:p>
          <a:p>
            <a:pPr lvl="1">
              <a:defRPr/>
            </a:pPr>
            <a:r>
              <a:rPr lang="en-US" sz="3000" dirty="0"/>
              <a:t>Gender discrimination   </a:t>
            </a:r>
          </a:p>
          <a:p>
            <a:pPr marL="0" indent="0">
              <a:buNone/>
              <a:defRPr/>
            </a:pPr>
            <a:r>
              <a:rPr lang="en-US" dirty="0"/>
              <a: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F9747-5A6A-D21F-9574-AFD843238EC8}"/>
              </a:ext>
            </a:extLst>
          </p:cNvPr>
          <p:cNvSpPr>
            <a:spLocks noGrp="1"/>
          </p:cNvSpPr>
          <p:nvPr>
            <p:ph type="title"/>
          </p:nvPr>
        </p:nvSpPr>
        <p:spPr>
          <a:xfrm>
            <a:off x="138023" y="86265"/>
            <a:ext cx="11930332" cy="100929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Brantley et al. v. City of Jessup, GA, No. 2-21-cv-12 (2021)</a:t>
            </a:r>
          </a:p>
        </p:txBody>
      </p:sp>
      <p:sp>
        <p:nvSpPr>
          <p:cNvPr id="3" name="Content Placeholder 2">
            <a:extLst>
              <a:ext uri="{FF2B5EF4-FFF2-40B4-BE49-F238E27FC236}">
                <a16:creationId xmlns:a16="http://schemas.microsoft.com/office/drawing/2014/main" id="{1E2C9B7E-9D68-8B92-F70A-59DEC374753C}"/>
              </a:ext>
            </a:extLst>
          </p:cNvPr>
          <p:cNvSpPr>
            <a:spLocks noGrp="1"/>
          </p:cNvSpPr>
          <p:nvPr>
            <p:ph idx="1"/>
          </p:nvPr>
        </p:nvSpPr>
        <p:spPr>
          <a:xfrm>
            <a:off x="207035" y="1173192"/>
            <a:ext cx="11861320" cy="5598544"/>
          </a:xfrm>
        </p:spPr>
        <p:txBody>
          <a:bodyPr/>
          <a:lstStyle/>
          <a:p>
            <a:r>
              <a:rPr lang="en-US" dirty="0"/>
              <a:t>Three female officers filed suit and claimed the chief sexually harassed them</a:t>
            </a:r>
          </a:p>
          <a:p>
            <a:r>
              <a:rPr lang="en-US" dirty="0"/>
              <a:t>The officers claimed the chief created a sexually charged work climate</a:t>
            </a:r>
          </a:p>
          <a:p>
            <a:r>
              <a:rPr lang="en-US" dirty="0"/>
              <a:t>Alleged, chief reminded them, “owed the chief sex” for giving them a job</a:t>
            </a:r>
          </a:p>
          <a:p>
            <a:r>
              <a:rPr lang="en-US" dirty="0"/>
              <a:t>Asserted the chief made work intolerable:</a:t>
            </a:r>
          </a:p>
          <a:p>
            <a:pPr lvl="1"/>
            <a:r>
              <a:rPr lang="en-US" dirty="0"/>
              <a:t>Repeated lewd comments</a:t>
            </a:r>
          </a:p>
          <a:p>
            <a:pPr lvl="1"/>
            <a:r>
              <a:rPr lang="en-US" dirty="0"/>
              <a:t>Repeated unwanted physical touching of the officers</a:t>
            </a:r>
          </a:p>
          <a:p>
            <a:pPr lvl="1"/>
            <a:r>
              <a:rPr lang="en-US" dirty="0"/>
              <a:t>Repeated requests to join him at the City Manager’s cabin for sex, which they refused</a:t>
            </a:r>
          </a:p>
          <a:p>
            <a:r>
              <a:rPr lang="en-US" dirty="0"/>
              <a:t>Claimed the city manager would not enforce the policy </a:t>
            </a:r>
          </a:p>
          <a:p>
            <a:r>
              <a:rPr lang="en-US" dirty="0"/>
              <a:t>Officers resigned due to the chief’s conduct &amp; work climate </a:t>
            </a:r>
          </a:p>
          <a:p>
            <a:r>
              <a:rPr lang="en-US" dirty="0"/>
              <a:t>Outcome? </a:t>
            </a:r>
          </a:p>
          <a:p>
            <a:endParaRPr lang="en-US" dirty="0"/>
          </a:p>
        </p:txBody>
      </p:sp>
    </p:spTree>
    <p:extLst>
      <p:ext uri="{BB962C8B-B14F-4D97-AF65-F5344CB8AC3E}">
        <p14:creationId xmlns:p14="http://schemas.microsoft.com/office/powerpoint/2010/main" val="19818445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423A6BF6-45E4-49BA-B073-87703DE2C7CE}"/>
              </a:ext>
            </a:extLst>
          </p:cNvPr>
          <p:cNvSpPr>
            <a:spLocks noGrp="1"/>
          </p:cNvSpPr>
          <p:nvPr>
            <p:ph type="title"/>
          </p:nvPr>
        </p:nvSpPr>
        <p:spPr>
          <a:xfrm>
            <a:off x="139279" y="152400"/>
            <a:ext cx="11905367" cy="920750"/>
          </a:xfrm>
        </p:spPr>
        <p:txBody>
          <a:bodyPr>
            <a:noAutofit/>
          </a:bodyPr>
          <a:lstStyle/>
          <a:p>
            <a:pPr algn="ctr"/>
            <a:r>
              <a:rPr lang="en-US" altLang="en-US" sz="4000" b="1" dirty="0">
                <a:solidFill>
                  <a:srgbClr val="FF0000"/>
                </a:solidFill>
                <a:effectLst>
                  <a:outerShdw blurRad="38100" dist="38100" dir="2700000" algn="tl">
                    <a:srgbClr val="000000">
                      <a:alpha val="43137"/>
                    </a:srgbClr>
                  </a:outerShdw>
                </a:effectLst>
              </a:rPr>
              <a:t>Sturdivant v City of Atlanta, Chief Turner &amp; Ludwig </a:t>
            </a:r>
            <a:br>
              <a:rPr lang="en-US" altLang="en-US" sz="4000" b="1" dirty="0">
                <a:solidFill>
                  <a:srgbClr val="FF0000"/>
                </a:solidFill>
                <a:effectLst>
                  <a:outerShdw blurRad="38100" dist="38100" dir="2700000" algn="tl">
                    <a:srgbClr val="000000">
                      <a:alpha val="43137"/>
                    </a:srgbClr>
                  </a:outerShdw>
                </a:effectLst>
              </a:rPr>
            </a:br>
            <a:r>
              <a:rPr lang="en-US" altLang="en-US" sz="4000" b="1" dirty="0">
                <a:solidFill>
                  <a:srgbClr val="FF0000"/>
                </a:solidFill>
                <a:effectLst>
                  <a:outerShdw blurRad="38100" dist="38100" dir="2700000" algn="tl">
                    <a:srgbClr val="000000">
                      <a:alpha val="43137"/>
                    </a:srgbClr>
                  </a:outerShdw>
                </a:effectLst>
              </a:rPr>
              <a:t>(11</a:t>
            </a:r>
            <a:r>
              <a:rPr lang="en-US" altLang="en-US" sz="4000" b="1" baseline="30000" dirty="0">
                <a:solidFill>
                  <a:srgbClr val="FF0000"/>
                </a:solidFill>
                <a:effectLst>
                  <a:outerShdw blurRad="38100" dist="38100" dir="2700000" algn="tl">
                    <a:srgbClr val="000000">
                      <a:alpha val="43137"/>
                    </a:srgbClr>
                  </a:outerShdw>
                </a:effectLst>
              </a:rPr>
              <a:t>th</a:t>
            </a:r>
            <a:r>
              <a:rPr lang="en-US" altLang="en-US" sz="4000" b="1" dirty="0">
                <a:solidFill>
                  <a:srgbClr val="FF0000"/>
                </a:solidFill>
                <a:effectLst>
                  <a:outerShdw blurRad="38100" dist="38100" dir="2700000" algn="tl">
                    <a:srgbClr val="000000">
                      <a:alpha val="43137"/>
                    </a:srgbClr>
                  </a:outerShdw>
                </a:effectLst>
              </a:rPr>
              <a:t> Cir.’15) </a:t>
            </a:r>
          </a:p>
        </p:txBody>
      </p:sp>
      <p:sp>
        <p:nvSpPr>
          <p:cNvPr id="71683" name="Content Placeholder 2">
            <a:extLst>
              <a:ext uri="{FF2B5EF4-FFF2-40B4-BE49-F238E27FC236}">
                <a16:creationId xmlns:a16="http://schemas.microsoft.com/office/drawing/2014/main" id="{9035756D-67AD-4B0A-9777-9E44FE36EF7A}"/>
              </a:ext>
            </a:extLst>
          </p:cNvPr>
          <p:cNvSpPr>
            <a:spLocks noGrp="1"/>
          </p:cNvSpPr>
          <p:nvPr>
            <p:ph idx="1"/>
          </p:nvPr>
        </p:nvSpPr>
        <p:spPr>
          <a:xfrm>
            <a:off x="181669" y="1492250"/>
            <a:ext cx="11862977" cy="5213350"/>
          </a:xfrm>
        </p:spPr>
        <p:txBody>
          <a:bodyPr/>
          <a:lstStyle/>
          <a:p>
            <a:r>
              <a:rPr lang="en-US" altLang="en-US" dirty="0"/>
              <a:t>Sgt. Sturdivant—Asst. Commander of HR</a:t>
            </a:r>
          </a:p>
          <a:p>
            <a:r>
              <a:rPr lang="en-US" altLang="en-US" dirty="0"/>
              <a:t>Over 3-4 months, Sgt. Ludwig sent texts to Sturdivant</a:t>
            </a:r>
          </a:p>
          <a:p>
            <a:r>
              <a:rPr lang="en-US" altLang="en-US" dirty="0"/>
              <a:t>One day sent message about her body—then a photo of his erect penis– “Thinking of You” </a:t>
            </a:r>
          </a:p>
          <a:p>
            <a:r>
              <a:rPr lang="en-US" altLang="en-US" dirty="0"/>
              <a:t>She complained to OPS &amp; OPS interview Ludwig about 2-3 days later &amp; told Ludwig no contact with her—he stopped sending messages</a:t>
            </a:r>
          </a:p>
          <a:p>
            <a:r>
              <a:rPr lang="en-US" altLang="en-US" dirty="0"/>
              <a:t>OPS did start official investigation after 30 days &amp; she complained to Chief—Investigator--&gt; “its just Sturdivant, she’ll get over it”</a:t>
            </a:r>
          </a:p>
          <a:p>
            <a:r>
              <a:rPr lang="en-US" altLang="en-US" dirty="0"/>
              <a:t>10 months later Ludwig found guilty of violation of Policy—1</a:t>
            </a:r>
            <a:r>
              <a:rPr lang="en-US" altLang="en-US" baseline="30000" dirty="0"/>
              <a:t>st</a:t>
            </a:r>
            <a:r>
              <a:rPr lang="en-US" altLang="en-US" dirty="0"/>
              <a:t> offense &amp; suspended 10 days per policy  </a:t>
            </a:r>
          </a:p>
          <a:p>
            <a:endParaRPr lang="en-US"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83B74C96-D158-4EDE-98B5-EAC01FE8DA4B}"/>
              </a:ext>
            </a:extLst>
          </p:cNvPr>
          <p:cNvSpPr>
            <a:spLocks noGrp="1"/>
          </p:cNvSpPr>
          <p:nvPr>
            <p:ph type="title"/>
          </p:nvPr>
        </p:nvSpPr>
        <p:spPr>
          <a:xfrm>
            <a:off x="48445" y="274638"/>
            <a:ext cx="11996201" cy="715962"/>
          </a:xfrm>
        </p:spPr>
        <p:txBody>
          <a:bodyPr>
            <a:noAutofit/>
          </a:bodyPr>
          <a:lstStyle/>
          <a:p>
            <a:pPr algn="ctr"/>
            <a:r>
              <a:rPr lang="en-US" altLang="en-US" sz="4000" b="1" dirty="0">
                <a:solidFill>
                  <a:srgbClr val="FF0000"/>
                </a:solidFill>
                <a:effectLst>
                  <a:outerShdw blurRad="38100" dist="38100" dir="2700000" algn="tl">
                    <a:srgbClr val="000000">
                      <a:alpha val="43137"/>
                    </a:srgbClr>
                  </a:outerShdw>
                </a:effectLst>
              </a:rPr>
              <a:t>Sturdivant v City of Atlanta, Chief Turner &amp; Ludwig </a:t>
            </a:r>
            <a:br>
              <a:rPr lang="en-US" altLang="en-US" sz="4000" b="1" dirty="0">
                <a:solidFill>
                  <a:srgbClr val="FF0000"/>
                </a:solidFill>
                <a:effectLst>
                  <a:outerShdw blurRad="38100" dist="38100" dir="2700000" algn="tl">
                    <a:srgbClr val="000000">
                      <a:alpha val="43137"/>
                    </a:srgbClr>
                  </a:outerShdw>
                </a:effectLst>
              </a:rPr>
            </a:br>
            <a:r>
              <a:rPr lang="en-US" altLang="en-US" sz="4000" b="1" dirty="0">
                <a:solidFill>
                  <a:srgbClr val="FF0000"/>
                </a:solidFill>
                <a:effectLst>
                  <a:outerShdw blurRad="38100" dist="38100" dir="2700000" algn="tl">
                    <a:srgbClr val="000000">
                      <a:alpha val="43137"/>
                    </a:srgbClr>
                  </a:outerShdw>
                </a:effectLst>
              </a:rPr>
              <a:t>(11</a:t>
            </a:r>
            <a:r>
              <a:rPr lang="en-US" altLang="en-US" sz="4000" b="1" baseline="30000" dirty="0">
                <a:solidFill>
                  <a:srgbClr val="FF0000"/>
                </a:solidFill>
                <a:effectLst>
                  <a:outerShdw blurRad="38100" dist="38100" dir="2700000" algn="tl">
                    <a:srgbClr val="000000">
                      <a:alpha val="43137"/>
                    </a:srgbClr>
                  </a:outerShdw>
                </a:effectLst>
              </a:rPr>
              <a:t>th</a:t>
            </a:r>
            <a:r>
              <a:rPr lang="en-US" altLang="en-US" sz="4000" b="1" dirty="0">
                <a:solidFill>
                  <a:srgbClr val="FF0000"/>
                </a:solidFill>
                <a:effectLst>
                  <a:outerShdw blurRad="38100" dist="38100" dir="2700000" algn="tl">
                    <a:srgbClr val="000000">
                      <a:alpha val="43137"/>
                    </a:srgbClr>
                  </a:outerShdw>
                </a:effectLst>
              </a:rPr>
              <a:t> Cir. 15)</a:t>
            </a:r>
            <a:endParaRPr lang="en-US" altLang="en-US" sz="4000" b="1" dirty="0">
              <a:effectLst>
                <a:outerShdw blurRad="38100" dist="38100" dir="2700000" algn="tl">
                  <a:srgbClr val="000000">
                    <a:alpha val="43137"/>
                  </a:srgbClr>
                </a:outerShdw>
              </a:effectLst>
            </a:endParaRPr>
          </a:p>
        </p:txBody>
      </p:sp>
      <p:sp>
        <p:nvSpPr>
          <p:cNvPr id="72707" name="Content Placeholder 2">
            <a:extLst>
              <a:ext uri="{FF2B5EF4-FFF2-40B4-BE49-F238E27FC236}">
                <a16:creationId xmlns:a16="http://schemas.microsoft.com/office/drawing/2014/main" id="{A90433CC-3888-4130-B97A-C738C89A5C71}"/>
              </a:ext>
            </a:extLst>
          </p:cNvPr>
          <p:cNvSpPr>
            <a:spLocks noGrp="1"/>
          </p:cNvSpPr>
          <p:nvPr>
            <p:ph idx="1"/>
          </p:nvPr>
        </p:nvSpPr>
        <p:spPr>
          <a:xfrm>
            <a:off x="96889" y="1271682"/>
            <a:ext cx="11996201" cy="5433917"/>
          </a:xfrm>
        </p:spPr>
        <p:txBody>
          <a:bodyPr/>
          <a:lstStyle/>
          <a:p>
            <a:r>
              <a:rPr lang="en-US" altLang="en-US" dirty="0"/>
              <a:t>Sturdivant filed § 1983 gender based claim:</a:t>
            </a:r>
          </a:p>
          <a:p>
            <a:pPr lvl="1"/>
            <a:r>
              <a:rPr lang="en-US" altLang="en-US" dirty="0"/>
              <a:t>Practice of discouraging female officers to file SH claims</a:t>
            </a:r>
          </a:p>
          <a:p>
            <a:pPr lvl="1"/>
            <a:r>
              <a:rPr lang="en-US" altLang="en-US" dirty="0"/>
              <a:t>Failing to promptly investigate claims </a:t>
            </a:r>
          </a:p>
          <a:p>
            <a:r>
              <a:rPr lang="en-US" altLang="en-US" dirty="0"/>
              <a:t>Court found:</a:t>
            </a:r>
          </a:p>
          <a:p>
            <a:pPr lvl="1"/>
            <a:r>
              <a:rPr lang="en-US" altLang="en-US" dirty="0"/>
              <a:t>PD had policy </a:t>
            </a:r>
          </a:p>
          <a:p>
            <a:pPr lvl="1"/>
            <a:r>
              <a:rPr lang="en-US" altLang="en-US" dirty="0"/>
              <a:t>Training provided &amp; Ludwig’s first offense</a:t>
            </a:r>
          </a:p>
          <a:p>
            <a:pPr lvl="1"/>
            <a:r>
              <a:rPr lang="en-US" altLang="en-US" dirty="0"/>
              <a:t>No widespread practice of abuse</a:t>
            </a:r>
          </a:p>
          <a:p>
            <a:pPr lvl="1"/>
            <a:r>
              <a:rPr lang="en-US" altLang="en-US" dirty="0"/>
              <a:t>OPS was contacted &amp; investigation conducted </a:t>
            </a:r>
          </a:p>
          <a:p>
            <a:pPr lvl="1"/>
            <a:r>
              <a:rPr lang="en-US" altLang="en-US" dirty="0"/>
              <a:t>Ludwig had complied &amp; Disciplined within 10 months</a:t>
            </a:r>
          </a:p>
          <a:p>
            <a:pPr lvl="1"/>
            <a:r>
              <a:rPr lang="en-US" altLang="en-US" dirty="0"/>
              <a:t>No supportive facts </a:t>
            </a:r>
          </a:p>
          <a:p>
            <a:pPr lvl="1"/>
            <a:r>
              <a:rPr lang="en-US" altLang="en-US" dirty="0"/>
              <a:t>No evidence that delay based on gender or deliberately  indifferent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3" end="3"/>
                                            </p:txEl>
                                          </p:spTgt>
                                        </p:tgtEl>
                                        <p:attrNameLst>
                                          <p:attrName>style.visibility</p:attrName>
                                        </p:attrNameLst>
                                      </p:cBhvr>
                                      <p:to>
                                        <p:strVal val="visible"/>
                                      </p:to>
                                    </p:set>
                                    <p:anim calcmode="lin" valueType="num">
                                      <p:cBhvr additive="base">
                                        <p:cTn id="7" dur="500" fill="hold"/>
                                        <p:tgtEl>
                                          <p:spTgt spid="727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4" end="4"/>
                                            </p:txEl>
                                          </p:spTgt>
                                        </p:tgtEl>
                                        <p:attrNameLst>
                                          <p:attrName>style.visibility</p:attrName>
                                        </p:attrNameLst>
                                      </p:cBhvr>
                                      <p:to>
                                        <p:strVal val="visible"/>
                                      </p:to>
                                    </p:set>
                                    <p:anim calcmode="lin" valueType="num">
                                      <p:cBhvr additive="base">
                                        <p:cTn id="11" dur="500" fill="hold"/>
                                        <p:tgtEl>
                                          <p:spTgt spid="7270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2707">
                                            <p:txEl>
                                              <p:pRg st="5" end="5"/>
                                            </p:txEl>
                                          </p:spTgt>
                                        </p:tgtEl>
                                        <p:attrNameLst>
                                          <p:attrName>style.visibility</p:attrName>
                                        </p:attrNameLst>
                                      </p:cBhvr>
                                      <p:to>
                                        <p:strVal val="visible"/>
                                      </p:to>
                                    </p:set>
                                    <p:anim calcmode="lin" valueType="num">
                                      <p:cBhvr additive="base">
                                        <p:cTn id="15" dur="500" fill="hold"/>
                                        <p:tgtEl>
                                          <p:spTgt spid="72707">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2707">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2707">
                                            <p:txEl>
                                              <p:pRg st="6" end="6"/>
                                            </p:txEl>
                                          </p:spTgt>
                                        </p:tgtEl>
                                        <p:attrNameLst>
                                          <p:attrName>style.visibility</p:attrName>
                                        </p:attrNameLst>
                                      </p:cBhvr>
                                      <p:to>
                                        <p:strVal val="visible"/>
                                      </p:to>
                                    </p:set>
                                    <p:anim calcmode="lin" valueType="num">
                                      <p:cBhvr additive="base">
                                        <p:cTn id="19" dur="500" fill="hold"/>
                                        <p:tgtEl>
                                          <p:spTgt spid="7270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7">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2707">
                                            <p:txEl>
                                              <p:pRg st="7" end="7"/>
                                            </p:txEl>
                                          </p:spTgt>
                                        </p:tgtEl>
                                        <p:attrNameLst>
                                          <p:attrName>style.visibility</p:attrName>
                                        </p:attrNameLst>
                                      </p:cBhvr>
                                      <p:to>
                                        <p:strVal val="visible"/>
                                      </p:to>
                                    </p:set>
                                    <p:anim calcmode="lin" valueType="num">
                                      <p:cBhvr additive="base">
                                        <p:cTn id="23" dur="500" fill="hold"/>
                                        <p:tgtEl>
                                          <p:spTgt spid="72707">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2707">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2707">
                                            <p:txEl>
                                              <p:pRg st="8" end="8"/>
                                            </p:txEl>
                                          </p:spTgt>
                                        </p:tgtEl>
                                        <p:attrNameLst>
                                          <p:attrName>style.visibility</p:attrName>
                                        </p:attrNameLst>
                                      </p:cBhvr>
                                      <p:to>
                                        <p:strVal val="visible"/>
                                      </p:to>
                                    </p:set>
                                    <p:anim calcmode="lin" valueType="num">
                                      <p:cBhvr additive="base">
                                        <p:cTn id="27" dur="500" fill="hold"/>
                                        <p:tgtEl>
                                          <p:spTgt spid="7270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2707">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2707">
                                            <p:txEl>
                                              <p:pRg st="9" end="9"/>
                                            </p:txEl>
                                          </p:spTgt>
                                        </p:tgtEl>
                                        <p:attrNameLst>
                                          <p:attrName>style.visibility</p:attrName>
                                        </p:attrNameLst>
                                      </p:cBhvr>
                                      <p:to>
                                        <p:strVal val="visible"/>
                                      </p:to>
                                    </p:set>
                                    <p:anim calcmode="lin" valueType="num">
                                      <p:cBhvr additive="base">
                                        <p:cTn id="31" dur="500" fill="hold"/>
                                        <p:tgtEl>
                                          <p:spTgt spid="7270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707">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2707">
                                            <p:txEl>
                                              <p:pRg st="10" end="10"/>
                                            </p:txEl>
                                          </p:spTgt>
                                        </p:tgtEl>
                                        <p:attrNameLst>
                                          <p:attrName>style.visibility</p:attrName>
                                        </p:attrNameLst>
                                      </p:cBhvr>
                                      <p:to>
                                        <p:strVal val="visible"/>
                                      </p:to>
                                    </p:set>
                                    <p:anim calcmode="lin" valueType="num">
                                      <p:cBhvr additive="base">
                                        <p:cTn id="35" dur="500" fill="hold"/>
                                        <p:tgtEl>
                                          <p:spTgt spid="72707">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27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52400"/>
            <a:ext cx="11950700" cy="656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96175" y="1397479"/>
            <a:ext cx="10228051" cy="1406106"/>
          </a:xfrm>
        </p:spPr>
        <p:txBody>
          <a:bodyPr>
            <a:normAutofit fontScale="90000"/>
          </a:bodyPr>
          <a:lstStyle/>
          <a:p>
            <a:pPr algn="ctr"/>
            <a:r>
              <a:rPr lang="en-US" dirty="0">
                <a:solidFill>
                  <a:srgbClr val="FFFF00"/>
                </a:solidFill>
              </a:rPr>
              <a:t>Supervisors: First Line of Defense </a:t>
            </a:r>
            <a:br>
              <a:rPr lang="en-US" dirty="0">
                <a:solidFill>
                  <a:srgbClr val="FFFF00"/>
                </a:solidFill>
              </a:rPr>
            </a:br>
            <a:br>
              <a:rPr lang="en-US" dirty="0">
                <a:solidFill>
                  <a:srgbClr val="FFFF00"/>
                </a:solidFill>
              </a:rPr>
            </a:br>
            <a:r>
              <a:rPr lang="en-US" dirty="0">
                <a:solidFill>
                  <a:srgbClr val="FFFF00"/>
                </a:solidFill>
              </a:rPr>
              <a:t>&amp; Quality Control</a:t>
            </a:r>
            <a:br>
              <a:rPr lang="en-US" dirty="0"/>
            </a:br>
            <a:endParaRPr lang="en-US" b="1" dirty="0"/>
          </a:p>
        </p:txBody>
      </p:sp>
    </p:spTree>
    <p:extLst>
      <p:ext uri="{BB962C8B-B14F-4D97-AF65-F5344CB8AC3E}">
        <p14:creationId xmlns:p14="http://schemas.microsoft.com/office/powerpoint/2010/main" val="1031310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DC08-8021-4D7B-B774-7A7CF132AC44}"/>
              </a:ext>
            </a:extLst>
          </p:cNvPr>
          <p:cNvSpPr>
            <a:spLocks noGrp="1"/>
          </p:cNvSpPr>
          <p:nvPr>
            <p:ph type="title"/>
          </p:nvPr>
        </p:nvSpPr>
        <p:spPr>
          <a:xfrm>
            <a:off x="175613" y="157447"/>
            <a:ext cx="11850866" cy="927784"/>
          </a:xfrm>
        </p:spPr>
        <p:txBody>
          <a:bodyPr>
            <a:normAutofit/>
          </a:bodyPr>
          <a:lstStyle/>
          <a:p>
            <a:pPr algn="ctr"/>
            <a:r>
              <a:rPr lang="en-US" b="1" dirty="0">
                <a:solidFill>
                  <a:srgbClr val="FF0000"/>
                </a:solidFill>
                <a:effectLst>
                  <a:outerShdw blurRad="38100" dist="38100" dir="2700000" algn="tl">
                    <a:srgbClr val="000000">
                      <a:alpha val="43137"/>
                    </a:srgbClr>
                  </a:outerShdw>
                </a:effectLst>
              </a:rPr>
              <a:t>First Line Supervisor</a:t>
            </a:r>
          </a:p>
        </p:txBody>
      </p:sp>
      <p:sp>
        <p:nvSpPr>
          <p:cNvPr id="3" name="Content Placeholder 2">
            <a:extLst>
              <a:ext uri="{FF2B5EF4-FFF2-40B4-BE49-F238E27FC236}">
                <a16:creationId xmlns:a16="http://schemas.microsoft.com/office/drawing/2014/main" id="{4BEDA975-6CF7-44AE-B33F-2B481D824161}"/>
              </a:ext>
            </a:extLst>
          </p:cNvPr>
          <p:cNvSpPr>
            <a:spLocks noGrp="1"/>
          </p:cNvSpPr>
          <p:nvPr>
            <p:ph idx="1"/>
          </p:nvPr>
        </p:nvSpPr>
        <p:spPr>
          <a:xfrm>
            <a:off x="175613" y="1242678"/>
            <a:ext cx="11860958" cy="5457875"/>
          </a:xfrm>
        </p:spPr>
        <p:txBody>
          <a:bodyPr>
            <a:normAutofit/>
          </a:bodyPr>
          <a:lstStyle/>
          <a:p>
            <a:r>
              <a:rPr lang="en-US" dirty="0"/>
              <a:t>Significant leadership style is “Serving” others</a:t>
            </a:r>
            <a:r>
              <a:rPr lang="en-US" dirty="0">
                <a:sym typeface="Wingdings" panose="05000000000000000000" pitchFamily="2" charset="2"/>
              </a:rPr>
              <a:t> Servant Leadership</a:t>
            </a:r>
            <a:endParaRPr lang="en-US" dirty="0"/>
          </a:p>
          <a:p>
            <a:r>
              <a:rPr lang="en-US" dirty="0"/>
              <a:t>Leaders also responsible for building high performing personnel</a:t>
            </a:r>
          </a:p>
          <a:p>
            <a:r>
              <a:rPr lang="en-US" dirty="0"/>
              <a:t>Ralph Nader: “Function of leadership, to produce more leaders, not followers”</a:t>
            </a:r>
          </a:p>
          <a:p>
            <a:r>
              <a:rPr lang="en-US" dirty="0"/>
              <a:t>Great leaders are great trainers </a:t>
            </a:r>
          </a:p>
          <a:p>
            <a:r>
              <a:rPr lang="en-US" dirty="0">
                <a:solidFill>
                  <a:srgbClr val="C00000"/>
                </a:solidFill>
              </a:rPr>
              <a:t>Creates a culture of “We &amp; not Me”</a:t>
            </a:r>
          </a:p>
          <a:p>
            <a:r>
              <a:rPr lang="en-US" dirty="0"/>
              <a:t>Leaders foster a system to develop and prepare others to lead  </a:t>
            </a:r>
          </a:p>
          <a:p>
            <a:r>
              <a:rPr lang="en-US" dirty="0"/>
              <a:t>What makes a great supervisor/leader? </a:t>
            </a:r>
          </a:p>
          <a:p>
            <a:r>
              <a:rPr lang="en-US" dirty="0"/>
              <a:t>How do you measure? </a:t>
            </a:r>
          </a:p>
          <a:p>
            <a:endParaRPr lang="en-US" dirty="0"/>
          </a:p>
        </p:txBody>
      </p:sp>
      <p:pic>
        <p:nvPicPr>
          <p:cNvPr id="4" name="Picture 2">
            <a:extLst>
              <a:ext uri="{FF2B5EF4-FFF2-40B4-BE49-F238E27FC236}">
                <a16:creationId xmlns:a16="http://schemas.microsoft.com/office/drawing/2014/main" id="{EB7B34F7-CBAA-427E-9741-6C11DC0F5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435" y="4468483"/>
            <a:ext cx="3559565" cy="238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097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73CE-6CFD-2672-92E9-14425C01B7FD}"/>
              </a:ext>
            </a:extLst>
          </p:cNvPr>
          <p:cNvSpPr>
            <a:spLocks noGrp="1"/>
          </p:cNvSpPr>
          <p:nvPr>
            <p:ph type="title"/>
          </p:nvPr>
        </p:nvSpPr>
        <p:spPr>
          <a:xfrm>
            <a:off x="77637" y="120770"/>
            <a:ext cx="11947585" cy="1095556"/>
          </a:xfrm>
        </p:spPr>
        <p:txBody>
          <a:bodyPr/>
          <a:lstStyle/>
          <a:p>
            <a:pPr algn="ctr"/>
            <a:r>
              <a:rPr lang="en-US" b="1" dirty="0">
                <a:solidFill>
                  <a:srgbClr val="FF0000"/>
                </a:solidFill>
                <a:effectLst>
                  <a:outerShdw blurRad="38100" dist="38100" dir="2700000" algn="tl">
                    <a:srgbClr val="000000">
                      <a:alpha val="43137"/>
                    </a:srgbClr>
                  </a:outerShdw>
                </a:effectLst>
              </a:rPr>
              <a:t>First Line Supervisor</a:t>
            </a:r>
            <a:endParaRPr lang="en-US" dirty="0"/>
          </a:p>
        </p:txBody>
      </p:sp>
      <p:sp>
        <p:nvSpPr>
          <p:cNvPr id="3" name="Content Placeholder 2">
            <a:extLst>
              <a:ext uri="{FF2B5EF4-FFF2-40B4-BE49-F238E27FC236}">
                <a16:creationId xmlns:a16="http://schemas.microsoft.com/office/drawing/2014/main" id="{0D2D7F80-B264-6489-7764-75BA05B54048}"/>
              </a:ext>
            </a:extLst>
          </p:cNvPr>
          <p:cNvSpPr>
            <a:spLocks noGrp="1"/>
          </p:cNvSpPr>
          <p:nvPr>
            <p:ph idx="1"/>
          </p:nvPr>
        </p:nvSpPr>
        <p:spPr>
          <a:xfrm>
            <a:off x="224287" y="1147313"/>
            <a:ext cx="11800935" cy="5589917"/>
          </a:xfrm>
        </p:spPr>
        <p:txBody>
          <a:bodyPr>
            <a:normAutofit/>
          </a:bodyPr>
          <a:lstStyle/>
          <a:p>
            <a:r>
              <a:rPr lang="en-US" dirty="0"/>
              <a:t>Agency key position:</a:t>
            </a:r>
          </a:p>
          <a:p>
            <a:pPr lvl="1"/>
            <a:r>
              <a:rPr lang="en-US" sz="2800" dirty="0"/>
              <a:t>Supervise and direct 85% of agency personnel</a:t>
            </a:r>
          </a:p>
          <a:p>
            <a:pPr lvl="1"/>
            <a:r>
              <a:rPr lang="en-US" sz="2800" dirty="0"/>
              <a:t>Supervisors are conduit of Chief’s policies and implement/enforce</a:t>
            </a:r>
          </a:p>
          <a:p>
            <a:pPr lvl="1"/>
            <a:r>
              <a:rPr lang="en-US" sz="2800" dirty="0"/>
              <a:t>Chief relies on supervisor to lead patrol operations</a:t>
            </a:r>
          </a:p>
          <a:p>
            <a:pPr lvl="1"/>
            <a:r>
              <a:rPr lang="en-US" sz="2800" dirty="0"/>
              <a:t>Extension of the Chief in the street </a:t>
            </a:r>
          </a:p>
          <a:p>
            <a:pPr lvl="1"/>
            <a:r>
              <a:rPr lang="en-US" sz="2800" dirty="0"/>
              <a:t>Serves as agency early warning system</a:t>
            </a:r>
          </a:p>
          <a:p>
            <a:pPr lvl="1"/>
            <a:r>
              <a:rPr lang="en-US" sz="2800" dirty="0"/>
              <a:t>Agency first line of defense</a:t>
            </a:r>
          </a:p>
        </p:txBody>
      </p:sp>
    </p:spTree>
    <p:extLst>
      <p:ext uri="{BB962C8B-B14F-4D97-AF65-F5344CB8AC3E}">
        <p14:creationId xmlns:p14="http://schemas.microsoft.com/office/powerpoint/2010/main" val="857650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9023A6-907A-4085-BB95-BFD99FAEA071}"/>
              </a:ext>
            </a:extLst>
          </p:cNvPr>
          <p:cNvSpPr>
            <a:spLocks noGrp="1"/>
          </p:cNvSpPr>
          <p:nvPr>
            <p:ph type="title"/>
          </p:nvPr>
        </p:nvSpPr>
        <p:spPr>
          <a:xfrm>
            <a:off x="115057" y="99919"/>
            <a:ext cx="11971979" cy="574158"/>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Supervisor Competencies and General Duties </a:t>
            </a:r>
          </a:p>
        </p:txBody>
      </p:sp>
      <p:sp>
        <p:nvSpPr>
          <p:cNvPr id="5" name="Content Placeholder 4">
            <a:extLst>
              <a:ext uri="{FF2B5EF4-FFF2-40B4-BE49-F238E27FC236}">
                <a16:creationId xmlns:a16="http://schemas.microsoft.com/office/drawing/2014/main" id="{DBB5EE65-6AEF-4053-BA79-1839FE9AFB15}"/>
              </a:ext>
            </a:extLst>
          </p:cNvPr>
          <p:cNvSpPr>
            <a:spLocks noGrp="1"/>
          </p:cNvSpPr>
          <p:nvPr>
            <p:ph sz="half" idx="1"/>
          </p:nvPr>
        </p:nvSpPr>
        <p:spPr>
          <a:xfrm>
            <a:off x="115056" y="861645"/>
            <a:ext cx="6109897" cy="5950935"/>
          </a:xfrm>
        </p:spPr>
        <p:txBody>
          <a:bodyPr>
            <a:normAutofit fontScale="77500" lnSpcReduction="20000"/>
          </a:bodyPr>
          <a:lstStyle/>
          <a:p>
            <a:r>
              <a:rPr lang="en-US" dirty="0"/>
              <a:t>Comprehends and ensures agency vision/goals/policies operationalized</a:t>
            </a:r>
          </a:p>
          <a:p>
            <a:r>
              <a:rPr lang="en-US" dirty="0"/>
              <a:t>With LEOs</a:t>
            </a:r>
            <a:r>
              <a:rPr lang="en-US" dirty="0">
                <a:sym typeface="Wingdings" panose="05000000000000000000" pitchFamily="2" charset="2"/>
              </a:rPr>
              <a:t> face of the agency </a:t>
            </a:r>
          </a:p>
          <a:p>
            <a:r>
              <a:rPr lang="en-US" dirty="0"/>
              <a:t>Leader and directs team</a:t>
            </a:r>
          </a:p>
          <a:p>
            <a:r>
              <a:rPr lang="en-US" dirty="0">
                <a:solidFill>
                  <a:srgbClr val="0033CC"/>
                </a:solidFill>
              </a:rPr>
              <a:t>“Leads from the street/cell block”</a:t>
            </a:r>
          </a:p>
          <a:p>
            <a:r>
              <a:rPr lang="en-US" dirty="0"/>
              <a:t>Ensures policy and training match performance</a:t>
            </a:r>
          </a:p>
          <a:p>
            <a:r>
              <a:rPr lang="en-US" dirty="0">
                <a:sym typeface="Wingdings" panose="05000000000000000000" pitchFamily="2" charset="2"/>
              </a:rPr>
              <a:t>Planning, scheduling, &amp; assessments</a:t>
            </a:r>
          </a:p>
          <a:p>
            <a:r>
              <a:rPr lang="en-US" dirty="0">
                <a:sym typeface="Wingdings" panose="05000000000000000000" pitchFamily="2" charset="2"/>
              </a:rPr>
              <a:t>Decision making &amp; data driven decisions </a:t>
            </a:r>
          </a:p>
          <a:p>
            <a:r>
              <a:rPr lang="en-US" dirty="0">
                <a:sym typeface="Wingdings" panose="05000000000000000000" pitchFamily="2" charset="2"/>
              </a:rPr>
              <a:t>Reporting &amp; evaluate reports </a:t>
            </a:r>
          </a:p>
          <a:p>
            <a:r>
              <a:rPr lang="en-US" dirty="0">
                <a:sym typeface="Wingdings" panose="05000000000000000000" pitchFamily="2" charset="2"/>
              </a:rPr>
              <a:t>Technical, Tactical, &amp; Technology (KSA)</a:t>
            </a:r>
          </a:p>
          <a:p>
            <a:r>
              <a:rPr lang="en-US" dirty="0">
                <a:sym typeface="Wingdings" panose="05000000000000000000" pitchFamily="2" charset="2"/>
              </a:rPr>
              <a:t>Inspections and compliance</a:t>
            </a:r>
          </a:p>
          <a:p>
            <a:r>
              <a:rPr lang="en-US" dirty="0">
                <a:sym typeface="Wingdings" panose="05000000000000000000" pitchFamily="2" charset="2"/>
              </a:rPr>
              <a:t>Work w/other supervisors </a:t>
            </a:r>
          </a:p>
          <a:p>
            <a:r>
              <a:rPr lang="en-US" dirty="0">
                <a:sym typeface="Wingdings" panose="05000000000000000000" pitchFamily="2" charset="2"/>
              </a:rPr>
              <a:t>Risk manager/Risk mitigation </a:t>
            </a:r>
          </a:p>
          <a:p>
            <a:r>
              <a:rPr lang="en-US" dirty="0">
                <a:sym typeface="Wingdings" panose="05000000000000000000" pitchFamily="2" charset="2"/>
              </a:rPr>
              <a:t>Takes/investigate citizen complaints  </a:t>
            </a:r>
          </a:p>
          <a:p>
            <a:r>
              <a:rPr lang="en-US" dirty="0">
                <a:sym typeface="Wingdings" panose="05000000000000000000" pitchFamily="2" charset="2"/>
              </a:rPr>
              <a:t>Critical thinking skills </a:t>
            </a:r>
          </a:p>
          <a:p>
            <a:r>
              <a:rPr lang="en-US" dirty="0">
                <a:solidFill>
                  <a:srgbClr val="C00000"/>
                </a:solidFill>
                <a:sym typeface="Wingdings" panose="05000000000000000000" pitchFamily="2" charset="2"/>
              </a:rPr>
              <a:t>Executes legal responsibility &amp; Liability gatekeeper </a:t>
            </a:r>
          </a:p>
          <a:p>
            <a:endParaRPr lang="en-US" dirty="0">
              <a:sym typeface="Wingdings" panose="05000000000000000000" pitchFamily="2" charset="2"/>
            </a:endParaRPr>
          </a:p>
          <a:p>
            <a:endParaRPr lang="en-US" dirty="0">
              <a:sym typeface="Wingdings" panose="05000000000000000000" pitchFamily="2" charset="2"/>
            </a:endParaRPr>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C4062C67-CE5C-477D-BEAC-CA6E04D21FA1}"/>
              </a:ext>
            </a:extLst>
          </p:cNvPr>
          <p:cNvSpPr>
            <a:spLocks noGrp="1"/>
          </p:cNvSpPr>
          <p:nvPr>
            <p:ph sz="half" idx="2"/>
          </p:nvPr>
        </p:nvSpPr>
        <p:spPr>
          <a:xfrm>
            <a:off x="6811108" y="861646"/>
            <a:ext cx="5275927" cy="5896434"/>
          </a:xfrm>
        </p:spPr>
        <p:txBody>
          <a:bodyPr>
            <a:normAutofit fontScale="77500" lnSpcReduction="20000"/>
          </a:bodyPr>
          <a:lstStyle/>
          <a:p>
            <a:r>
              <a:rPr lang="en-US" dirty="0"/>
              <a:t>Crime Reduction/Prevention strategies</a:t>
            </a:r>
          </a:p>
          <a:p>
            <a:r>
              <a:rPr lang="en-US" dirty="0"/>
              <a:t>Responds to critical incidents and emergencies</a:t>
            </a:r>
          </a:p>
          <a:p>
            <a:r>
              <a:rPr lang="en-US" dirty="0"/>
              <a:t>Model ethics &amp; leadership </a:t>
            </a:r>
          </a:p>
          <a:p>
            <a:r>
              <a:rPr lang="en-US" dirty="0"/>
              <a:t>Listen &amp; Communicates </a:t>
            </a:r>
          </a:p>
          <a:p>
            <a:r>
              <a:rPr lang="en-US" dirty="0"/>
              <a:t>Problem Solver &amp; Resolve Conflict </a:t>
            </a:r>
          </a:p>
          <a:p>
            <a:r>
              <a:rPr lang="en-US" dirty="0">
                <a:solidFill>
                  <a:srgbClr val="C00000"/>
                </a:solidFill>
              </a:rPr>
              <a:t>Cultural architect </a:t>
            </a:r>
          </a:p>
          <a:p>
            <a:r>
              <a:rPr lang="en-US" dirty="0"/>
              <a:t>Motivator/Inspirer </a:t>
            </a:r>
          </a:p>
          <a:p>
            <a:r>
              <a:rPr lang="en-US" dirty="0">
                <a:solidFill>
                  <a:srgbClr val="0033CC"/>
                </a:solidFill>
              </a:rPr>
              <a:t>Develop others: Trainer/Coach/Mentor </a:t>
            </a:r>
          </a:p>
          <a:p>
            <a:r>
              <a:rPr lang="en-US" dirty="0"/>
              <a:t>Evaluate/Correct/Praise/Reward LEO</a:t>
            </a:r>
          </a:p>
          <a:p>
            <a:r>
              <a:rPr lang="en-US" dirty="0"/>
              <a:t>Hold LEO accountable</a:t>
            </a:r>
          </a:p>
          <a:p>
            <a:r>
              <a:rPr lang="en-US" dirty="0"/>
              <a:t>Human Relations &amp; Personnel issues  </a:t>
            </a:r>
          </a:p>
          <a:p>
            <a:r>
              <a:rPr lang="en-US" dirty="0"/>
              <a:t>LEO safety &amp; wellness </a:t>
            </a:r>
          </a:p>
          <a:p>
            <a:r>
              <a:rPr lang="en-US" dirty="0"/>
              <a:t>Broker of resources </a:t>
            </a:r>
          </a:p>
          <a:p>
            <a:r>
              <a:rPr lang="en-US" dirty="0"/>
              <a:t>Engages community </a:t>
            </a:r>
          </a:p>
          <a:p>
            <a:r>
              <a:rPr lang="en-US" dirty="0"/>
              <a:t>Media relations </a:t>
            </a:r>
          </a:p>
          <a:p>
            <a:endParaRPr lang="en-US" dirty="0"/>
          </a:p>
        </p:txBody>
      </p:sp>
    </p:spTree>
    <p:extLst>
      <p:ext uri="{BB962C8B-B14F-4D97-AF65-F5344CB8AC3E}">
        <p14:creationId xmlns:p14="http://schemas.microsoft.com/office/powerpoint/2010/main" val="5797750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2FD0-5C20-4067-BEB4-4A37F2F10990}"/>
              </a:ext>
            </a:extLst>
          </p:cNvPr>
          <p:cNvSpPr>
            <a:spLocks noGrp="1"/>
          </p:cNvSpPr>
          <p:nvPr>
            <p:ph type="title"/>
          </p:nvPr>
        </p:nvSpPr>
        <p:spPr>
          <a:xfrm>
            <a:off x="163502" y="139280"/>
            <a:ext cx="11826644" cy="720620"/>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Developing First Line Supervisors </a:t>
            </a:r>
          </a:p>
        </p:txBody>
      </p:sp>
      <p:sp>
        <p:nvSpPr>
          <p:cNvPr id="3" name="Content Placeholder 2">
            <a:extLst>
              <a:ext uri="{FF2B5EF4-FFF2-40B4-BE49-F238E27FC236}">
                <a16:creationId xmlns:a16="http://schemas.microsoft.com/office/drawing/2014/main" id="{53DCC05B-75B8-46BA-9BE8-CE6AD9B9D76C}"/>
              </a:ext>
            </a:extLst>
          </p:cNvPr>
          <p:cNvSpPr>
            <a:spLocks noGrp="1"/>
          </p:cNvSpPr>
          <p:nvPr>
            <p:ph idx="1"/>
          </p:nvPr>
        </p:nvSpPr>
        <p:spPr>
          <a:xfrm>
            <a:off x="163502" y="968901"/>
            <a:ext cx="11864996" cy="5749819"/>
          </a:xfrm>
        </p:spPr>
        <p:txBody>
          <a:bodyPr/>
          <a:lstStyle/>
          <a:p>
            <a:r>
              <a:rPr lang="en-US" dirty="0"/>
              <a:t>Two important times in any organization</a:t>
            </a:r>
          </a:p>
          <a:p>
            <a:r>
              <a:rPr lang="en-US" dirty="0"/>
              <a:t>Promoted as a “peak performer” and demonstrated leadership potential </a:t>
            </a:r>
          </a:p>
          <a:p>
            <a:r>
              <a:rPr lang="en-US" dirty="0"/>
              <a:t>Frequently training lacking and frequently no systematic approach </a:t>
            </a:r>
          </a:p>
          <a:p>
            <a:r>
              <a:rPr lang="en-US" dirty="0"/>
              <a:t>Research shows:</a:t>
            </a:r>
          </a:p>
          <a:p>
            <a:pPr lvl="1"/>
            <a:r>
              <a:rPr lang="en-US" dirty="0"/>
              <a:t>25% report adequate in transition from LEO to supervisor</a:t>
            </a:r>
          </a:p>
          <a:p>
            <a:pPr lvl="1"/>
            <a:r>
              <a:rPr lang="en-US" dirty="0"/>
              <a:t>85% received no formal training prior to assuming duties </a:t>
            </a:r>
          </a:p>
          <a:p>
            <a:pPr lvl="1"/>
            <a:r>
              <a:rPr lang="en-US" dirty="0"/>
              <a:t>60% under performed the first year </a:t>
            </a:r>
          </a:p>
          <a:p>
            <a:r>
              <a:rPr lang="en-US" dirty="0"/>
              <a:t>How do you prepare supervisors to:</a:t>
            </a:r>
          </a:p>
          <a:p>
            <a:pPr lvl="1"/>
            <a:r>
              <a:rPr lang="en-US" dirty="0"/>
              <a:t>Lead (develop a leadership philosophy)</a:t>
            </a:r>
          </a:p>
          <a:p>
            <a:pPr lvl="1"/>
            <a:r>
              <a:rPr lang="en-US" dirty="0"/>
              <a:t>Know what is expected as the supervisor </a:t>
            </a:r>
          </a:p>
          <a:p>
            <a:pPr lvl="1"/>
            <a:r>
              <a:rPr lang="en-US" dirty="0"/>
              <a:t>Perform job duties</a:t>
            </a:r>
          </a:p>
          <a:p>
            <a:pPr lvl="1"/>
            <a:r>
              <a:rPr lang="en-US" dirty="0"/>
              <a:t>Evaluate job performance </a:t>
            </a:r>
          </a:p>
          <a:p>
            <a:pPr lvl="1"/>
            <a:endParaRPr lang="en-US" dirty="0"/>
          </a:p>
          <a:p>
            <a:endParaRPr lang="en-US" dirty="0"/>
          </a:p>
        </p:txBody>
      </p:sp>
    </p:spTree>
    <p:extLst>
      <p:ext uri="{BB962C8B-B14F-4D97-AF65-F5344CB8AC3E}">
        <p14:creationId xmlns:p14="http://schemas.microsoft.com/office/powerpoint/2010/main" val="2393321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1D08-7FBA-AEE9-9448-9D9B3FA947D8}"/>
              </a:ext>
            </a:extLst>
          </p:cNvPr>
          <p:cNvSpPr>
            <a:spLocks noGrp="1"/>
          </p:cNvSpPr>
          <p:nvPr>
            <p:ph type="title"/>
          </p:nvPr>
        </p:nvSpPr>
        <p:spPr>
          <a:xfrm>
            <a:off x="184484" y="64168"/>
            <a:ext cx="11871158" cy="778043"/>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Course Goal and Themes </a:t>
            </a:r>
          </a:p>
        </p:txBody>
      </p:sp>
      <p:graphicFrame>
        <p:nvGraphicFramePr>
          <p:cNvPr id="4" name="Content Placeholder 3">
            <a:extLst>
              <a:ext uri="{FF2B5EF4-FFF2-40B4-BE49-F238E27FC236}">
                <a16:creationId xmlns:a16="http://schemas.microsoft.com/office/drawing/2014/main" id="{4F0F0A50-4FAF-5A8F-1419-D8D191317D00}"/>
              </a:ext>
            </a:extLst>
          </p:cNvPr>
          <p:cNvGraphicFramePr>
            <a:graphicFrameLocks noGrp="1"/>
          </p:cNvGraphicFramePr>
          <p:nvPr>
            <p:ph idx="1"/>
            <p:extLst>
              <p:ext uri="{D42A27DB-BD31-4B8C-83A1-F6EECF244321}">
                <p14:modId xmlns:p14="http://schemas.microsoft.com/office/powerpoint/2010/main" val="544312774"/>
              </p:ext>
            </p:extLst>
          </p:nvPr>
        </p:nvGraphicFramePr>
        <p:xfrm>
          <a:off x="104274" y="842211"/>
          <a:ext cx="11903242" cy="5887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0129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C2EF-9471-4FBD-A571-3B624C5F1A90}"/>
              </a:ext>
            </a:extLst>
          </p:cNvPr>
          <p:cNvSpPr>
            <a:spLocks noGrp="1"/>
          </p:cNvSpPr>
          <p:nvPr>
            <p:ph type="title"/>
          </p:nvPr>
        </p:nvSpPr>
        <p:spPr>
          <a:xfrm>
            <a:off x="272504" y="127169"/>
            <a:ext cx="11808477" cy="580198"/>
          </a:xfrm>
        </p:spPr>
        <p:txBody>
          <a:bodyPr>
            <a:normAutofit fontScale="90000"/>
          </a:bodyPr>
          <a:lstStyle/>
          <a:p>
            <a:pPr algn="ctr"/>
            <a:r>
              <a:rPr lang="en-US" b="1" dirty="0">
                <a:solidFill>
                  <a:srgbClr val="FF0000"/>
                </a:solidFill>
                <a:effectLst>
                  <a:outerShdw blurRad="38100" dist="38100" dir="2700000" algn="tl">
                    <a:srgbClr val="000000">
                      <a:alpha val="43137"/>
                    </a:srgbClr>
                  </a:outerShdw>
                </a:effectLst>
              </a:rPr>
              <a:t>Need for Field Supervisor Training Program </a:t>
            </a:r>
          </a:p>
        </p:txBody>
      </p:sp>
      <p:sp>
        <p:nvSpPr>
          <p:cNvPr id="3" name="Content Placeholder 2">
            <a:extLst>
              <a:ext uri="{FF2B5EF4-FFF2-40B4-BE49-F238E27FC236}">
                <a16:creationId xmlns:a16="http://schemas.microsoft.com/office/drawing/2014/main" id="{D18FC61E-8C12-4BF5-8BA2-63EC73C56DCB}"/>
              </a:ext>
            </a:extLst>
          </p:cNvPr>
          <p:cNvSpPr>
            <a:spLocks noGrp="1"/>
          </p:cNvSpPr>
          <p:nvPr>
            <p:ph idx="1"/>
          </p:nvPr>
        </p:nvSpPr>
        <p:spPr>
          <a:xfrm>
            <a:off x="111019" y="888521"/>
            <a:ext cx="11969962" cy="5842311"/>
          </a:xfrm>
        </p:spPr>
        <p:txBody>
          <a:bodyPr>
            <a:normAutofit lnSpcReduction="10000"/>
          </a:bodyPr>
          <a:lstStyle/>
          <a:p>
            <a:r>
              <a:rPr lang="en-US" dirty="0"/>
              <a:t>Transitioning to the new job is critical</a:t>
            </a:r>
          </a:p>
          <a:p>
            <a:r>
              <a:rPr lang="en-US" dirty="0"/>
              <a:t>Police 1 survey (2022):</a:t>
            </a:r>
          </a:p>
          <a:p>
            <a:pPr lvl="1"/>
            <a:r>
              <a:rPr lang="en-US" dirty="0"/>
              <a:t>23%: internal leadership training program</a:t>
            </a:r>
          </a:p>
          <a:p>
            <a:pPr lvl="1"/>
            <a:r>
              <a:rPr lang="en-US" dirty="0"/>
              <a:t>65%: no internal leadership training program </a:t>
            </a:r>
          </a:p>
          <a:p>
            <a:r>
              <a:rPr lang="en-US" b="1" i="1" dirty="0">
                <a:solidFill>
                  <a:srgbClr val="0033CC"/>
                </a:solidFill>
                <a:effectLst>
                  <a:outerShdw blurRad="38100" dist="38100" dir="2700000" algn="tl">
                    <a:srgbClr val="000000">
                      <a:alpha val="43137"/>
                    </a:srgbClr>
                  </a:outerShdw>
                </a:effectLst>
              </a:rPr>
              <a:t>Develop a formal structured systematic process </a:t>
            </a:r>
            <a:r>
              <a:rPr lang="en-US" b="1" i="1" dirty="0">
                <a:solidFill>
                  <a:srgbClr val="0033CC"/>
                </a:solidFill>
                <a:effectLst>
                  <a:outerShdw blurRad="38100" dist="38100" dir="2700000" algn="tl">
                    <a:srgbClr val="000000">
                      <a:alpha val="43137"/>
                    </a:srgbClr>
                  </a:outerShdw>
                </a:effectLst>
                <a:sym typeface="Wingdings" panose="05000000000000000000" pitchFamily="2" charset="2"/>
              </a:rPr>
              <a:t> </a:t>
            </a:r>
            <a:r>
              <a:rPr lang="en-US" b="1" i="1" dirty="0">
                <a:solidFill>
                  <a:srgbClr val="0033CC"/>
                </a:solidFill>
                <a:effectLst>
                  <a:outerShdw blurRad="38100" dist="38100" dir="2700000" algn="tl">
                    <a:srgbClr val="000000">
                      <a:alpha val="43137"/>
                    </a:srgbClr>
                  </a:outerShdw>
                </a:effectLst>
              </a:rPr>
              <a:t>similar to FTO</a:t>
            </a:r>
          </a:p>
          <a:p>
            <a:r>
              <a:rPr lang="en-US" dirty="0"/>
              <a:t>Designed to provide guidance in supervisor role and job duties:</a:t>
            </a:r>
          </a:p>
          <a:p>
            <a:pPr lvl="1"/>
            <a:r>
              <a:rPr lang="en-US" dirty="0"/>
              <a:t>Onboarding </a:t>
            </a:r>
          </a:p>
          <a:p>
            <a:pPr lvl="1"/>
            <a:r>
              <a:rPr lang="en-US" dirty="0"/>
              <a:t>Develop supervisor field manual; standardized curriculum; and evaluation</a:t>
            </a:r>
          </a:p>
          <a:p>
            <a:pPr lvl="1"/>
            <a:r>
              <a:rPr lang="en-US" dirty="0"/>
              <a:t>6 Phases (multiple phases; multi-methods; multi-evals; &amp; multi-evaluators) </a:t>
            </a:r>
          </a:p>
          <a:p>
            <a:pPr lvl="1"/>
            <a:r>
              <a:rPr lang="en-US" dirty="0"/>
              <a:t>Supervisor Training Academy (96 hours) with exam and evaluation</a:t>
            </a:r>
          </a:p>
          <a:p>
            <a:pPr lvl="1"/>
            <a:r>
              <a:rPr lang="en-US" dirty="0"/>
              <a:t>Field Supervision Training (12 weeks) with evaluations</a:t>
            </a:r>
          </a:p>
          <a:p>
            <a:pPr lvl="1"/>
            <a:r>
              <a:rPr lang="en-US" dirty="0"/>
              <a:t>Scenario-Based Training with evaluation </a:t>
            </a:r>
          </a:p>
          <a:p>
            <a:pPr lvl="1"/>
            <a:r>
              <a:rPr lang="en-US" dirty="0"/>
              <a:t>Meets with Chief and other commanders regularly with evaluation </a:t>
            </a:r>
          </a:p>
          <a:p>
            <a:pPr lvl="1"/>
            <a:r>
              <a:rPr lang="en-US" dirty="0"/>
              <a:t>Rebuffs, claims of: failure to direct, train, or supervise </a:t>
            </a:r>
            <a:r>
              <a:rPr lang="en-US" dirty="0">
                <a:sym typeface="Wingdings" panose="05000000000000000000" pitchFamily="2" charset="2"/>
              </a:rPr>
              <a:t> Fulfills leadership responsibility</a:t>
            </a:r>
            <a:endParaRPr lang="en-US" dirty="0"/>
          </a:p>
          <a:p>
            <a:pPr lvl="1"/>
            <a:r>
              <a:rPr lang="en-US" dirty="0"/>
              <a:t>Documentation </a:t>
            </a:r>
          </a:p>
          <a:p>
            <a:pPr lvl="1"/>
            <a:endParaRPr lang="en-US" dirty="0"/>
          </a:p>
          <a:p>
            <a:pPr marL="0" indent="0">
              <a:buNone/>
            </a:pPr>
            <a:endParaRPr lang="en-US" dirty="0"/>
          </a:p>
        </p:txBody>
      </p:sp>
    </p:spTree>
    <p:extLst>
      <p:ext uri="{BB962C8B-B14F-4D97-AF65-F5344CB8AC3E}">
        <p14:creationId xmlns:p14="http://schemas.microsoft.com/office/powerpoint/2010/main" val="1865524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81F9-DD62-4448-B3BD-4BA95D79740B}"/>
              </a:ext>
            </a:extLst>
          </p:cNvPr>
          <p:cNvSpPr>
            <a:spLocks noGrp="1"/>
          </p:cNvSpPr>
          <p:nvPr>
            <p:ph type="title"/>
          </p:nvPr>
        </p:nvSpPr>
        <p:spPr>
          <a:xfrm>
            <a:off x="187725" y="102947"/>
            <a:ext cx="11747920" cy="775119"/>
          </a:xfrm>
        </p:spPr>
        <p:txBody>
          <a:bodyPr/>
          <a:lstStyle/>
          <a:p>
            <a:pPr algn="ctr"/>
            <a:r>
              <a:rPr lang="en-US" b="1" dirty="0">
                <a:solidFill>
                  <a:srgbClr val="FF0000"/>
                </a:solidFill>
                <a:effectLst>
                  <a:outerShdw blurRad="38100" dist="38100" dir="2700000" algn="tl">
                    <a:srgbClr val="000000">
                      <a:alpha val="43137"/>
                    </a:srgbClr>
                  </a:outerShdw>
                </a:effectLst>
              </a:rPr>
              <a:t>Field Supervisor Training Phases</a:t>
            </a:r>
          </a:p>
        </p:txBody>
      </p:sp>
      <p:sp>
        <p:nvSpPr>
          <p:cNvPr id="3" name="Content Placeholder 2">
            <a:extLst>
              <a:ext uri="{FF2B5EF4-FFF2-40B4-BE49-F238E27FC236}">
                <a16:creationId xmlns:a16="http://schemas.microsoft.com/office/drawing/2014/main" id="{1740F2D4-5FBF-4F25-BB05-BF9796A004FE}"/>
              </a:ext>
            </a:extLst>
          </p:cNvPr>
          <p:cNvSpPr>
            <a:spLocks noGrp="1"/>
          </p:cNvSpPr>
          <p:nvPr>
            <p:ph idx="1"/>
          </p:nvPr>
        </p:nvSpPr>
        <p:spPr>
          <a:xfrm>
            <a:off x="187725" y="810883"/>
            <a:ext cx="11869033" cy="5944169"/>
          </a:xfrm>
        </p:spPr>
        <p:txBody>
          <a:bodyPr>
            <a:normAutofit/>
          </a:bodyPr>
          <a:lstStyle/>
          <a:p>
            <a:r>
              <a:rPr lang="en-US" dirty="0"/>
              <a:t>Probation 12 months (3.5/8.5)</a:t>
            </a:r>
          </a:p>
          <a:p>
            <a:r>
              <a:rPr lang="en-US" dirty="0"/>
              <a:t>P1	Supervisor Academy (40 hours)</a:t>
            </a:r>
          </a:p>
          <a:p>
            <a:pPr lvl="2"/>
            <a:r>
              <a:rPr lang="en-US" dirty="0"/>
              <a:t>Evaluation &amp; Exam</a:t>
            </a:r>
          </a:p>
          <a:p>
            <a:r>
              <a:rPr lang="en-US" dirty="0"/>
              <a:t>P2	Field (6 Weeks)</a:t>
            </a:r>
          </a:p>
          <a:p>
            <a:pPr lvl="2"/>
            <a:r>
              <a:rPr lang="en-US" dirty="0"/>
              <a:t>Weekly evaluations and Phase #2 Evaluation (P1 &amp; P2)</a:t>
            </a:r>
          </a:p>
          <a:p>
            <a:r>
              <a:rPr lang="en-US" dirty="0"/>
              <a:t>P3	Supervisor Academy (40 hours)</a:t>
            </a:r>
          </a:p>
          <a:p>
            <a:pPr lvl="2"/>
            <a:r>
              <a:rPr lang="en-US" dirty="0"/>
              <a:t>Evaluation &amp; Exam</a:t>
            </a:r>
          </a:p>
          <a:p>
            <a:r>
              <a:rPr lang="en-US" dirty="0"/>
              <a:t>P4	Field (6 weeks)</a:t>
            </a:r>
          </a:p>
          <a:p>
            <a:pPr lvl="2"/>
            <a:r>
              <a:rPr lang="en-US" dirty="0"/>
              <a:t>Weekly Evaluations and Phase #4 Evaluation (P3 &amp; P4)</a:t>
            </a:r>
          </a:p>
          <a:p>
            <a:r>
              <a:rPr lang="en-US" dirty="0"/>
              <a:t>P5	Unit Supervision (8.5 months)</a:t>
            </a:r>
          </a:p>
          <a:p>
            <a:pPr lvl="2"/>
            <a:r>
              <a:rPr lang="en-US" dirty="0"/>
              <a:t>Monthly evaluation by command   		</a:t>
            </a:r>
          </a:p>
          <a:p>
            <a:r>
              <a:rPr lang="en-US" dirty="0"/>
              <a:t>P6	 Supervisor Academy (16 hours)</a:t>
            </a:r>
          </a:p>
          <a:p>
            <a:pPr lvl="2"/>
            <a:r>
              <a:rPr lang="en-US" dirty="0"/>
              <a:t>End of probation</a:t>
            </a:r>
          </a:p>
          <a:p>
            <a:pPr lvl="2"/>
            <a:r>
              <a:rPr lang="en-US" dirty="0"/>
              <a:t>Final evaluation P1-P6</a:t>
            </a:r>
          </a:p>
        </p:txBody>
      </p:sp>
      <p:pic>
        <p:nvPicPr>
          <p:cNvPr id="4" name="Picture 3">
            <a:extLst>
              <a:ext uri="{FF2B5EF4-FFF2-40B4-BE49-F238E27FC236}">
                <a16:creationId xmlns:a16="http://schemas.microsoft.com/office/drawing/2014/main" id="{D1E57068-30A2-45E8-A2D5-2C3840569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3421" y="3919728"/>
            <a:ext cx="3643337" cy="2777431"/>
          </a:xfrm>
          <a:prstGeom prst="rect">
            <a:avLst/>
          </a:prstGeom>
        </p:spPr>
      </p:pic>
    </p:spTree>
    <p:extLst>
      <p:ext uri="{BB962C8B-B14F-4D97-AF65-F5344CB8AC3E}">
        <p14:creationId xmlns:p14="http://schemas.microsoft.com/office/powerpoint/2010/main" val="4947672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5507" y="54771"/>
            <a:ext cx="11957539" cy="742184"/>
          </a:xfrm>
        </p:spPr>
        <p:txBody>
          <a:bodyPr>
            <a:normAutofit/>
          </a:bodyPr>
          <a:lstStyle/>
          <a:p>
            <a:pPr algn="ctr"/>
            <a:r>
              <a:rPr lang="en-US" altLang="en-US" sz="3600" b="1" dirty="0">
                <a:solidFill>
                  <a:srgbClr val="FF0000"/>
                </a:solidFill>
                <a:effectLst>
                  <a:outerShdw blurRad="38100" dist="38100" dir="2700000" algn="tl">
                    <a:srgbClr val="000000">
                      <a:alpha val="43137"/>
                    </a:srgbClr>
                  </a:outerShdw>
                </a:effectLst>
              </a:rPr>
              <a:t>Ashcroft v</a:t>
            </a:r>
            <a:r>
              <a:rPr lang="en-US" altLang="en-US" sz="3600" b="1" i="1" dirty="0">
                <a:solidFill>
                  <a:srgbClr val="FF0000"/>
                </a:solidFill>
                <a:effectLst>
                  <a:outerShdw blurRad="38100" dist="38100" dir="2700000" algn="tl">
                    <a:srgbClr val="000000">
                      <a:alpha val="43137"/>
                    </a:srgbClr>
                  </a:outerShdw>
                </a:effectLst>
              </a:rPr>
              <a:t>. Iqbal</a:t>
            </a:r>
            <a:r>
              <a:rPr lang="en-US" altLang="en-US" sz="3600" b="1" dirty="0">
                <a:solidFill>
                  <a:srgbClr val="FF0000"/>
                </a:solidFill>
                <a:effectLst>
                  <a:outerShdw blurRad="38100" dist="38100" dir="2700000" algn="tl">
                    <a:srgbClr val="000000">
                      <a:alpha val="43137"/>
                    </a:srgbClr>
                  </a:outerShdw>
                </a:effectLst>
              </a:rPr>
              <a:t>,  556 U.S. 662 (2009)</a:t>
            </a:r>
          </a:p>
        </p:txBody>
      </p:sp>
      <p:sp>
        <p:nvSpPr>
          <p:cNvPr id="52227" name="Content Placeholder 2"/>
          <p:cNvSpPr>
            <a:spLocks noGrp="1"/>
          </p:cNvSpPr>
          <p:nvPr>
            <p:ph idx="1"/>
          </p:nvPr>
        </p:nvSpPr>
        <p:spPr>
          <a:xfrm>
            <a:off x="105182" y="796956"/>
            <a:ext cx="11957863" cy="6006274"/>
          </a:xfrm>
        </p:spPr>
        <p:txBody>
          <a:bodyPr>
            <a:normAutofit/>
          </a:bodyPr>
          <a:lstStyle/>
          <a:p>
            <a:pPr lvl="1"/>
            <a:r>
              <a:rPr lang="en-US" altLang="en-US" dirty="0">
                <a:solidFill>
                  <a:srgbClr val="FF0000"/>
                </a:solidFill>
              </a:rPr>
              <a:t>11</a:t>
            </a:r>
            <a:r>
              <a:rPr lang="en-US" altLang="en-US" baseline="30000" dirty="0">
                <a:solidFill>
                  <a:srgbClr val="FF0000"/>
                </a:solidFill>
              </a:rPr>
              <a:t>th</a:t>
            </a:r>
            <a:r>
              <a:rPr lang="en-US" altLang="en-US" dirty="0">
                <a:solidFill>
                  <a:srgbClr val="FF0000"/>
                </a:solidFill>
              </a:rPr>
              <a:t> Circuit’s Application Of Iqbal </a:t>
            </a:r>
            <a:endParaRPr lang="en-US" altLang="en-US" dirty="0"/>
          </a:p>
          <a:p>
            <a:pPr lvl="1" eaLnBrk="1" hangingPunct="1"/>
            <a:r>
              <a:rPr lang="en-US" altLang="en-US" dirty="0"/>
              <a:t>Implements an unconstitutional policy (see Olsen v. State of GA; 2024)</a:t>
            </a:r>
          </a:p>
          <a:p>
            <a:pPr lvl="1" eaLnBrk="1" hangingPunct="1"/>
            <a:r>
              <a:rPr lang="en-US" altLang="en-US" dirty="0"/>
              <a:t>Direct participation in constitutional violation (personal misconduct)</a:t>
            </a:r>
          </a:p>
          <a:p>
            <a:pPr lvl="1" eaLnBrk="1" hangingPunct="1"/>
            <a:r>
              <a:rPr lang="en-US" altLang="en-US" dirty="0"/>
              <a:t>Personally directs an officer in an unconstitutional act </a:t>
            </a:r>
          </a:p>
          <a:p>
            <a:pPr lvl="1" eaLnBrk="1" hangingPunct="1"/>
            <a:r>
              <a:rPr lang="en-US" altLang="en-US" dirty="0"/>
              <a:t>Must have actual knowledge and failed to remedy or address the problem</a:t>
            </a:r>
            <a:r>
              <a:rPr lang="en-US" altLang="en-US" dirty="0">
                <a:sym typeface="Wingdings" panose="05000000000000000000" pitchFamily="2" charset="2"/>
              </a:rPr>
              <a:t> “Constructive Notice”</a:t>
            </a:r>
          </a:p>
          <a:p>
            <a:pPr lvl="1"/>
            <a:r>
              <a:rPr lang="en-US" altLang="en-US" dirty="0"/>
              <a:t>May be held liable for Action/inaction; rises to </a:t>
            </a:r>
            <a:r>
              <a:rPr lang="en-US" altLang="en-US" i="1" u="sng" dirty="0">
                <a:solidFill>
                  <a:srgbClr val="0070C0"/>
                </a:solidFill>
                <a:effectLst>
                  <a:outerShdw blurRad="38100" dist="38100" dir="2700000" algn="tl">
                    <a:srgbClr val="000000">
                      <a:alpha val="43137"/>
                    </a:srgbClr>
                  </a:outerShdw>
                </a:effectLst>
              </a:rPr>
              <a:t>“Causation</a:t>
            </a:r>
            <a:r>
              <a:rPr lang="en-US" altLang="en-US" dirty="0">
                <a:solidFill>
                  <a:srgbClr val="0070C0"/>
                </a:solidFill>
                <a:effectLst>
                  <a:outerShdw blurRad="38100" dist="38100" dir="2700000" algn="tl">
                    <a:srgbClr val="000000">
                      <a:alpha val="43137"/>
                    </a:srgbClr>
                  </a:outerShdw>
                </a:effectLst>
              </a:rPr>
              <a:t>” </a:t>
            </a:r>
            <a:r>
              <a:rPr lang="en-US" altLang="en-US" dirty="0"/>
              <a:t>(§1983 language)</a:t>
            </a:r>
          </a:p>
          <a:p>
            <a:pPr lvl="2"/>
            <a:r>
              <a:rPr lang="en-US" altLang="en-US" sz="2400" dirty="0"/>
              <a:t>Directly traceable to the supervisor</a:t>
            </a:r>
            <a:r>
              <a:rPr lang="en-US" altLang="en-US" sz="2400" dirty="0">
                <a:sym typeface="Wingdings" panose="05000000000000000000" pitchFamily="2" charset="2"/>
              </a:rPr>
              <a:t> </a:t>
            </a:r>
            <a:r>
              <a:rPr lang="en-US" altLang="en-US" sz="2400" dirty="0"/>
              <a:t>Affirmative linkage</a:t>
            </a:r>
          </a:p>
          <a:p>
            <a:pPr lvl="2"/>
            <a:r>
              <a:rPr lang="en-US" altLang="en-US" sz="2400" dirty="0"/>
              <a:t>“</a:t>
            </a:r>
            <a:r>
              <a:rPr lang="en-US" altLang="en-US" sz="2400" b="1" dirty="0">
                <a:solidFill>
                  <a:srgbClr val="C00000"/>
                </a:solidFill>
                <a:effectLst>
                  <a:outerShdw blurRad="38100" dist="38100" dir="2700000" algn="tl">
                    <a:srgbClr val="000000">
                      <a:alpha val="43137"/>
                    </a:srgbClr>
                  </a:outerShdw>
                </a:effectLst>
              </a:rPr>
              <a:t>Deliberate Indifference</a:t>
            </a:r>
            <a:r>
              <a:rPr lang="en-US" altLang="en-US" sz="2400" dirty="0"/>
              <a:t>” </a:t>
            </a:r>
            <a:r>
              <a:rPr lang="en-US" altLang="en-US" sz="2400" dirty="0">
                <a:sym typeface="Wingdings" panose="05000000000000000000" pitchFamily="2" charset="2"/>
              </a:rPr>
              <a:t> the “Moving Force”</a:t>
            </a:r>
          </a:p>
          <a:p>
            <a:pPr lvl="2"/>
            <a:r>
              <a:rPr lang="en-US" altLang="en-US" sz="2400" dirty="0">
                <a:sym typeface="Wingdings" panose="05000000000000000000" pitchFamily="2" charset="2"/>
              </a:rPr>
              <a:t>Aware of past patterns of violations &amp; deliberately chose to ignore it</a:t>
            </a:r>
          </a:p>
          <a:p>
            <a:pPr lvl="1"/>
            <a:r>
              <a:rPr lang="en-US" altLang="en-US" dirty="0">
                <a:solidFill>
                  <a:srgbClr val="FF0000"/>
                </a:solidFill>
                <a:latin typeface="Comic Sans MS" panose="030F0702030302020204" pitchFamily="66" charset="0"/>
              </a:rPr>
              <a:t>A supervisor acting with deliberate indifference to actual or constructive knowledge of a constitutional wrongdoing has “caused a person to be subjected” to a constitutional rights violation in accordance with §1983</a:t>
            </a:r>
            <a:br>
              <a:rPr lang="en-US" altLang="en-US" dirty="0">
                <a:solidFill>
                  <a:srgbClr val="FF0000"/>
                </a:solidFill>
                <a:latin typeface="Comic Sans MS" panose="030F0702030302020204" pitchFamily="66" charset="0"/>
              </a:rPr>
            </a:br>
            <a:br>
              <a:rPr lang="en-US" altLang="en-US" dirty="0">
                <a:solidFill>
                  <a:srgbClr val="FF0000"/>
                </a:solidFill>
                <a:latin typeface="Comic Sans MS" panose="030F0702030302020204" pitchFamily="66" charset="0"/>
              </a:rPr>
            </a:br>
            <a:r>
              <a:rPr lang="en-US" altLang="en-US" dirty="0">
                <a:solidFill>
                  <a:srgbClr val="FF0000"/>
                </a:solidFill>
                <a:latin typeface="Comic Sans MS" panose="030F0702030302020204" pitchFamily="66" charset="0"/>
              </a:rPr>
              <a:t>Such actions demonstrates abuse of power of the position and subjects that person to personal liability </a:t>
            </a:r>
            <a:endParaRPr lang="en-US" altLang="en-US" dirty="0">
              <a:sym typeface="Wingdings" panose="05000000000000000000" pitchFamily="2" charset="2"/>
            </a:endParaRPr>
          </a:p>
          <a:p>
            <a:pPr lvl="1" eaLnBrk="1" hangingPunct="1"/>
            <a:endParaRPr lang="en-US" altLang="en-US" dirty="0"/>
          </a:p>
          <a:p>
            <a:pPr lvl="1" eaLnBrk="1" hangingPunct="1"/>
            <a:endParaRPr lang="en-US" altLang="en-US" dirty="0">
              <a:solidFill>
                <a:srgbClr val="FFFF00"/>
              </a:solidFill>
            </a:endParaRPr>
          </a:p>
          <a:p>
            <a:pPr lvl="1" eaLnBrk="1" hangingPunct="1"/>
            <a:endParaRPr lang="en-US" altLang="en-US" dirty="0">
              <a:solidFill>
                <a:srgbClr val="FFFF00"/>
              </a:solidFill>
            </a:endParaRPr>
          </a:p>
          <a:p>
            <a:pPr lvl="1" eaLnBrk="1" hangingPunct="1"/>
            <a:endParaRPr lang="en-US" altLang="en-US" dirty="0">
              <a:solidFill>
                <a:srgbClr val="FFFF00"/>
              </a:solidFill>
            </a:endParaRPr>
          </a:p>
        </p:txBody>
      </p:sp>
      <p:sp>
        <p:nvSpPr>
          <p:cNvPr id="4" name="Slide Number Placeholder 3"/>
          <p:cNvSpPr>
            <a:spLocks noGrp="1"/>
          </p:cNvSpPr>
          <p:nvPr>
            <p:ph type="sldNum" sz="quarter" idx="12"/>
          </p:nvPr>
        </p:nvSpPr>
        <p:spPr/>
        <p:txBody>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Font typeface="Wingdings" panose="05000000000000000000" pitchFamily="2" charset="2"/>
              <a:buChar char="n"/>
              <a:defRPr sz="2800">
                <a:solidFill>
                  <a:schemeClr val="tx1"/>
                </a:solidFill>
                <a:latin typeface="Tahoma" panose="020B0604030504040204" pitchFamily="34" charset="0"/>
              </a:defRPr>
            </a:lvl9pPr>
          </a:lstStyle>
          <a:p>
            <a:pPr eaLnBrk="1" hangingPunct="1"/>
            <a:fld id="{1D3A7047-1159-424D-93F6-05D90423FFF7}" type="slidenum">
              <a:rPr lang="en-US" altLang="en-US" sz="1200">
                <a:solidFill>
                  <a:srgbClr val="898989"/>
                </a:solidFill>
              </a:rPr>
              <a:pPr eaLnBrk="1" hangingPunct="1"/>
              <a:t>82</a:t>
            </a:fld>
            <a:endParaRPr lang="en-US" altLang="en-US" sz="1200">
              <a:solidFill>
                <a:srgbClr val="898989"/>
              </a:solidFill>
            </a:endParaRPr>
          </a:p>
        </p:txBody>
      </p:sp>
      <p:pic>
        <p:nvPicPr>
          <p:cNvPr id="5" name="Picture 4" descr="005_cartoon_police_01">
            <a:extLst>
              <a:ext uri="{FF2B5EF4-FFF2-40B4-BE49-F238E27FC236}">
                <a16:creationId xmlns:a16="http://schemas.microsoft.com/office/drawing/2014/main" id="{379324C4-6D02-4BFA-B9D6-4558440A8D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9690" y="796954"/>
            <a:ext cx="1802309" cy="21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6980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30" y="102972"/>
            <a:ext cx="11870723" cy="672149"/>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Failure to Supervise </a:t>
            </a:r>
          </a:p>
        </p:txBody>
      </p:sp>
      <p:sp>
        <p:nvSpPr>
          <p:cNvPr id="3" name="Content Placeholder 2"/>
          <p:cNvSpPr>
            <a:spLocks noGrp="1"/>
          </p:cNvSpPr>
          <p:nvPr>
            <p:ph idx="1"/>
          </p:nvPr>
        </p:nvSpPr>
        <p:spPr>
          <a:xfrm>
            <a:off x="107093" y="1104181"/>
            <a:ext cx="11973538" cy="5650847"/>
          </a:xfrm>
        </p:spPr>
        <p:txBody>
          <a:bodyPr>
            <a:normAutofit/>
          </a:bodyPr>
          <a:lstStyle/>
          <a:p>
            <a:r>
              <a:rPr lang="en-US" dirty="0"/>
              <a:t>Unconstitutional conduct by the supervisor;</a:t>
            </a:r>
          </a:p>
          <a:p>
            <a:r>
              <a:rPr lang="en-US" dirty="0"/>
              <a:t>Supervisor on notice through actual or constructive knowledge;</a:t>
            </a:r>
          </a:p>
          <a:p>
            <a:r>
              <a:rPr lang="en-US" dirty="0"/>
              <a:t>Liability not actionable </a:t>
            </a:r>
            <a:r>
              <a:rPr lang="en-US" i="1" dirty="0"/>
              <a:t>unless </a:t>
            </a:r>
            <a:r>
              <a:rPr lang="en-US" dirty="0"/>
              <a:t>the supervisor either encouraged the specific incident of misconduct or in some other way directly participated in it;</a:t>
            </a:r>
          </a:p>
          <a:p>
            <a:r>
              <a:rPr lang="en-US" dirty="0"/>
              <a:t>Supervisor implicitly authorized, approved, or knowingly acquiesced in the unconstitutional conduct of the offending officer (s);</a:t>
            </a:r>
          </a:p>
          <a:p>
            <a:r>
              <a:rPr lang="en-US" dirty="0"/>
              <a:t>Is there a causal connection between the defendants’ wrongful conduct and the violation alleged?; and </a:t>
            </a:r>
          </a:p>
          <a:p>
            <a:r>
              <a:rPr lang="en-US" dirty="0"/>
              <a:t>Failure to supervise and discipline LEOs amount to ratification?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109106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5E185-FD9C-2BE5-085D-EACF8F259055}"/>
              </a:ext>
            </a:extLst>
          </p:cNvPr>
          <p:cNvSpPr>
            <a:spLocks noGrp="1"/>
          </p:cNvSpPr>
          <p:nvPr>
            <p:ph type="title"/>
          </p:nvPr>
        </p:nvSpPr>
        <p:spPr>
          <a:xfrm>
            <a:off x="155275" y="138023"/>
            <a:ext cx="11930333" cy="974785"/>
          </a:xfrm>
        </p:spPr>
        <p:txBody>
          <a:bodyPr>
            <a:normAutofit/>
          </a:bodyPr>
          <a:lstStyle/>
          <a:p>
            <a:pPr algn="ctr"/>
            <a:r>
              <a:rPr lang="en-US" sz="4000" b="1" dirty="0">
                <a:solidFill>
                  <a:srgbClr val="FF0000"/>
                </a:solidFill>
              </a:rPr>
              <a:t>Supervision Questions </a:t>
            </a:r>
          </a:p>
        </p:txBody>
      </p:sp>
      <p:sp>
        <p:nvSpPr>
          <p:cNvPr id="3" name="Content Placeholder 2">
            <a:extLst>
              <a:ext uri="{FF2B5EF4-FFF2-40B4-BE49-F238E27FC236}">
                <a16:creationId xmlns:a16="http://schemas.microsoft.com/office/drawing/2014/main" id="{D4A70A32-BEA9-FF0C-08C3-885257B29927}"/>
              </a:ext>
            </a:extLst>
          </p:cNvPr>
          <p:cNvSpPr>
            <a:spLocks noGrp="1"/>
          </p:cNvSpPr>
          <p:nvPr>
            <p:ph idx="1"/>
          </p:nvPr>
        </p:nvSpPr>
        <p:spPr>
          <a:xfrm>
            <a:off x="241540" y="1050758"/>
            <a:ext cx="11593902" cy="5669219"/>
          </a:xfrm>
        </p:spPr>
        <p:txBody>
          <a:bodyPr/>
          <a:lstStyle/>
          <a:p>
            <a:r>
              <a:rPr lang="en-US" dirty="0"/>
              <a:t>Supervisors knowledgeable and competent in: </a:t>
            </a:r>
          </a:p>
          <a:p>
            <a:pPr lvl="1"/>
            <a:r>
              <a:rPr lang="en-US" dirty="0"/>
              <a:t>Criminal Law</a:t>
            </a:r>
          </a:p>
          <a:p>
            <a:pPr lvl="1"/>
            <a:r>
              <a:rPr lang="en-US" dirty="0"/>
              <a:t>Civil liability </a:t>
            </a:r>
          </a:p>
          <a:p>
            <a:pPr lvl="1"/>
            <a:r>
              <a:rPr lang="en-US" dirty="0"/>
              <a:t>Agency Policies	and Practices 	</a:t>
            </a:r>
          </a:p>
          <a:p>
            <a:pPr lvl="1"/>
            <a:r>
              <a:rPr lang="en-US" dirty="0"/>
              <a:t>All tactics, techniques, special weaponry &amp; equipment        </a:t>
            </a:r>
          </a:p>
          <a:p>
            <a:pPr lvl="1"/>
            <a:r>
              <a:rPr lang="en-US" dirty="0"/>
              <a:t>Leadership principles and application </a:t>
            </a:r>
          </a:p>
          <a:p>
            <a:pPr lvl="1"/>
            <a:r>
              <a:rPr lang="en-US" dirty="0"/>
              <a:t>Conflict management </a:t>
            </a:r>
          </a:p>
          <a:p>
            <a:pPr lvl="1"/>
            <a:r>
              <a:rPr lang="en-US" dirty="0"/>
              <a:t>Evaluate incident &amp; Team performance</a:t>
            </a:r>
          </a:p>
          <a:p>
            <a:pPr lvl="1"/>
            <a:r>
              <a:rPr lang="en-US" dirty="0"/>
              <a:t>Monitor &amp; assessment of field incidents 	</a:t>
            </a:r>
          </a:p>
          <a:p>
            <a:pPr lvl="1"/>
            <a:r>
              <a:rPr lang="en-US" dirty="0"/>
              <a:t>Assessing training of the Team</a:t>
            </a:r>
          </a:p>
          <a:p>
            <a:pPr lvl="1"/>
            <a:r>
              <a:rPr lang="en-US" dirty="0"/>
              <a:t>Evaluating LEO performance </a:t>
            </a:r>
          </a:p>
          <a:p>
            <a:pPr lvl="1"/>
            <a:r>
              <a:rPr lang="en-US" dirty="0"/>
              <a:t>Holding officers accountable</a:t>
            </a:r>
          </a:p>
          <a:p>
            <a:endParaRPr lang="en-US" dirty="0"/>
          </a:p>
        </p:txBody>
      </p:sp>
    </p:spTree>
    <p:extLst>
      <p:ext uri="{BB962C8B-B14F-4D97-AF65-F5344CB8AC3E}">
        <p14:creationId xmlns:p14="http://schemas.microsoft.com/office/powerpoint/2010/main" val="27746281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69" y="175613"/>
            <a:ext cx="11657086" cy="926512"/>
          </a:xfrm>
        </p:spPr>
        <p:txBody>
          <a:bodyPr>
            <a:normAutofit/>
          </a:bodyPr>
          <a:lstStyle/>
          <a:p>
            <a:pPr algn="ctr"/>
            <a:r>
              <a:rPr lang="en-US" sz="4000" b="1" dirty="0">
                <a:solidFill>
                  <a:srgbClr val="C00000"/>
                </a:solidFill>
                <a:effectLst>
                  <a:outerShdw blurRad="38100" dist="38100" dir="2700000" algn="tl">
                    <a:srgbClr val="000000">
                      <a:alpha val="43137"/>
                    </a:srgbClr>
                  </a:outerShdw>
                </a:effectLst>
              </a:rPr>
              <a:t>District of Columbia, et al. v. </a:t>
            </a:r>
            <a:r>
              <a:rPr lang="en-US" sz="4000" b="1" dirty="0" err="1">
                <a:solidFill>
                  <a:srgbClr val="C00000"/>
                </a:solidFill>
                <a:effectLst>
                  <a:outerShdw blurRad="38100" dist="38100" dir="2700000" algn="tl">
                    <a:srgbClr val="000000">
                      <a:alpha val="43137"/>
                    </a:srgbClr>
                  </a:outerShdw>
                </a:effectLst>
              </a:rPr>
              <a:t>Wesby</a:t>
            </a:r>
            <a:r>
              <a:rPr lang="en-US" sz="4000" b="1" dirty="0">
                <a:solidFill>
                  <a:srgbClr val="C00000"/>
                </a:solidFill>
                <a:effectLst>
                  <a:outerShdw blurRad="38100" dist="38100" dir="2700000" algn="tl">
                    <a:srgbClr val="000000">
                      <a:alpha val="43137"/>
                    </a:srgbClr>
                  </a:outerShdw>
                </a:effectLst>
              </a:rPr>
              <a:t>, et al. (2018)</a:t>
            </a:r>
          </a:p>
        </p:txBody>
      </p:sp>
      <p:sp>
        <p:nvSpPr>
          <p:cNvPr id="3" name="Content Placeholder 2"/>
          <p:cNvSpPr>
            <a:spLocks noGrp="1"/>
          </p:cNvSpPr>
          <p:nvPr>
            <p:ph idx="1"/>
          </p:nvPr>
        </p:nvSpPr>
        <p:spPr>
          <a:xfrm>
            <a:off x="254924" y="1144514"/>
            <a:ext cx="11657086" cy="5827025"/>
          </a:xfrm>
        </p:spPr>
        <p:txBody>
          <a:bodyPr/>
          <a:lstStyle/>
          <a:p>
            <a:pPr>
              <a:buClr>
                <a:srgbClr val="C00000"/>
              </a:buClr>
            </a:pPr>
            <a:r>
              <a:rPr lang="en-US" dirty="0"/>
              <a:t>Sgt. directed officers to arrest party goers on premises illegally</a:t>
            </a:r>
          </a:p>
          <a:p>
            <a:pPr>
              <a:buClr>
                <a:srgbClr val="C00000"/>
              </a:buClr>
            </a:pPr>
            <a:r>
              <a:rPr lang="en-US" dirty="0"/>
              <a:t>They claimed had permission &amp; filed § 1983 for false arrest/imprisonment &amp; failure to supervise</a:t>
            </a:r>
          </a:p>
          <a:p>
            <a:pPr>
              <a:buClr>
                <a:srgbClr val="C00000"/>
              </a:buClr>
            </a:pPr>
            <a:r>
              <a:rPr lang="en-US" dirty="0"/>
              <a:t>On direction of AG’s office; LT changed charges to disorderly conduct</a:t>
            </a:r>
          </a:p>
          <a:p>
            <a:pPr>
              <a:buClr>
                <a:srgbClr val="C00000"/>
              </a:buClr>
            </a:pPr>
            <a:r>
              <a:rPr lang="en-US" dirty="0"/>
              <a:t>Sgt. complied but disagreed w/charges</a:t>
            </a:r>
          </a:p>
          <a:p>
            <a:pPr>
              <a:buClr>
                <a:srgbClr val="C00000"/>
              </a:buClr>
            </a:pPr>
            <a:r>
              <a:rPr lang="en-US" dirty="0"/>
              <a:t>SJ/QI was denied at District &amp; DC Appellate Court—SCOTUS reviewed</a:t>
            </a:r>
          </a:p>
          <a:p>
            <a:pPr>
              <a:buClr>
                <a:srgbClr val="C00000"/>
              </a:buClr>
            </a:pPr>
            <a:r>
              <a:rPr lang="en-US" dirty="0"/>
              <a:t>Decision:</a:t>
            </a:r>
          </a:p>
          <a:p>
            <a:pPr lvl="1">
              <a:buClr>
                <a:srgbClr val="C00000"/>
              </a:buClr>
            </a:pPr>
            <a:r>
              <a:rPr lang="en-US" dirty="0"/>
              <a:t>Officers had PC to arrest; reversed &amp; granted officers QI</a:t>
            </a:r>
          </a:p>
          <a:p>
            <a:pPr lvl="1">
              <a:buClr>
                <a:srgbClr val="C00000"/>
              </a:buClr>
            </a:pPr>
            <a:r>
              <a:rPr lang="en-US" dirty="0"/>
              <a:t>Failure to supervise claim failed &amp; QI granted</a:t>
            </a:r>
          </a:p>
          <a:p>
            <a:pPr lvl="1">
              <a:buClr>
                <a:srgbClr val="C00000"/>
              </a:buClr>
            </a:pPr>
            <a:r>
              <a:rPr lang="en-US" dirty="0"/>
              <a:t>No improper direction by sergeant </a:t>
            </a:r>
          </a:p>
          <a:p>
            <a:pPr lvl="1">
              <a:buClr>
                <a:srgbClr val="C00000"/>
              </a:buClr>
            </a:pPr>
            <a:r>
              <a:rPr lang="en-US" dirty="0"/>
              <a:t>Goes to competency of sergeant</a:t>
            </a:r>
          </a:p>
        </p:txBody>
      </p:sp>
      <p:pic>
        <p:nvPicPr>
          <p:cNvPr id="5" name="Picture 4" descr="005_cartoon_police_01">
            <a:extLst>
              <a:ext uri="{FF2B5EF4-FFF2-40B4-BE49-F238E27FC236}">
                <a16:creationId xmlns:a16="http://schemas.microsoft.com/office/drawing/2014/main" id="{A21755A3-6A03-4082-B179-D16A5919E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6125" y="4397985"/>
            <a:ext cx="1945875" cy="244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4092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676C2-10FE-3158-905A-DBCF643BF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229FB-F490-D9EF-4DE8-E6C6CBDA6625}"/>
              </a:ext>
            </a:extLst>
          </p:cNvPr>
          <p:cNvSpPr>
            <a:spLocks noGrp="1"/>
          </p:cNvSpPr>
          <p:nvPr>
            <p:ph type="title"/>
          </p:nvPr>
        </p:nvSpPr>
        <p:spPr>
          <a:xfrm>
            <a:off x="115824" y="85345"/>
            <a:ext cx="11948160" cy="749807"/>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Forrest v. Parry, </a:t>
            </a:r>
            <a:r>
              <a:rPr lang="en-US" sz="4000" b="1" dirty="0" err="1">
                <a:solidFill>
                  <a:srgbClr val="FF0000"/>
                </a:solidFill>
                <a:effectLst>
                  <a:outerShdw blurRad="38100" dist="38100" dir="2700000" algn="tl">
                    <a:srgbClr val="000000">
                      <a:alpha val="43137"/>
                    </a:srgbClr>
                  </a:outerShdw>
                </a:effectLst>
              </a:rPr>
              <a:t>Stetser</a:t>
            </a:r>
            <a:r>
              <a:rPr lang="en-US" sz="4000" b="1" dirty="0">
                <a:solidFill>
                  <a:srgbClr val="FF0000"/>
                </a:solidFill>
                <a:effectLst>
                  <a:outerShdw blurRad="38100" dist="38100" dir="2700000" algn="tl">
                    <a:srgbClr val="000000">
                      <a:alpha val="43137"/>
                    </a:srgbClr>
                  </a:outerShdw>
                </a:effectLst>
              </a:rPr>
              <a:t>, &amp; City of Camden, NJ, et al. (‘19)</a:t>
            </a:r>
          </a:p>
        </p:txBody>
      </p:sp>
      <p:sp>
        <p:nvSpPr>
          <p:cNvPr id="3" name="Content Placeholder 2">
            <a:extLst>
              <a:ext uri="{FF2B5EF4-FFF2-40B4-BE49-F238E27FC236}">
                <a16:creationId xmlns:a16="http://schemas.microsoft.com/office/drawing/2014/main" id="{CC9F152F-02A1-4865-FCC2-15297499D886}"/>
              </a:ext>
            </a:extLst>
          </p:cNvPr>
          <p:cNvSpPr>
            <a:spLocks noGrp="1"/>
          </p:cNvSpPr>
          <p:nvPr>
            <p:ph idx="1"/>
          </p:nvPr>
        </p:nvSpPr>
        <p:spPr>
          <a:xfrm>
            <a:off x="60960" y="1331495"/>
            <a:ext cx="12045696" cy="5441160"/>
          </a:xfrm>
        </p:spPr>
        <p:txBody>
          <a:bodyPr>
            <a:normAutofit/>
          </a:bodyPr>
          <a:lstStyle/>
          <a:p>
            <a:r>
              <a:rPr lang="en-US" dirty="0"/>
              <a:t>LEOs kicked in doors at residence looking for drugs; beat suspect unconscious</a:t>
            </a:r>
          </a:p>
          <a:p>
            <a:r>
              <a:rPr lang="en-US" dirty="0"/>
              <a:t>Cuffed, drug down stairs, transported to hospital, &amp; treated for severe injuries</a:t>
            </a:r>
          </a:p>
          <a:p>
            <a:r>
              <a:rPr lang="en-US" dirty="0"/>
              <a:t>LEOs falsified reports, GJ indicted, &amp; suspect sentenced to 4 years in prison</a:t>
            </a:r>
          </a:p>
          <a:p>
            <a:r>
              <a:rPr lang="en-US" dirty="0"/>
              <a:t>Suspect filed 2 complaints &amp; no IA investigation or response &amp; filed § 1983 claim</a:t>
            </a:r>
          </a:p>
          <a:p>
            <a:r>
              <a:rPr lang="en-US" dirty="0"/>
              <a:t>18 months later, LEO admitted falsified reports &amp; he, two other LEOs, &amp; 1 Sergeant investigated &amp; led to a DOJ civil rights investigation</a:t>
            </a:r>
          </a:p>
          <a:p>
            <a:r>
              <a:rPr lang="en-US" dirty="0"/>
              <a:t>Suspect released</a:t>
            </a:r>
          </a:p>
          <a:p>
            <a:pPr marL="0" indent="0">
              <a:buNone/>
            </a:pPr>
            <a:endParaRPr lang="en-US" dirty="0">
              <a:sym typeface="Wingdings" panose="05000000000000000000" pitchFamily="2" charset="2"/>
            </a:endParaRPr>
          </a:p>
          <a:p>
            <a:pPr lvl="1"/>
            <a:endParaRPr lang="en-US" dirty="0"/>
          </a:p>
        </p:txBody>
      </p:sp>
    </p:spTree>
    <p:extLst>
      <p:ext uri="{BB962C8B-B14F-4D97-AF65-F5344CB8AC3E}">
        <p14:creationId xmlns:p14="http://schemas.microsoft.com/office/powerpoint/2010/main" val="2909019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777B-BDF2-768E-17E4-3D338EAF48F0}"/>
              </a:ext>
            </a:extLst>
          </p:cNvPr>
          <p:cNvSpPr>
            <a:spLocks noGrp="1"/>
          </p:cNvSpPr>
          <p:nvPr>
            <p:ph type="title"/>
          </p:nvPr>
        </p:nvSpPr>
        <p:spPr>
          <a:xfrm>
            <a:off x="96253" y="72190"/>
            <a:ext cx="12039600" cy="962526"/>
          </a:xfrm>
        </p:spPr>
        <p:txBody>
          <a:bodyPr>
            <a:normAutofit fontScale="90000"/>
          </a:bodyPr>
          <a:lstStyle/>
          <a:p>
            <a:r>
              <a:rPr lang="en-US" sz="4400" b="1" dirty="0">
                <a:solidFill>
                  <a:srgbClr val="FF0000"/>
                </a:solidFill>
                <a:effectLst>
                  <a:outerShdw blurRad="38100" dist="38100" dir="2700000" algn="tl">
                    <a:srgbClr val="000000">
                      <a:alpha val="43137"/>
                    </a:srgbClr>
                  </a:outerShdw>
                </a:effectLst>
              </a:rPr>
              <a:t>Forrest v. Parry, </a:t>
            </a:r>
            <a:r>
              <a:rPr lang="en-US" sz="4400" b="1" dirty="0" err="1">
                <a:solidFill>
                  <a:srgbClr val="FF0000"/>
                </a:solidFill>
                <a:effectLst>
                  <a:outerShdw blurRad="38100" dist="38100" dir="2700000" algn="tl">
                    <a:srgbClr val="000000">
                      <a:alpha val="43137"/>
                    </a:srgbClr>
                  </a:outerShdw>
                </a:effectLst>
              </a:rPr>
              <a:t>Stetser</a:t>
            </a:r>
            <a:r>
              <a:rPr lang="en-US" sz="4400" b="1" dirty="0">
                <a:solidFill>
                  <a:srgbClr val="FF0000"/>
                </a:solidFill>
                <a:effectLst>
                  <a:outerShdw blurRad="38100" dist="38100" dir="2700000" algn="tl">
                    <a:srgbClr val="000000">
                      <a:alpha val="43137"/>
                    </a:srgbClr>
                  </a:outerShdw>
                </a:effectLst>
              </a:rPr>
              <a:t>, &amp; City of Camden, NJ, et al. (‘19)</a:t>
            </a:r>
            <a:endParaRPr lang="en-US" dirty="0"/>
          </a:p>
        </p:txBody>
      </p:sp>
      <p:sp>
        <p:nvSpPr>
          <p:cNvPr id="3" name="Content Placeholder 2">
            <a:extLst>
              <a:ext uri="{FF2B5EF4-FFF2-40B4-BE49-F238E27FC236}">
                <a16:creationId xmlns:a16="http://schemas.microsoft.com/office/drawing/2014/main" id="{8B4F5C45-6ACD-40A7-089B-DBEF567AAC78}"/>
              </a:ext>
            </a:extLst>
          </p:cNvPr>
          <p:cNvSpPr>
            <a:spLocks noGrp="1"/>
          </p:cNvSpPr>
          <p:nvPr>
            <p:ph idx="1"/>
          </p:nvPr>
        </p:nvSpPr>
        <p:spPr>
          <a:xfrm>
            <a:off x="96253" y="1315453"/>
            <a:ext cx="11919284" cy="5470357"/>
          </a:xfrm>
        </p:spPr>
        <p:txBody>
          <a:bodyPr>
            <a:normAutofit/>
          </a:bodyPr>
          <a:lstStyle/>
          <a:p>
            <a:r>
              <a:rPr lang="en-US" dirty="0"/>
              <a:t>DOJ investigation found:</a:t>
            </a:r>
          </a:p>
          <a:p>
            <a:pPr lvl="1"/>
            <a:r>
              <a:rPr lang="en-US" dirty="0"/>
              <a:t>Officers routinely planted drugs, false reports &amp; 200 cases were dismissed/vacated</a:t>
            </a:r>
          </a:p>
          <a:p>
            <a:pPr lvl="1"/>
            <a:r>
              <a:rPr lang="en-US" dirty="0"/>
              <a:t>PD investigated by NJAG 5 times &amp; referred to Prosecutor for oversight</a:t>
            </a:r>
            <a:r>
              <a:rPr lang="en-US" dirty="0">
                <a:sym typeface="Wingdings" panose="05000000000000000000" pitchFamily="2" charset="2"/>
              </a:rPr>
              <a:t> “Warned”</a:t>
            </a:r>
            <a:endParaRPr lang="en-US" dirty="0"/>
          </a:p>
          <a:p>
            <a:pPr lvl="1"/>
            <a:r>
              <a:rPr lang="en-US" dirty="0"/>
              <a:t>Over 350 complaints of LEO misconduct backlog in IA &amp; deficient investigations</a:t>
            </a:r>
          </a:p>
          <a:p>
            <a:pPr lvl="1"/>
            <a:r>
              <a:rPr lang="en-US" dirty="0"/>
              <a:t>About 1% of complaints sustained (EF, ISS &amp; FA) </a:t>
            </a:r>
          </a:p>
          <a:p>
            <a:pPr lvl="1"/>
            <a:r>
              <a:rPr lang="en-US" dirty="0"/>
              <a:t>Chief &amp; supervisors </a:t>
            </a:r>
            <a:r>
              <a:rPr lang="en-US" dirty="0">
                <a:sym typeface="Wingdings" panose="05000000000000000000" pitchFamily="2" charset="2"/>
              </a:rPr>
              <a:t>knew of officer misconduct: failed to intervene/failed to supervise</a:t>
            </a:r>
          </a:p>
          <a:p>
            <a:pPr lvl="1"/>
            <a:r>
              <a:rPr lang="en-US" dirty="0">
                <a:sym typeface="Wingdings" panose="05000000000000000000" pitchFamily="2" charset="2"/>
              </a:rPr>
              <a:t>LEOs knew supervisors turn “blind eye” to their misconduct</a:t>
            </a:r>
          </a:p>
          <a:p>
            <a:r>
              <a:rPr lang="en-US" dirty="0"/>
              <a:t> </a:t>
            </a:r>
            <a:r>
              <a:rPr lang="en-US" dirty="0">
                <a:sym typeface="Wingdings" panose="05000000000000000000" pitchFamily="2" charset="2"/>
              </a:rPr>
              <a:t>Third Circuit Court QI</a:t>
            </a:r>
          </a:p>
          <a:p>
            <a:pPr lvl="1"/>
            <a:r>
              <a:rPr lang="en-US" dirty="0">
                <a:sym typeface="Wingdings" panose="05000000000000000000" pitchFamily="2" charset="2"/>
              </a:rPr>
              <a:t>Deficient policy</a:t>
            </a:r>
          </a:p>
          <a:p>
            <a:pPr lvl="1"/>
            <a:r>
              <a:rPr lang="en-US" dirty="0">
                <a:sym typeface="Wingdings" panose="05000000000000000000" pitchFamily="2" charset="2"/>
              </a:rPr>
              <a:t>Failure to train/supervise</a:t>
            </a:r>
          </a:p>
          <a:p>
            <a:pPr lvl="1"/>
            <a:r>
              <a:rPr lang="en-US" dirty="0">
                <a:sym typeface="Wingdings" panose="05000000000000000000" pitchFamily="2" charset="2"/>
              </a:rPr>
              <a:t>Deficient investigation  </a:t>
            </a:r>
            <a:endParaRPr lang="en-US" dirty="0"/>
          </a:p>
        </p:txBody>
      </p:sp>
    </p:spTree>
    <p:extLst>
      <p:ext uri="{BB962C8B-B14F-4D97-AF65-F5344CB8AC3E}">
        <p14:creationId xmlns:p14="http://schemas.microsoft.com/office/powerpoint/2010/main" val="15238606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9CB2-A9A4-45BA-BD68-AB37C06BBEE8}"/>
              </a:ext>
            </a:extLst>
          </p:cNvPr>
          <p:cNvSpPr>
            <a:spLocks noGrp="1"/>
          </p:cNvSpPr>
          <p:nvPr>
            <p:ph type="title"/>
          </p:nvPr>
        </p:nvSpPr>
        <p:spPr>
          <a:xfrm>
            <a:off x="112143" y="86265"/>
            <a:ext cx="11990717" cy="828135"/>
          </a:xfrm>
        </p:spPr>
        <p:txBody>
          <a:bodyPr>
            <a:normAutofit/>
          </a:bodyPr>
          <a:lstStyle/>
          <a:p>
            <a:pPr algn="ctr"/>
            <a:r>
              <a:rPr lang="en-US" sz="4000" b="1" i="1" dirty="0">
                <a:solidFill>
                  <a:srgbClr val="FF0000"/>
                </a:solidFill>
                <a:effectLst>
                  <a:outerShdw blurRad="38100" dist="38100" dir="2700000" algn="tl">
                    <a:srgbClr val="000000">
                      <a:alpha val="43137"/>
                    </a:srgbClr>
                  </a:outerShdw>
                </a:effectLst>
              </a:rPr>
              <a:t>Helm v. Rainbow City, AL </a:t>
            </a:r>
            <a:r>
              <a:rPr lang="en-US" sz="4000" b="1" dirty="0">
                <a:solidFill>
                  <a:srgbClr val="FF0000"/>
                </a:solidFill>
                <a:effectLst>
                  <a:outerShdw blurRad="38100" dist="38100" dir="2700000" algn="tl">
                    <a:srgbClr val="000000">
                      <a:alpha val="43137"/>
                    </a:srgbClr>
                  </a:outerShdw>
                </a:effectLst>
              </a:rPr>
              <a:t>(11</a:t>
            </a:r>
            <a:r>
              <a:rPr lang="en-US" sz="4000" b="1" baseline="30000" dirty="0">
                <a:solidFill>
                  <a:srgbClr val="FF0000"/>
                </a:solidFill>
                <a:effectLst>
                  <a:outerShdw blurRad="38100" dist="38100" dir="2700000" algn="tl">
                    <a:srgbClr val="000000">
                      <a:alpha val="43137"/>
                    </a:srgbClr>
                  </a:outerShdw>
                </a:effectLst>
              </a:rPr>
              <a:t>th</a:t>
            </a:r>
            <a:r>
              <a:rPr lang="en-US" sz="4000" b="1" dirty="0">
                <a:solidFill>
                  <a:srgbClr val="FF0000"/>
                </a:solidFill>
                <a:effectLst>
                  <a:outerShdw blurRad="38100" dist="38100" dir="2700000" algn="tl">
                    <a:srgbClr val="000000">
                      <a:alpha val="43137"/>
                    </a:srgbClr>
                  </a:outerShdw>
                </a:effectLst>
              </a:rPr>
              <a:t> Cir. 2021)</a:t>
            </a:r>
          </a:p>
        </p:txBody>
      </p:sp>
      <p:sp>
        <p:nvSpPr>
          <p:cNvPr id="4" name="Content Placeholder 3">
            <a:extLst>
              <a:ext uri="{FF2B5EF4-FFF2-40B4-BE49-F238E27FC236}">
                <a16:creationId xmlns:a16="http://schemas.microsoft.com/office/drawing/2014/main" id="{596DD448-BFB4-4983-97F8-1181933CF331}"/>
              </a:ext>
            </a:extLst>
          </p:cNvPr>
          <p:cNvSpPr>
            <a:spLocks noGrp="1"/>
          </p:cNvSpPr>
          <p:nvPr>
            <p:ph sz="half" idx="1"/>
          </p:nvPr>
        </p:nvSpPr>
        <p:spPr>
          <a:xfrm>
            <a:off x="112143" y="854016"/>
            <a:ext cx="6060057" cy="5917720"/>
          </a:xfrm>
        </p:spPr>
        <p:txBody>
          <a:bodyPr>
            <a:normAutofit lnSpcReduction="10000"/>
          </a:bodyPr>
          <a:lstStyle/>
          <a:p>
            <a:r>
              <a:rPr lang="en-US" sz="2400" dirty="0"/>
              <a:t>Concert, teenage female had seizure &amp; multiple LEOs notified (Chief &amp; 5 LEOs)</a:t>
            </a:r>
          </a:p>
          <a:p>
            <a:r>
              <a:rPr lang="en-US" sz="2400" dirty="0"/>
              <a:t>LEOs claim told “female out of control”</a:t>
            </a:r>
          </a:p>
          <a:p>
            <a:r>
              <a:rPr lang="en-US" sz="2400" dirty="0"/>
              <a:t>LEOs held, she jerked &amp; 1 LEO warn CEW </a:t>
            </a:r>
          </a:p>
          <a:p>
            <a:r>
              <a:rPr lang="en-US" sz="2400" dirty="0"/>
              <a:t>DS mode applied—Alert &amp; blackout 2-3 x &amp; Chief leave &amp; called EMS</a:t>
            </a:r>
          </a:p>
          <a:p>
            <a:r>
              <a:rPr lang="en-US" sz="2400" dirty="0"/>
              <a:t>LEO used CEW 2 more x, in DS mode while other LEOs restrained</a:t>
            </a:r>
          </a:p>
          <a:p>
            <a:r>
              <a:rPr lang="en-US" sz="2400" dirty="0"/>
              <a:t>Mom arrived, approached, tackled &amp; she CEW by another LEO—arrested; jailed &amp; charges dropped</a:t>
            </a:r>
          </a:p>
          <a:p>
            <a:r>
              <a:rPr lang="en-US" sz="2400" dirty="0"/>
              <a:t>§1983 claims filed: Excessive force; Fail to intervene;</a:t>
            </a:r>
          </a:p>
          <a:p>
            <a:pPr lvl="1"/>
            <a:r>
              <a:rPr lang="en-US" dirty="0"/>
              <a:t>False arrest/Imprisonment</a:t>
            </a:r>
          </a:p>
          <a:p>
            <a:pPr lvl="1"/>
            <a:r>
              <a:rPr lang="en-US" dirty="0"/>
              <a:t>Medical care </a:t>
            </a:r>
          </a:p>
          <a:p>
            <a:pPr lvl="1"/>
            <a:r>
              <a:rPr lang="en-US" dirty="0"/>
              <a:t>Failure to train &amp; supervise </a:t>
            </a:r>
          </a:p>
          <a:p>
            <a:endParaRPr lang="en-US" sz="2400" dirty="0"/>
          </a:p>
          <a:p>
            <a:endParaRPr lang="en-US" sz="2400" dirty="0"/>
          </a:p>
        </p:txBody>
      </p:sp>
      <p:sp>
        <p:nvSpPr>
          <p:cNvPr id="5" name="Content Placeholder 4">
            <a:extLst>
              <a:ext uri="{FF2B5EF4-FFF2-40B4-BE49-F238E27FC236}">
                <a16:creationId xmlns:a16="http://schemas.microsoft.com/office/drawing/2014/main" id="{BFF0B201-B34A-45FA-81D7-377B79A53649}"/>
              </a:ext>
            </a:extLst>
          </p:cNvPr>
          <p:cNvSpPr>
            <a:spLocks noGrp="1"/>
          </p:cNvSpPr>
          <p:nvPr>
            <p:ph sz="half" idx="2"/>
          </p:nvPr>
        </p:nvSpPr>
        <p:spPr>
          <a:xfrm>
            <a:off x="6172200" y="854016"/>
            <a:ext cx="5930660" cy="5917719"/>
          </a:xfrm>
        </p:spPr>
        <p:txBody>
          <a:bodyPr>
            <a:normAutofit lnSpcReduction="10000"/>
          </a:bodyPr>
          <a:lstStyle/>
          <a:p>
            <a:r>
              <a:rPr lang="en-US" sz="2400" dirty="0" err="1"/>
              <a:t>Crt</a:t>
            </a:r>
            <a:r>
              <a:rPr lang="en-US" sz="2400" dirty="0"/>
              <a:t>. applied </a:t>
            </a:r>
            <a:r>
              <a:rPr lang="en-US" sz="2400" i="1" dirty="0"/>
              <a:t>Graham</a:t>
            </a:r>
            <a:r>
              <a:rPr lang="en-US" sz="2400" dirty="0"/>
              <a:t> factors </a:t>
            </a:r>
          </a:p>
          <a:p>
            <a:r>
              <a:rPr lang="en-US" sz="2400" dirty="0">
                <a:sym typeface="Wingdings" panose="05000000000000000000" pitchFamily="2" charset="2"/>
              </a:rPr>
              <a:t>During grand mal seizure, held by 4 male LEOs, and CEW 3x in DS mode during a medical emergency </a:t>
            </a:r>
            <a:endParaRPr lang="en-US" sz="2400" dirty="0"/>
          </a:p>
          <a:p>
            <a:r>
              <a:rPr lang="en-US" sz="2400" dirty="0"/>
              <a:t>No crime; no threat</a:t>
            </a:r>
            <a:r>
              <a:rPr lang="en-US" sz="2400" dirty="0">
                <a:sym typeface="Wingdings" panose="05000000000000000000" pitchFamily="2" charset="2"/>
              </a:rPr>
              <a:t> medical emergency</a:t>
            </a:r>
          </a:p>
          <a:p>
            <a:r>
              <a:rPr lang="en-US" sz="2400" dirty="0">
                <a:sym typeface="Wingdings" panose="05000000000000000000" pitchFamily="2" charset="2"/>
              </a:rPr>
              <a:t>LEOs agree: no crime, no threat or resisting not disorderly &amp; no disobey or threaten LEOs</a:t>
            </a:r>
          </a:p>
          <a:p>
            <a:r>
              <a:rPr lang="en-US" sz="2400" dirty="0">
                <a:sym typeface="Wingdings" panose="05000000000000000000" pitchFamily="2" charset="2"/>
              </a:rPr>
              <a:t>Claims:</a:t>
            </a:r>
          </a:p>
          <a:p>
            <a:pPr lvl="1"/>
            <a:r>
              <a:rPr lang="en-US" dirty="0">
                <a:sym typeface="Wingdings" panose="05000000000000000000" pitchFamily="2" charset="2"/>
              </a:rPr>
              <a:t>False arrest/imprisonment</a:t>
            </a:r>
          </a:p>
          <a:p>
            <a:pPr lvl="1"/>
            <a:r>
              <a:rPr lang="en-US" dirty="0">
                <a:sym typeface="Wingdings" panose="05000000000000000000" pitchFamily="2" charset="2"/>
              </a:rPr>
              <a:t>Force/Quantum of force</a:t>
            </a:r>
          </a:p>
          <a:p>
            <a:pPr lvl="1"/>
            <a:r>
              <a:rPr lang="en-US" dirty="0">
                <a:sym typeface="Wingdings" panose="05000000000000000000" pitchFamily="2" charset="2"/>
              </a:rPr>
              <a:t>Failure to intervene</a:t>
            </a:r>
          </a:p>
          <a:p>
            <a:pPr lvl="1"/>
            <a:r>
              <a:rPr lang="en-US" dirty="0">
                <a:sym typeface="Wingdings" panose="05000000000000000000" pitchFamily="2" charset="2"/>
              </a:rPr>
              <a:t>Medical care</a:t>
            </a:r>
          </a:p>
          <a:p>
            <a:pPr lvl="1"/>
            <a:r>
              <a:rPr lang="en-US" dirty="0">
                <a:sym typeface="Wingdings" panose="05000000000000000000" pitchFamily="2" charset="2"/>
              </a:rPr>
              <a:t>Failure to supervise</a:t>
            </a:r>
          </a:p>
          <a:p>
            <a:pPr lvl="1"/>
            <a:r>
              <a:rPr lang="en-US" dirty="0">
                <a:sym typeface="Wingdings" panose="05000000000000000000" pitchFamily="2" charset="2"/>
              </a:rPr>
              <a:t>Failure to train </a:t>
            </a:r>
          </a:p>
          <a:p>
            <a:endParaRPr lang="en-US" sz="2400" dirty="0">
              <a:sym typeface="Wingdings" panose="05000000000000000000" pitchFamily="2" charset="2"/>
            </a:endParaRPr>
          </a:p>
          <a:p>
            <a:endParaRPr lang="en-US" sz="2400" dirty="0">
              <a:sym typeface="Wingdings" panose="05000000000000000000" pitchFamily="2" charset="2"/>
            </a:endParaRPr>
          </a:p>
          <a:p>
            <a:endParaRPr lang="en-US" sz="2400" dirty="0"/>
          </a:p>
        </p:txBody>
      </p:sp>
    </p:spTree>
    <p:extLst>
      <p:ext uri="{BB962C8B-B14F-4D97-AF65-F5344CB8AC3E}">
        <p14:creationId xmlns:p14="http://schemas.microsoft.com/office/powerpoint/2010/main" val="784453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771"/>
            <a:ext cx="12415024" cy="741872"/>
          </a:xfrm>
        </p:spPr>
        <p:txBody>
          <a:bodyPr>
            <a:noAutofit/>
          </a:bodyPr>
          <a:lstStyle/>
          <a:p>
            <a:pPr algn="ctr"/>
            <a:r>
              <a:rPr lang="en-US" sz="3600" b="1" dirty="0">
                <a:solidFill>
                  <a:srgbClr val="C00000"/>
                </a:solidFill>
                <a:effectLst>
                  <a:outerShdw blurRad="38100" dist="38100" dir="2700000" algn="tl">
                    <a:srgbClr val="000000">
                      <a:alpha val="43137"/>
                    </a:srgbClr>
                  </a:outerShdw>
                </a:effectLst>
              </a:rPr>
              <a:t>Covington v. City of Madisonville, TX (5</a:t>
            </a:r>
            <a:r>
              <a:rPr lang="en-US" sz="3600" b="1" baseline="30000" dirty="0">
                <a:solidFill>
                  <a:srgbClr val="C00000"/>
                </a:solidFill>
                <a:effectLst>
                  <a:outerShdw blurRad="38100" dist="38100" dir="2700000" algn="tl">
                    <a:srgbClr val="000000">
                      <a:alpha val="43137"/>
                    </a:srgbClr>
                  </a:outerShdw>
                </a:effectLst>
              </a:rPr>
              <a:t>th</a:t>
            </a:r>
            <a:r>
              <a:rPr lang="en-US" sz="3600" b="1" dirty="0">
                <a:solidFill>
                  <a:srgbClr val="C00000"/>
                </a:solidFill>
                <a:effectLst>
                  <a:outerShdw blurRad="38100" dist="38100" dir="2700000" algn="tl">
                    <a:srgbClr val="000000">
                      <a:alpha val="43137"/>
                    </a:srgbClr>
                  </a:outerShdw>
                </a:effectLst>
              </a:rPr>
              <a:t> Cir. 2020)</a:t>
            </a:r>
          </a:p>
        </p:txBody>
      </p:sp>
      <p:sp>
        <p:nvSpPr>
          <p:cNvPr id="3" name="Content Placeholder 2"/>
          <p:cNvSpPr>
            <a:spLocks noGrp="1"/>
          </p:cNvSpPr>
          <p:nvPr>
            <p:ph idx="1"/>
          </p:nvPr>
        </p:nvSpPr>
        <p:spPr>
          <a:xfrm>
            <a:off x="270616" y="862643"/>
            <a:ext cx="11921384" cy="6170648"/>
          </a:xfrm>
        </p:spPr>
        <p:txBody>
          <a:bodyPr>
            <a:normAutofit/>
          </a:bodyPr>
          <a:lstStyle/>
          <a:p>
            <a:r>
              <a:rPr lang="en-US" dirty="0"/>
              <a:t>Sergeant of PD, planted meth in former wife’s vehicle </a:t>
            </a:r>
          </a:p>
          <a:p>
            <a:r>
              <a:rPr lang="en-US" dirty="0"/>
              <a:t>Fabrication of evidence led to arrest &amp; loss of custody of children</a:t>
            </a:r>
            <a:r>
              <a:rPr lang="en-US" dirty="0">
                <a:sym typeface="Wingdings" panose="05000000000000000000" pitchFamily="2" charset="2"/>
              </a:rPr>
              <a:t> Charges dropped</a:t>
            </a:r>
          </a:p>
          <a:p>
            <a:r>
              <a:rPr lang="en-US" dirty="0">
                <a:sym typeface="Wingdings" panose="05000000000000000000" pitchFamily="2" charset="2"/>
              </a:rPr>
              <a:t>Sergeant indicted &amp; convicted  </a:t>
            </a:r>
          </a:p>
          <a:p>
            <a:r>
              <a:rPr lang="en-US" dirty="0">
                <a:sym typeface="Wingdings" panose="05000000000000000000" pitchFamily="2" charset="2"/>
              </a:rPr>
              <a:t>§ 1983 suit claimed:</a:t>
            </a:r>
          </a:p>
          <a:p>
            <a:pPr lvl="1"/>
            <a:r>
              <a:rPr lang="en-US" dirty="0">
                <a:sym typeface="Wingdings" panose="05000000000000000000" pitchFamily="2" charset="2"/>
              </a:rPr>
              <a:t>Fabrication of evidence; false arrest; &amp; loss of her children</a:t>
            </a:r>
          </a:p>
          <a:p>
            <a:pPr lvl="1"/>
            <a:r>
              <a:rPr lang="en-US" dirty="0">
                <a:sym typeface="Wingdings" panose="05000000000000000000" pitchFamily="2" charset="2"/>
              </a:rPr>
              <a:t>Deficient policy; inadequate screening; failure to supervise, investigate, &amp; ratified conduct </a:t>
            </a:r>
          </a:p>
          <a:p>
            <a:pPr lvl="1"/>
            <a:r>
              <a:rPr lang="en-US" b="1" dirty="0">
                <a:solidFill>
                  <a:srgbClr val="C00000"/>
                </a:solidFill>
                <a:effectLst>
                  <a:outerShdw blurRad="38100" dist="38100" dir="2700000" algn="tl">
                    <a:srgbClr val="000000">
                      <a:alpha val="43137"/>
                    </a:srgbClr>
                  </a:outerShdw>
                </a:effectLst>
                <a:sym typeface="Wingdings" panose="05000000000000000000" pitchFamily="2" charset="2"/>
              </a:rPr>
              <a:t>Deliberate indifference to obvious misconduct </a:t>
            </a:r>
          </a:p>
          <a:p>
            <a:r>
              <a:rPr lang="en-US" dirty="0">
                <a:sym typeface="Wingdings" panose="05000000000000000000" pitchFamily="2" charset="2"/>
              </a:rPr>
              <a:t>Court determined:</a:t>
            </a:r>
          </a:p>
          <a:p>
            <a:pPr lvl="1"/>
            <a:r>
              <a:rPr lang="en-US" dirty="0">
                <a:sym typeface="Wingdings" panose="05000000000000000000" pitchFamily="2" charset="2"/>
              </a:rPr>
              <a:t>Hiring/screening process adequate</a:t>
            </a:r>
          </a:p>
          <a:p>
            <a:pPr lvl="1"/>
            <a:r>
              <a:rPr lang="en-US" dirty="0">
                <a:sym typeface="Wingdings" panose="05000000000000000000" pitchFamily="2" charset="2"/>
              </a:rPr>
              <a:t>No proof of tolerating a widespread practice of misconduct or ineffective supervision</a:t>
            </a:r>
          </a:p>
          <a:p>
            <a:pPr lvl="1"/>
            <a:r>
              <a:rPr lang="en-US" b="1" dirty="0">
                <a:solidFill>
                  <a:srgbClr val="C00000"/>
                </a:solidFill>
                <a:effectLst>
                  <a:outerShdw blurRad="38100" dist="38100" dir="2700000" algn="tl">
                    <a:srgbClr val="000000">
                      <a:alpha val="43137"/>
                    </a:srgbClr>
                  </a:outerShdw>
                </a:effectLst>
                <a:sym typeface="Wingdings" panose="05000000000000000000" pitchFamily="2" charset="2"/>
              </a:rPr>
              <a:t>Denied SJ failed to investigate when placed on notice of conduct</a:t>
            </a:r>
          </a:p>
          <a:p>
            <a:pPr lvl="1"/>
            <a:r>
              <a:rPr lang="en-US" b="1" dirty="0">
                <a:solidFill>
                  <a:srgbClr val="C00000"/>
                </a:solidFill>
                <a:effectLst>
                  <a:outerShdw blurRad="38100" dist="38100" dir="2700000" algn="tl">
                    <a:srgbClr val="000000">
                      <a:alpha val="43137"/>
                    </a:srgbClr>
                  </a:outerShdw>
                </a:effectLst>
                <a:sym typeface="Wingdings" panose="05000000000000000000" pitchFamily="2" charset="2"/>
              </a:rPr>
              <a:t>Led to ratifying the sergeant’s conduct &amp; supported liability against chief </a:t>
            </a:r>
          </a:p>
          <a:p>
            <a:pPr marL="457200" lvl="1" indent="0">
              <a:buNone/>
            </a:pPr>
            <a:endParaRPr lang="en-US" dirty="0"/>
          </a:p>
        </p:txBody>
      </p:sp>
    </p:spTree>
    <p:extLst>
      <p:ext uri="{BB962C8B-B14F-4D97-AF65-F5344CB8AC3E}">
        <p14:creationId xmlns:p14="http://schemas.microsoft.com/office/powerpoint/2010/main" val="2215143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1389-0E06-4A3F-A0C2-2E98E854ADF9}"/>
              </a:ext>
            </a:extLst>
          </p:cNvPr>
          <p:cNvSpPr>
            <a:spLocks noGrp="1"/>
          </p:cNvSpPr>
          <p:nvPr>
            <p:ph type="title"/>
          </p:nvPr>
        </p:nvSpPr>
        <p:spPr>
          <a:xfrm>
            <a:off x="54501" y="72668"/>
            <a:ext cx="12137499" cy="865956"/>
          </a:xfrm>
        </p:spPr>
        <p:txBody>
          <a:bodyPr/>
          <a:lstStyle/>
          <a:p>
            <a:pPr algn="ctr"/>
            <a:r>
              <a:rPr lang="en-US" altLang="en-US" b="1" dirty="0">
                <a:solidFill>
                  <a:srgbClr val="FF0000"/>
                </a:solidFill>
                <a:effectLst>
                  <a:outerShdw blurRad="38100" dist="38100" dir="2700000" algn="tl">
                    <a:srgbClr val="000000">
                      <a:alpha val="43137"/>
                    </a:srgbClr>
                  </a:outerShdw>
                </a:effectLst>
              </a:rPr>
              <a:t>Supervisory Liability Questions</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60B7423-1293-45D0-BFE2-EA70E2F13A7B}"/>
              </a:ext>
            </a:extLst>
          </p:cNvPr>
          <p:cNvSpPr>
            <a:spLocks noGrp="1"/>
          </p:cNvSpPr>
          <p:nvPr>
            <p:ph idx="1"/>
          </p:nvPr>
        </p:nvSpPr>
        <p:spPr>
          <a:xfrm>
            <a:off x="127168" y="1071846"/>
            <a:ext cx="11959868" cy="5713486"/>
          </a:xfrm>
        </p:spPr>
        <p:txBody>
          <a:bodyPr/>
          <a:lstStyle/>
          <a:p>
            <a:pPr>
              <a:defRPr/>
            </a:pPr>
            <a:r>
              <a:rPr lang="en-US" dirty="0"/>
              <a:t>How familiar are you with the legal aspects of the job?</a:t>
            </a:r>
          </a:p>
          <a:p>
            <a:pPr>
              <a:defRPr/>
            </a:pPr>
            <a:r>
              <a:rPr lang="en-US" dirty="0"/>
              <a:t>What are theories of supervisory liability? </a:t>
            </a:r>
          </a:p>
          <a:p>
            <a:pPr>
              <a:defRPr/>
            </a:pPr>
            <a:r>
              <a:rPr lang="en-US" dirty="0"/>
              <a:t>What are the mechanics of a §1983 legal action?</a:t>
            </a:r>
          </a:p>
          <a:p>
            <a:pPr>
              <a:defRPr/>
            </a:pPr>
            <a:r>
              <a:rPr lang="en-US" dirty="0"/>
              <a:t>What are the elements of supervisory liability?</a:t>
            </a:r>
          </a:p>
          <a:p>
            <a:pPr>
              <a:defRPr/>
            </a:pPr>
            <a:r>
              <a:rPr lang="en-US" dirty="0"/>
              <a:t>What standard (s) do the courts use in supervisory lawsuits?</a:t>
            </a:r>
          </a:p>
          <a:p>
            <a:pPr>
              <a:defRPr/>
            </a:pPr>
            <a:r>
              <a:rPr lang="en-US" dirty="0"/>
              <a:t>In what employment areas are employees plaintiffs?</a:t>
            </a:r>
          </a:p>
          <a:p>
            <a:pPr>
              <a:defRPr/>
            </a:pPr>
            <a:r>
              <a:rPr lang="en-US" b="1" i="1" dirty="0">
                <a:solidFill>
                  <a:srgbClr val="C00000"/>
                </a:solidFill>
              </a:rPr>
              <a:t>How do legal decisions inform agency policy? </a:t>
            </a:r>
          </a:p>
          <a:p>
            <a:pPr>
              <a:defRPr/>
            </a:pPr>
            <a:r>
              <a:rPr lang="en-US" dirty="0"/>
              <a:t>What is the status of your agency’s policies/procedures? Current? </a:t>
            </a:r>
          </a:p>
          <a:p>
            <a:pPr>
              <a:defRPr/>
            </a:pPr>
            <a:r>
              <a:rPr lang="en-US" altLang="en-US" dirty="0"/>
              <a:t>Are P/P’s implementation monitored &amp; evaluated in the field?</a:t>
            </a:r>
          </a:p>
          <a:p>
            <a:pPr>
              <a:defRPr/>
            </a:pPr>
            <a:r>
              <a:rPr lang="en-US" altLang="en-US" dirty="0"/>
              <a:t>How well do you know your employees?</a:t>
            </a:r>
          </a:p>
          <a:p>
            <a:pPr marL="0" indent="0">
              <a:buNone/>
              <a:defRPr/>
            </a:pPr>
            <a:endParaRPr lang="en-US" altLang="en-US" dirty="0"/>
          </a:p>
          <a:p>
            <a:pPr>
              <a:defRPr/>
            </a:pPr>
            <a:endParaRPr lang="en-US" dirty="0"/>
          </a:p>
          <a:p>
            <a:endParaRPr lang="en-US" dirty="0"/>
          </a:p>
        </p:txBody>
      </p:sp>
    </p:spTree>
    <p:extLst>
      <p:ext uri="{BB962C8B-B14F-4D97-AF65-F5344CB8AC3E}">
        <p14:creationId xmlns:p14="http://schemas.microsoft.com/office/powerpoint/2010/main" val="29919519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3DA0D-9D01-4DA3-A2C3-56E943461AAE}"/>
              </a:ext>
            </a:extLst>
          </p:cNvPr>
          <p:cNvSpPr>
            <a:spLocks noGrp="1"/>
          </p:cNvSpPr>
          <p:nvPr>
            <p:ph type="title"/>
          </p:nvPr>
        </p:nvSpPr>
        <p:spPr>
          <a:xfrm>
            <a:off x="125835" y="176170"/>
            <a:ext cx="11845255" cy="629174"/>
          </a:xfrm>
        </p:spPr>
        <p:txBody>
          <a:bodyPr>
            <a:normAutofit fontScale="90000"/>
          </a:bodyPr>
          <a:lstStyle/>
          <a:p>
            <a:pPr algn="ctr"/>
            <a:r>
              <a:rPr lang="en-US" altLang="en-US" b="1" dirty="0">
                <a:solidFill>
                  <a:srgbClr val="FF0000"/>
                </a:solidFill>
                <a:effectLst>
                  <a:outerShdw blurRad="38100" dist="38100" dir="2700000" algn="tl">
                    <a:srgbClr val="000000">
                      <a:alpha val="43137"/>
                    </a:srgbClr>
                  </a:outerShdw>
                </a:effectLst>
              </a:rPr>
              <a:t>Questions for Supervisors??</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070631B-64E5-498B-9BB3-26DECFC83CD7}"/>
              </a:ext>
            </a:extLst>
          </p:cNvPr>
          <p:cNvSpPr>
            <a:spLocks noGrp="1"/>
          </p:cNvSpPr>
          <p:nvPr>
            <p:ph sz="half" idx="1"/>
          </p:nvPr>
        </p:nvSpPr>
        <p:spPr>
          <a:xfrm>
            <a:off x="184558" y="805344"/>
            <a:ext cx="5835242" cy="5939406"/>
          </a:xfrm>
        </p:spPr>
        <p:txBody>
          <a:bodyPr>
            <a:normAutofit/>
          </a:bodyPr>
          <a:lstStyle/>
          <a:p>
            <a:pPr>
              <a:buFont typeface="Arial" charset="0"/>
              <a:buChar char="•"/>
              <a:defRPr/>
            </a:pPr>
            <a:r>
              <a:rPr lang="en-US" altLang="en-US" sz="2600" dirty="0"/>
              <a:t>Who you are hiring? </a:t>
            </a:r>
          </a:p>
          <a:p>
            <a:pPr>
              <a:buFont typeface="Arial" charset="0"/>
              <a:buChar char="•"/>
              <a:defRPr/>
            </a:pPr>
            <a:r>
              <a:rPr lang="en-US" altLang="en-US" sz="2600" dirty="0"/>
              <a:t>Supervisors properly trained?</a:t>
            </a:r>
          </a:p>
          <a:p>
            <a:pPr>
              <a:buFont typeface="Arial" charset="0"/>
              <a:buChar char="•"/>
              <a:defRPr/>
            </a:pPr>
            <a:r>
              <a:rPr lang="en-US" altLang="en-US" sz="2600" dirty="0"/>
              <a:t>Implement &amp; enforce policy!</a:t>
            </a:r>
          </a:p>
          <a:p>
            <a:pPr>
              <a:buFont typeface="Arial" charset="0"/>
              <a:buChar char="•"/>
              <a:defRPr/>
            </a:pPr>
            <a:r>
              <a:rPr lang="en-US" altLang="en-US" sz="2600" dirty="0"/>
              <a:t>Officers competent in P/Ps?</a:t>
            </a:r>
          </a:p>
          <a:p>
            <a:pPr>
              <a:buFont typeface="Arial" charset="0"/>
              <a:buChar char="•"/>
              <a:defRPr/>
            </a:pPr>
            <a:r>
              <a:rPr lang="en-US" altLang="en-US" sz="2600" dirty="0"/>
              <a:t>Time spent w/officers?</a:t>
            </a:r>
          </a:p>
          <a:p>
            <a:pPr>
              <a:buFont typeface="Arial" charset="0"/>
              <a:buChar char="•"/>
              <a:defRPr/>
            </a:pPr>
            <a:r>
              <a:rPr lang="en-US" altLang="en-US" sz="2600" dirty="0"/>
              <a:t>Officers current in training for their job assignment?</a:t>
            </a:r>
          </a:p>
          <a:p>
            <a:pPr>
              <a:buFont typeface="Arial" charset="0"/>
              <a:buChar char="•"/>
              <a:defRPr/>
            </a:pPr>
            <a:r>
              <a:rPr lang="en-US" altLang="en-US" sz="2600" b="1" dirty="0">
                <a:solidFill>
                  <a:srgbClr val="000099"/>
                </a:solidFill>
                <a:effectLst>
                  <a:outerShdw blurRad="38100" dist="38100" dir="2700000" algn="tl">
                    <a:srgbClr val="000000">
                      <a:alpha val="43137"/>
                    </a:srgbClr>
                  </a:outerShdw>
                </a:effectLst>
              </a:rPr>
              <a:t>Monitor officer field performance?</a:t>
            </a:r>
          </a:p>
          <a:p>
            <a:pPr>
              <a:buFont typeface="Arial" charset="0"/>
              <a:buChar char="•"/>
              <a:defRPr/>
            </a:pPr>
            <a:r>
              <a:rPr lang="en-US" altLang="en-US" sz="2600" dirty="0"/>
              <a:t>Frequency of field performance? </a:t>
            </a:r>
          </a:p>
          <a:p>
            <a:pPr>
              <a:buFont typeface="Arial" charset="0"/>
              <a:buChar char="•"/>
              <a:defRPr/>
            </a:pPr>
            <a:r>
              <a:rPr lang="en-US" altLang="en-US" sz="2600" dirty="0"/>
              <a:t>Review videos? Review reports?  </a:t>
            </a:r>
          </a:p>
          <a:p>
            <a:pPr>
              <a:buFont typeface="Arial" charset="0"/>
              <a:buChar char="•"/>
              <a:defRPr/>
            </a:pPr>
            <a:r>
              <a:rPr lang="en-US" altLang="en-US" sz="2600" b="1" dirty="0">
                <a:solidFill>
                  <a:srgbClr val="220395"/>
                </a:solidFill>
                <a:effectLst>
                  <a:outerShdw blurRad="38100" dist="38100" dir="2700000" algn="tl">
                    <a:srgbClr val="000000">
                      <a:alpha val="43137"/>
                    </a:srgbClr>
                  </a:outerShdw>
                </a:effectLst>
              </a:rPr>
              <a:t>Performance evaluations? </a:t>
            </a:r>
          </a:p>
          <a:p>
            <a:pPr>
              <a:buFont typeface="Arial" charset="0"/>
              <a:buChar char="•"/>
              <a:defRPr/>
            </a:pPr>
            <a:r>
              <a:rPr lang="en-US" altLang="en-US" sz="2600" dirty="0"/>
              <a:t>Provide corrective action as warranted</a:t>
            </a:r>
          </a:p>
          <a:p>
            <a:pPr marL="0" indent="0">
              <a:buNone/>
              <a:defRPr/>
            </a:pPr>
            <a:endParaRPr lang="en-US" altLang="en-US" sz="2600" b="1" dirty="0">
              <a:solidFill>
                <a:srgbClr val="220395"/>
              </a:solidFill>
              <a:effectLst>
                <a:outerShdw blurRad="38100" dist="38100" dir="2700000" algn="tl">
                  <a:srgbClr val="000000">
                    <a:alpha val="43137"/>
                  </a:srgbClr>
                </a:outerShdw>
              </a:effectLst>
            </a:endParaRPr>
          </a:p>
          <a:p>
            <a:pPr>
              <a:buFont typeface="Arial" charset="0"/>
              <a:buChar char="•"/>
              <a:defRPr/>
            </a:pPr>
            <a:endParaRPr lang="en-US" altLang="en-US" sz="2600" dirty="0"/>
          </a:p>
          <a:p>
            <a:pPr marL="0" indent="0">
              <a:buNone/>
            </a:pPr>
            <a:endParaRPr lang="en-US" sz="2400" dirty="0"/>
          </a:p>
        </p:txBody>
      </p:sp>
      <p:sp>
        <p:nvSpPr>
          <p:cNvPr id="4" name="Content Placeholder 3">
            <a:extLst>
              <a:ext uri="{FF2B5EF4-FFF2-40B4-BE49-F238E27FC236}">
                <a16:creationId xmlns:a16="http://schemas.microsoft.com/office/drawing/2014/main" id="{9C14B3C6-2A99-4EA2-911D-1B95E016FAA9}"/>
              </a:ext>
            </a:extLst>
          </p:cNvPr>
          <p:cNvSpPr>
            <a:spLocks noGrp="1"/>
          </p:cNvSpPr>
          <p:nvPr>
            <p:ph sz="half" idx="2"/>
          </p:nvPr>
        </p:nvSpPr>
        <p:spPr>
          <a:xfrm>
            <a:off x="5805182" y="805344"/>
            <a:ext cx="6202261" cy="5939406"/>
          </a:xfrm>
        </p:spPr>
        <p:txBody>
          <a:bodyPr>
            <a:normAutofit/>
          </a:bodyPr>
          <a:lstStyle/>
          <a:p>
            <a:r>
              <a:rPr lang="en-US" altLang="en-US" sz="2600" dirty="0"/>
              <a:t>Fit for duty? </a:t>
            </a:r>
          </a:p>
          <a:p>
            <a:r>
              <a:rPr lang="en-US" altLang="en-US" sz="2600" b="1" dirty="0">
                <a:solidFill>
                  <a:srgbClr val="000099"/>
                </a:solidFill>
                <a:effectLst>
                  <a:outerShdw blurRad="38100" dist="38100" dir="2700000" algn="tl">
                    <a:srgbClr val="000000">
                      <a:alpha val="43137"/>
                    </a:srgbClr>
                  </a:outerShdw>
                </a:effectLst>
              </a:rPr>
              <a:t>Feedback? Coaching/Counseling?</a:t>
            </a:r>
          </a:p>
          <a:p>
            <a:r>
              <a:rPr lang="en-US" altLang="en-US" sz="2600" b="1" dirty="0">
                <a:solidFill>
                  <a:srgbClr val="000099"/>
                </a:solidFill>
                <a:effectLst>
                  <a:outerShdw blurRad="38100" dist="38100" dir="2700000" algn="tl">
                    <a:srgbClr val="000000">
                      <a:alpha val="43137"/>
                    </a:srgbClr>
                  </a:outerShdw>
                </a:effectLst>
              </a:rPr>
              <a:t>Early Identification &amp; Intervention System</a:t>
            </a:r>
          </a:p>
          <a:p>
            <a:r>
              <a:rPr lang="en-US" altLang="en-US" sz="2600" dirty="0"/>
              <a:t>Follow through on complaints?</a:t>
            </a:r>
          </a:p>
          <a:p>
            <a:r>
              <a:rPr lang="en-US" altLang="en-US" sz="2600" dirty="0"/>
              <a:t>Keep officers accountable? </a:t>
            </a:r>
          </a:p>
          <a:p>
            <a:r>
              <a:rPr lang="en-US" altLang="en-US" sz="2600" dirty="0"/>
              <a:t>Know &amp; implement agency progressive discipline process </a:t>
            </a:r>
          </a:p>
          <a:p>
            <a:r>
              <a:rPr lang="en-US" altLang="en-US" sz="2600" dirty="0"/>
              <a:t>Ignore nothing, follow through, &amp; document actions</a:t>
            </a:r>
          </a:p>
          <a:p>
            <a:r>
              <a:rPr lang="en-US" altLang="en-US" sz="2600" dirty="0"/>
              <a:t>Deficiencies?     Retrain as necessary</a:t>
            </a:r>
          </a:p>
          <a:p>
            <a:r>
              <a:rPr lang="en-US" altLang="en-US" sz="2600" i="1" dirty="0">
                <a:solidFill>
                  <a:srgbClr val="C00000"/>
                </a:solidFill>
                <a:latin typeface="Berlin Sans FB" panose="020E0602020502020306" pitchFamily="34" charset="0"/>
              </a:rPr>
              <a:t>Find officers doing things right !!</a:t>
            </a:r>
            <a:r>
              <a:rPr lang="en-US" altLang="en-US" sz="2600" dirty="0">
                <a:solidFill>
                  <a:srgbClr val="C00000"/>
                </a:solidFill>
              </a:rPr>
              <a:t>  Praise/Reward/Reinforce Quality Performance</a:t>
            </a:r>
            <a:endParaRPr lang="en-US" altLang="en-US" sz="2600" i="1" dirty="0">
              <a:solidFill>
                <a:srgbClr val="C00000"/>
              </a:solidFill>
              <a:latin typeface="Berlin Sans FB" panose="020E0602020502020306" pitchFamily="34" charset="0"/>
            </a:endParaRPr>
          </a:p>
          <a:p>
            <a:endParaRPr lang="en-US" dirty="0"/>
          </a:p>
        </p:txBody>
      </p:sp>
    </p:spTree>
    <p:extLst>
      <p:ext uri="{BB962C8B-B14F-4D97-AF65-F5344CB8AC3E}">
        <p14:creationId xmlns:p14="http://schemas.microsoft.com/office/powerpoint/2010/main" val="17886884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72189" y="69012"/>
            <a:ext cx="12019548" cy="776378"/>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Litigation Risk Mitigation Model </a:t>
            </a:r>
            <a:r>
              <a:rPr lang="en-US" sz="4000" b="1" dirty="0">
                <a:solidFill>
                  <a:srgbClr val="FF0000"/>
                </a:solidFill>
                <a:effectLst>
                  <a:outerShdw blurRad="38100" dist="38100" dir="2700000" algn="tl">
                    <a:srgbClr val="000000">
                      <a:alpha val="43137"/>
                    </a:srgbClr>
                  </a:outerShdw>
                </a:effectLst>
                <a:sym typeface="Wingdings" panose="05000000000000000000" pitchFamily="2" charset="2"/>
              </a:rPr>
              <a:t></a:t>
            </a:r>
            <a:r>
              <a:rPr lang="en-US" altLang="en-US" sz="4000" b="1" dirty="0">
                <a:solidFill>
                  <a:srgbClr val="FF0000"/>
                </a:solidFill>
                <a:effectLst>
                  <a:outerShdw blurRad="38100" dist="38100" dir="2700000" algn="tl">
                    <a:srgbClr val="000000">
                      <a:alpha val="43137"/>
                    </a:srgbClr>
                  </a:outerShdw>
                </a:effectLst>
              </a:rPr>
              <a:t>Supervisors</a:t>
            </a:r>
          </a:p>
        </p:txBody>
      </p:sp>
      <p:sp>
        <p:nvSpPr>
          <p:cNvPr id="100355" name="Content Placeholder 2"/>
          <p:cNvSpPr>
            <a:spLocks noGrp="1"/>
          </p:cNvSpPr>
          <p:nvPr>
            <p:ph sz="half" idx="1"/>
          </p:nvPr>
        </p:nvSpPr>
        <p:spPr>
          <a:xfrm>
            <a:off x="232913" y="845389"/>
            <a:ext cx="5786887" cy="5876085"/>
          </a:xfrm>
        </p:spPr>
        <p:txBody>
          <a:bodyPr>
            <a:normAutofit/>
          </a:bodyPr>
          <a:lstStyle/>
          <a:p>
            <a:pPr>
              <a:buFont typeface="Arial" charset="0"/>
              <a:buChar char="•"/>
              <a:defRPr/>
            </a:pPr>
            <a:r>
              <a:rPr lang="en-US" altLang="en-US" dirty="0"/>
              <a:t>Chief &amp; Supervisors on same page </a:t>
            </a:r>
          </a:p>
          <a:p>
            <a:pPr>
              <a:buFont typeface="Arial" charset="0"/>
              <a:buChar char="•"/>
              <a:defRPr/>
            </a:pPr>
            <a:r>
              <a:rPr lang="en-US" altLang="en-US" dirty="0"/>
              <a:t>Support Policy  &amp; Training </a:t>
            </a:r>
            <a:endParaRPr lang="en-US" altLang="en-US" dirty="0">
              <a:solidFill>
                <a:srgbClr val="0033CC"/>
              </a:solidFill>
            </a:endParaRPr>
          </a:p>
          <a:p>
            <a:pPr>
              <a:buFont typeface="Arial" charset="0"/>
              <a:buChar char="•"/>
              <a:defRPr/>
            </a:pPr>
            <a:r>
              <a:rPr lang="en-US" altLang="en-US" dirty="0">
                <a:solidFill>
                  <a:srgbClr val="0033CC"/>
                </a:solidFill>
              </a:rPr>
              <a:t>FTO program &amp; STO program </a:t>
            </a:r>
          </a:p>
          <a:p>
            <a:pPr>
              <a:buFont typeface="Arial" charset="0"/>
              <a:buChar char="•"/>
              <a:defRPr/>
            </a:pPr>
            <a:r>
              <a:rPr lang="en-US" altLang="en-US" dirty="0"/>
              <a:t>Current on Legal Issues </a:t>
            </a:r>
          </a:p>
          <a:p>
            <a:pPr>
              <a:buFont typeface="Arial" charset="0"/>
              <a:buChar char="•"/>
              <a:defRPr/>
            </a:pPr>
            <a:r>
              <a:rPr lang="en-US" altLang="en-US" dirty="0"/>
              <a:t>Job Competency   </a:t>
            </a:r>
          </a:p>
          <a:p>
            <a:pPr>
              <a:buFont typeface="Arial" charset="0"/>
              <a:buChar char="•"/>
              <a:defRPr/>
            </a:pPr>
            <a:r>
              <a:rPr lang="en-US" altLang="en-US" dirty="0"/>
              <a:t>Supervisor as Trainer/Leader Mindset</a:t>
            </a:r>
          </a:p>
          <a:p>
            <a:pPr>
              <a:buFont typeface="Arial" charset="0"/>
              <a:buChar char="•"/>
              <a:defRPr/>
            </a:pPr>
            <a:r>
              <a:rPr lang="en-US" altLang="en-US" dirty="0"/>
              <a:t>Implement &amp; Enforce Policy </a:t>
            </a:r>
          </a:p>
          <a:p>
            <a:pPr>
              <a:buFont typeface="Arial" charset="0"/>
              <a:buChar char="•"/>
              <a:defRPr/>
            </a:pPr>
            <a:r>
              <a:rPr lang="en-US" altLang="en-US" dirty="0"/>
              <a:t>Monitor officer field performance</a:t>
            </a:r>
          </a:p>
          <a:p>
            <a:pPr>
              <a:buFont typeface="Arial" charset="0"/>
              <a:buChar char="•"/>
              <a:defRPr/>
            </a:pPr>
            <a:r>
              <a:rPr lang="en-US" altLang="en-US" dirty="0">
                <a:solidFill>
                  <a:srgbClr val="FF0000"/>
                </a:solidFill>
              </a:rPr>
              <a:t>Reviews BWC/Videos, &amp; LEO reports</a:t>
            </a:r>
          </a:p>
          <a:p>
            <a:pPr>
              <a:buFont typeface="Arial" charset="0"/>
              <a:buChar char="•"/>
              <a:defRPr/>
            </a:pPr>
            <a:r>
              <a:rPr lang="en-US" altLang="en-US" dirty="0"/>
              <a:t>Provide Debrief &amp; Feedback </a:t>
            </a:r>
          </a:p>
          <a:p>
            <a:pPr marL="0" indent="0">
              <a:buNone/>
              <a:defRPr/>
            </a:pPr>
            <a:endParaRPr lang="en-US" altLang="en-US" dirty="0"/>
          </a:p>
          <a:p>
            <a:pPr marL="0" indent="0">
              <a:buNone/>
              <a:defRPr/>
            </a:pPr>
            <a:endParaRPr lang="en-US" altLang="en-US" dirty="0"/>
          </a:p>
          <a:p>
            <a:pPr marL="0" indent="0">
              <a:buNone/>
              <a:defRPr/>
            </a:pPr>
            <a:endParaRPr lang="en-US" altLang="en-US" dirty="0"/>
          </a:p>
          <a:p>
            <a:pPr>
              <a:buFont typeface="Arial" charset="0"/>
              <a:buChar char="•"/>
              <a:defRPr/>
            </a:pPr>
            <a:endParaRPr lang="en-US" altLang="en-US" dirty="0"/>
          </a:p>
          <a:p>
            <a:pPr>
              <a:buFont typeface="Arial" charset="0"/>
              <a:buChar char="•"/>
              <a:defRPr/>
            </a:pPr>
            <a:endParaRPr lang="en-US" altLang="en-US" dirty="0"/>
          </a:p>
          <a:p>
            <a:pPr>
              <a:buFont typeface="Arial" charset="0"/>
              <a:buChar char="•"/>
              <a:defRPr/>
            </a:pPr>
            <a:endParaRPr lang="en-US" altLang="en-US" dirty="0">
              <a:solidFill>
                <a:srgbClr val="FFFF00"/>
              </a:solidFill>
            </a:endParaRPr>
          </a:p>
          <a:p>
            <a:pPr>
              <a:buFont typeface="Arial" charset="0"/>
              <a:buChar char="•"/>
              <a:defRPr/>
            </a:pPr>
            <a:endParaRPr lang="en-US" altLang="en-US" dirty="0">
              <a:solidFill>
                <a:srgbClr val="FFFF00"/>
              </a:solidFill>
            </a:endParaRPr>
          </a:p>
          <a:p>
            <a:pPr>
              <a:buFont typeface="Arial" charset="0"/>
              <a:buChar char="•"/>
              <a:defRPr/>
            </a:pPr>
            <a:endParaRPr lang="en-US" altLang="en-US" dirty="0">
              <a:solidFill>
                <a:srgbClr val="FFFF00"/>
              </a:solidFill>
            </a:endParaRPr>
          </a:p>
        </p:txBody>
      </p:sp>
      <p:sp>
        <p:nvSpPr>
          <p:cNvPr id="2" name="Content Placeholder 1">
            <a:extLst>
              <a:ext uri="{FF2B5EF4-FFF2-40B4-BE49-F238E27FC236}">
                <a16:creationId xmlns:a16="http://schemas.microsoft.com/office/drawing/2014/main" id="{488A4131-9F64-4C15-870C-8BF634A7B7FA}"/>
              </a:ext>
            </a:extLst>
          </p:cNvPr>
          <p:cNvSpPr>
            <a:spLocks noGrp="1"/>
          </p:cNvSpPr>
          <p:nvPr>
            <p:ph sz="half" idx="2"/>
          </p:nvPr>
        </p:nvSpPr>
        <p:spPr>
          <a:xfrm>
            <a:off x="6677525" y="845389"/>
            <a:ext cx="5354053" cy="5876085"/>
          </a:xfrm>
        </p:spPr>
        <p:txBody>
          <a:bodyPr>
            <a:normAutofit/>
          </a:bodyPr>
          <a:lstStyle/>
          <a:p>
            <a:pPr>
              <a:buFont typeface="Arial" charset="0"/>
              <a:buChar char="•"/>
              <a:defRPr/>
            </a:pPr>
            <a:r>
              <a:rPr lang="en-US" altLang="en-US" dirty="0">
                <a:solidFill>
                  <a:srgbClr val="FF0000"/>
                </a:solidFill>
              </a:rPr>
              <a:t>Review citizen complaints </a:t>
            </a:r>
          </a:p>
          <a:p>
            <a:pPr>
              <a:buFont typeface="Arial" charset="0"/>
              <a:buChar char="•"/>
              <a:defRPr/>
            </a:pPr>
            <a:r>
              <a:rPr lang="en-US" altLang="en-US" dirty="0">
                <a:solidFill>
                  <a:srgbClr val="FF0000"/>
                </a:solidFill>
              </a:rPr>
              <a:t>Early Intervention System (EIS)</a:t>
            </a:r>
          </a:p>
          <a:p>
            <a:pPr lvl="1">
              <a:buFont typeface="Arial" charset="0"/>
              <a:buChar char="•"/>
              <a:defRPr/>
            </a:pPr>
            <a:r>
              <a:rPr lang="en-US" altLang="en-US" dirty="0"/>
              <a:t>Progressive Discipline Process  </a:t>
            </a:r>
          </a:p>
          <a:p>
            <a:pPr>
              <a:buFont typeface="Arial" charset="0"/>
              <a:buChar char="•"/>
              <a:defRPr/>
            </a:pPr>
            <a:r>
              <a:rPr lang="en-US" altLang="en-US" dirty="0"/>
              <a:t>Perform LEO evaluations </a:t>
            </a:r>
          </a:p>
          <a:p>
            <a:pPr>
              <a:buFont typeface="Arial" charset="0"/>
              <a:buChar char="•"/>
              <a:defRPr/>
            </a:pPr>
            <a:r>
              <a:rPr lang="en-US" altLang="en-US" i="1" dirty="0">
                <a:solidFill>
                  <a:srgbClr val="EB15BD"/>
                </a:solidFill>
              </a:rPr>
              <a:t>Find officers doing things right !!</a:t>
            </a:r>
            <a:r>
              <a:rPr lang="en-US" altLang="en-US" dirty="0">
                <a:solidFill>
                  <a:srgbClr val="EB15BD"/>
                </a:solidFill>
              </a:rPr>
              <a:t>  Praise/Reward/Reinforce Quality Performance</a:t>
            </a:r>
          </a:p>
          <a:p>
            <a:pPr>
              <a:buFont typeface="Arial" charset="0"/>
              <a:buChar char="•"/>
              <a:defRPr/>
            </a:pPr>
            <a:r>
              <a:rPr lang="en-US" altLang="en-US" dirty="0"/>
              <a:t>“Breakfast of Champions?”</a:t>
            </a:r>
          </a:p>
          <a:p>
            <a:pPr>
              <a:buFont typeface="Arial" charset="0"/>
              <a:buChar char="•"/>
              <a:defRPr/>
            </a:pPr>
            <a:r>
              <a:rPr lang="en-US" altLang="en-US" dirty="0"/>
              <a:t>Hold officers accountable </a:t>
            </a:r>
          </a:p>
          <a:p>
            <a:pPr>
              <a:buFont typeface="Arial" charset="0"/>
              <a:buChar char="•"/>
              <a:defRPr/>
            </a:pPr>
            <a:r>
              <a:rPr lang="en-US" altLang="en-US" dirty="0"/>
              <a:t>Promote Officer Safety &amp; Wellness </a:t>
            </a:r>
          </a:p>
          <a:p>
            <a:pPr marL="0" indent="0">
              <a:buNone/>
              <a:defRPr/>
            </a:pPr>
            <a:endParaRPr lang="en-US" altLang="en-US" dirty="0"/>
          </a:p>
          <a:p>
            <a:pPr>
              <a:buFont typeface="Arial" charset="0"/>
              <a:buChar char="•"/>
              <a:defRPr/>
            </a:pPr>
            <a:endParaRPr lang="en-US" altLang="en-US" dirty="0"/>
          </a:p>
          <a:p>
            <a:endParaRPr lang="en-US" dirty="0"/>
          </a:p>
        </p:txBody>
      </p:sp>
    </p:spTree>
    <p:extLst>
      <p:ext uri="{BB962C8B-B14F-4D97-AF65-F5344CB8AC3E}">
        <p14:creationId xmlns:p14="http://schemas.microsoft.com/office/powerpoint/2010/main" val="550105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932DD-C726-4A5B-AC18-79EBB8F02644}"/>
              </a:ext>
            </a:extLst>
          </p:cNvPr>
          <p:cNvSpPr>
            <a:spLocks noGrp="1"/>
          </p:cNvSpPr>
          <p:nvPr>
            <p:ph type="title"/>
          </p:nvPr>
        </p:nvSpPr>
        <p:spPr>
          <a:xfrm>
            <a:off x="155275" y="77639"/>
            <a:ext cx="11844068" cy="923026"/>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Annual Training &amp; Career Development </a:t>
            </a:r>
          </a:p>
        </p:txBody>
      </p:sp>
      <p:sp>
        <p:nvSpPr>
          <p:cNvPr id="3" name="Content Placeholder 2">
            <a:extLst>
              <a:ext uri="{FF2B5EF4-FFF2-40B4-BE49-F238E27FC236}">
                <a16:creationId xmlns:a16="http://schemas.microsoft.com/office/drawing/2014/main" id="{9F9E50D6-C87F-40F9-A681-837514DD5277}"/>
              </a:ext>
            </a:extLst>
          </p:cNvPr>
          <p:cNvSpPr>
            <a:spLocks noGrp="1"/>
          </p:cNvSpPr>
          <p:nvPr>
            <p:ph idx="1"/>
          </p:nvPr>
        </p:nvSpPr>
        <p:spPr>
          <a:xfrm>
            <a:off x="155275" y="1000664"/>
            <a:ext cx="11844068" cy="5779697"/>
          </a:xfrm>
        </p:spPr>
        <p:txBody>
          <a:bodyPr>
            <a:normAutofit/>
          </a:bodyPr>
          <a:lstStyle/>
          <a:p>
            <a:r>
              <a:rPr lang="en-US" dirty="0"/>
              <a:t>At least 20-40 hours annual supervisor training (specific)</a:t>
            </a:r>
          </a:p>
          <a:p>
            <a:r>
              <a:rPr lang="en-US" dirty="0"/>
              <a:t>Advanced supervision training &amp; encourage higher education </a:t>
            </a:r>
          </a:p>
          <a:p>
            <a:r>
              <a:rPr lang="en-US" dirty="0"/>
              <a:t>Provide feedback to LEOs and supervisors regularly</a:t>
            </a:r>
          </a:p>
          <a:p>
            <a:r>
              <a:rPr lang="en-US" dirty="0"/>
              <a:t>Keep current on national &amp; local issues </a:t>
            </a:r>
          </a:p>
          <a:p>
            <a:r>
              <a:rPr lang="en-US" dirty="0"/>
              <a:t>Encourage growth in leadership &amp; seek special assignments </a:t>
            </a:r>
          </a:p>
          <a:p>
            <a:r>
              <a:rPr lang="en-US" dirty="0"/>
              <a:t>Carve out an expertise </a:t>
            </a:r>
          </a:p>
          <a:p>
            <a:r>
              <a:rPr lang="en-US" dirty="0"/>
              <a:t>Sgts. as DT Instructors &amp; First Responders </a:t>
            </a:r>
          </a:p>
          <a:p>
            <a:r>
              <a:rPr lang="en-US" dirty="0"/>
              <a:t>Community engagement  </a:t>
            </a:r>
          </a:p>
          <a:p>
            <a:r>
              <a:rPr lang="en-US" dirty="0"/>
              <a:t>Encourage continual readings in leadership and supervision </a:t>
            </a:r>
          </a:p>
          <a:p>
            <a:r>
              <a:rPr lang="en-US" dirty="0"/>
              <a:t>Evaluate supervisors annually</a:t>
            </a:r>
          </a:p>
          <a:p>
            <a:endParaRPr lang="en-US" dirty="0"/>
          </a:p>
        </p:txBody>
      </p:sp>
    </p:spTree>
    <p:extLst>
      <p:ext uri="{BB962C8B-B14F-4D97-AF65-F5344CB8AC3E}">
        <p14:creationId xmlns:p14="http://schemas.microsoft.com/office/powerpoint/2010/main" val="10379436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26" y="114300"/>
            <a:ext cx="11827042" cy="1028700"/>
          </a:xfrm>
        </p:spPr>
        <p:txBody>
          <a:bodyPr>
            <a:normAutofit/>
          </a:bodyPr>
          <a:lstStyle/>
          <a:p>
            <a:pPr algn="ctr"/>
            <a:r>
              <a:rPr lang="en-US" altLang="en-US" b="1" dirty="0">
                <a:solidFill>
                  <a:srgbClr val="FF0000"/>
                </a:solidFill>
                <a:effectLst>
                  <a:outerShdw blurRad="38100" dist="38100" dir="2700000" algn="tl">
                    <a:srgbClr val="000000">
                      <a:alpha val="43137"/>
                    </a:srgbClr>
                  </a:outerShdw>
                </a:effectLst>
              </a:rPr>
              <a:t>Supervisor Liability—11</a:t>
            </a:r>
            <a:r>
              <a:rPr lang="en-US" altLang="en-US" b="1" baseline="30000" dirty="0">
                <a:solidFill>
                  <a:srgbClr val="FF0000"/>
                </a:solidFill>
                <a:effectLst>
                  <a:outerShdw blurRad="38100" dist="38100" dir="2700000" algn="tl">
                    <a:srgbClr val="000000">
                      <a:alpha val="43137"/>
                    </a:srgbClr>
                  </a:outerShdw>
                </a:effectLst>
              </a:rPr>
              <a:t>th</a:t>
            </a:r>
            <a:r>
              <a:rPr lang="en-US" altLang="en-US" b="1" dirty="0">
                <a:solidFill>
                  <a:srgbClr val="FF0000"/>
                </a:solidFill>
                <a:effectLst>
                  <a:outerShdw blurRad="38100" dist="38100" dir="2700000" algn="tl">
                    <a:srgbClr val="000000">
                      <a:alpha val="43137"/>
                    </a:srgbClr>
                  </a:outerShdw>
                </a:effectLst>
              </a:rPr>
              <a:t> Circuit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2268" y="1268082"/>
            <a:ext cx="11947358" cy="5517727"/>
          </a:xfrm>
        </p:spPr>
        <p:txBody>
          <a:bodyPr>
            <a:normAutofit/>
          </a:bodyPr>
          <a:lstStyle/>
          <a:p>
            <a:pPr>
              <a:buFont typeface="Arial" charset="0"/>
              <a:buChar char="•"/>
              <a:defRPr/>
            </a:pPr>
            <a:r>
              <a:rPr lang="en-US" altLang="en-US" dirty="0"/>
              <a:t>Franklin v. Curry (11</a:t>
            </a:r>
            <a:r>
              <a:rPr lang="en-US" altLang="en-US" baseline="30000" dirty="0"/>
              <a:t>th</a:t>
            </a:r>
            <a:r>
              <a:rPr lang="en-US" altLang="en-US" dirty="0"/>
              <a:t> Cir. 2013): </a:t>
            </a:r>
            <a:r>
              <a:rPr lang="en-US" dirty="0"/>
              <a:t>Liability can attach against a supervisor who personally participated in the incident</a:t>
            </a:r>
            <a:r>
              <a:rPr lang="en-US" dirty="0">
                <a:sym typeface="Wingdings" panose="05000000000000000000" pitchFamily="2" charset="2"/>
              </a:rPr>
              <a:t> No supervisory liability</a:t>
            </a:r>
            <a:endParaRPr lang="en-US" dirty="0"/>
          </a:p>
          <a:p>
            <a:r>
              <a:rPr lang="en-US" dirty="0"/>
              <a:t>Keith v. DeKalb Co. GA, 749F. 3d 1034 (11</a:t>
            </a:r>
            <a:r>
              <a:rPr lang="en-US" baseline="30000" dirty="0"/>
              <a:t>th</a:t>
            </a:r>
            <a:r>
              <a:rPr lang="en-US" dirty="0"/>
              <a:t> Cir. 2014)</a:t>
            </a:r>
          </a:p>
          <a:p>
            <a:pPr lvl="1"/>
            <a:r>
              <a:rPr lang="en-US" dirty="0"/>
              <a:t>No failure to train &amp; SJ awarded  </a:t>
            </a:r>
          </a:p>
          <a:p>
            <a:r>
              <a:rPr lang="en-US" dirty="0"/>
              <a:t>Jones v. </a:t>
            </a:r>
            <a:r>
              <a:rPr lang="en-US" dirty="0" err="1"/>
              <a:t>Fransen</a:t>
            </a:r>
            <a:r>
              <a:rPr lang="en-US" dirty="0"/>
              <a:t>, </a:t>
            </a:r>
            <a:r>
              <a:rPr lang="en-US" dirty="0" err="1"/>
              <a:t>Towler</a:t>
            </a:r>
            <a:r>
              <a:rPr lang="en-US" dirty="0"/>
              <a:t>, Ross &amp; Gwinnett Co., 857 F.3d 843 (11</a:t>
            </a:r>
            <a:r>
              <a:rPr lang="en-US" baseline="30000" dirty="0"/>
              <a:t>th</a:t>
            </a:r>
            <a:r>
              <a:rPr lang="en-US" dirty="0"/>
              <a:t> Cir. 2017)</a:t>
            </a:r>
          </a:p>
          <a:p>
            <a:pPr lvl="1"/>
            <a:r>
              <a:rPr lang="en-US" dirty="0"/>
              <a:t>No excessive force when K-9 used </a:t>
            </a:r>
          </a:p>
          <a:p>
            <a:r>
              <a:rPr lang="en-US" dirty="0"/>
              <a:t>Perez v. City of Sweetwater, Duarte, et al., 770 Fed. Appx 967 (11</a:t>
            </a:r>
            <a:r>
              <a:rPr lang="en-US" baseline="30000" dirty="0"/>
              <a:t>th</a:t>
            </a:r>
            <a:r>
              <a:rPr lang="en-US" dirty="0"/>
              <a:t> Cir. 2019)</a:t>
            </a:r>
          </a:p>
          <a:p>
            <a:pPr lvl="1"/>
            <a:r>
              <a:rPr lang="en-US" dirty="0"/>
              <a:t>No deficient policy; no failure to train; &amp; no failure to investigate  </a:t>
            </a:r>
          </a:p>
          <a:p>
            <a:r>
              <a:rPr lang="en-US" dirty="0"/>
              <a:t>Forrest v. Parry, et al. (3</a:t>
            </a:r>
            <a:r>
              <a:rPr lang="en-US" baseline="30000" dirty="0"/>
              <a:t>rd</a:t>
            </a:r>
            <a:r>
              <a:rPr lang="en-US" dirty="0"/>
              <a:t> Cir. 2019): Custom/culture of LEO/Sup. misconduct </a:t>
            </a:r>
          </a:p>
          <a:p>
            <a:pPr lvl="1"/>
            <a:r>
              <a:rPr lang="en-US" dirty="0"/>
              <a:t>FA; EF; DPP; FT; FTS; FD; FI—Denied SJ</a:t>
            </a:r>
          </a:p>
          <a:p>
            <a:pPr marL="457200" lvl="1" indent="0">
              <a:buNone/>
            </a:pPr>
            <a:r>
              <a:rPr lang="en-US" dirty="0"/>
              <a:t>  </a:t>
            </a:r>
          </a:p>
          <a:p>
            <a:pPr marL="0" indent="0">
              <a:buNone/>
            </a:pPr>
            <a:endParaRPr lang="en-US" dirty="0"/>
          </a:p>
        </p:txBody>
      </p:sp>
    </p:spTree>
    <p:extLst>
      <p:ext uri="{BB962C8B-B14F-4D97-AF65-F5344CB8AC3E}">
        <p14:creationId xmlns:p14="http://schemas.microsoft.com/office/powerpoint/2010/main" val="20153697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07" y="79131"/>
            <a:ext cx="11860823" cy="844061"/>
          </a:xfrm>
        </p:spPr>
        <p:txBody>
          <a:bodyPr>
            <a:normAutofit/>
          </a:bodyPr>
          <a:lstStyle/>
          <a:p>
            <a:pPr algn="ctr"/>
            <a:r>
              <a:rPr lang="en-US" altLang="en-US" sz="4000" b="1" dirty="0">
                <a:solidFill>
                  <a:srgbClr val="FF0000"/>
                </a:solidFill>
              </a:rPr>
              <a:t>Supervisor Liability—11</a:t>
            </a:r>
            <a:r>
              <a:rPr lang="en-US" altLang="en-US" sz="4000" b="1" baseline="30000" dirty="0">
                <a:solidFill>
                  <a:srgbClr val="FF0000"/>
                </a:solidFill>
              </a:rPr>
              <a:t>th</a:t>
            </a:r>
            <a:r>
              <a:rPr lang="en-US" altLang="en-US" sz="4000" b="1" dirty="0">
                <a:solidFill>
                  <a:srgbClr val="FF0000"/>
                </a:solidFill>
              </a:rPr>
              <a:t> Circuit </a:t>
            </a:r>
            <a:endParaRPr lang="en-US" sz="4000" b="1" dirty="0"/>
          </a:p>
        </p:txBody>
      </p:sp>
      <p:sp>
        <p:nvSpPr>
          <p:cNvPr id="3" name="Content Placeholder 2"/>
          <p:cNvSpPr>
            <a:spLocks noGrp="1"/>
          </p:cNvSpPr>
          <p:nvPr>
            <p:ph idx="1"/>
          </p:nvPr>
        </p:nvSpPr>
        <p:spPr>
          <a:xfrm>
            <a:off x="105507" y="835269"/>
            <a:ext cx="12019085" cy="5882054"/>
          </a:xfrm>
        </p:spPr>
        <p:txBody>
          <a:bodyPr>
            <a:normAutofit/>
          </a:bodyPr>
          <a:lstStyle/>
          <a:p>
            <a:r>
              <a:rPr lang="en-US" altLang="en-US" i="1" dirty="0"/>
              <a:t>Mann v. Taser, Intl, Inc</a:t>
            </a:r>
            <a:r>
              <a:rPr lang="en-US" altLang="en-US" dirty="0"/>
              <a:t>. (11</a:t>
            </a:r>
            <a:r>
              <a:rPr lang="en-US" altLang="en-US" baseline="30000" dirty="0"/>
              <a:t>th</a:t>
            </a:r>
            <a:r>
              <a:rPr lang="en-US" altLang="en-US" dirty="0"/>
              <a:t> Cir. 2009)</a:t>
            </a:r>
          </a:p>
          <a:p>
            <a:pPr lvl="1"/>
            <a:r>
              <a:rPr lang="en-US" altLang="en-US" dirty="0"/>
              <a:t>Supervisor may be held liable when the supervisor personally participates in the alleged constitutional violation  or,</a:t>
            </a:r>
          </a:p>
          <a:p>
            <a:pPr lvl="1"/>
            <a:r>
              <a:rPr lang="en-US" altLang="en-US" dirty="0"/>
              <a:t>Where there is causal connection between the supervisors actions &amp; the alleged constitutional violation </a:t>
            </a:r>
          </a:p>
          <a:p>
            <a:r>
              <a:rPr lang="en-US" altLang="en-US" dirty="0"/>
              <a:t>Keating v. City of Miami (11</a:t>
            </a:r>
            <a:r>
              <a:rPr lang="en-US" altLang="en-US" baseline="30000" dirty="0"/>
              <a:t>th</a:t>
            </a:r>
            <a:r>
              <a:rPr lang="en-US" altLang="en-US" dirty="0"/>
              <a:t> Cir. 2010)</a:t>
            </a:r>
          </a:p>
          <a:p>
            <a:pPr lvl="1"/>
            <a:r>
              <a:rPr lang="en-US" altLang="en-US" dirty="0"/>
              <a:t>Chief liability causally connected/linked to deputy chief—violated constitutional rights</a:t>
            </a:r>
          </a:p>
          <a:p>
            <a:pPr lvl="1"/>
            <a:r>
              <a:rPr lang="en-US" altLang="en-US" dirty="0"/>
              <a:t>Deputy chief ordered officers (through the captain) to advance on unarmed protestors from 100 feet away --Used a “herding” technique to control the demonstrators &amp;</a:t>
            </a:r>
          </a:p>
          <a:p>
            <a:pPr lvl="1"/>
            <a:r>
              <a:rPr lang="en-US" altLang="en-US" dirty="0"/>
              <a:t>DC authorized officers to discharge projectiles &amp; tear gas </a:t>
            </a:r>
            <a:endParaRPr lang="en-US" altLang="en-US" dirty="0">
              <a:solidFill>
                <a:srgbClr val="FF0000"/>
              </a:solidFill>
            </a:endParaRPr>
          </a:p>
          <a:p>
            <a:r>
              <a:rPr lang="en-US" altLang="en-US" dirty="0"/>
              <a:t>Am. </a:t>
            </a:r>
            <a:r>
              <a:rPr lang="en-US" altLang="en-US" dirty="0" err="1"/>
              <a:t>Fed’n</a:t>
            </a:r>
            <a:r>
              <a:rPr lang="en-US" altLang="en-US" dirty="0"/>
              <a:t> of Labor &amp; Cong. Of Indus. Org v. City of Miami (11</a:t>
            </a:r>
            <a:r>
              <a:rPr lang="en-US" altLang="en-US" baseline="30000" dirty="0"/>
              <a:t>th</a:t>
            </a:r>
            <a:r>
              <a:rPr lang="en-US" altLang="en-US" dirty="0"/>
              <a:t> Cir. 2010)</a:t>
            </a:r>
          </a:p>
          <a:p>
            <a:pPr lvl="1"/>
            <a:r>
              <a:rPr lang="en-US" altLang="en-US" dirty="0"/>
              <a:t>Ruled supervisory liability requires evidence the supervisor actually knew that constitutional rights were being violated but, Failed to intervene</a:t>
            </a:r>
            <a:endParaRPr lang="en-US" altLang="en-US" dirty="0">
              <a:solidFill>
                <a:srgbClr val="FF0000"/>
              </a:solidFill>
            </a:endParaRPr>
          </a:p>
          <a:p>
            <a:endParaRPr lang="en-US" altLang="en-US" dirty="0">
              <a:solidFill>
                <a:srgbClr val="FF0000"/>
              </a:solidFill>
            </a:endParaRPr>
          </a:p>
          <a:p>
            <a:endParaRPr lang="en-US" dirty="0"/>
          </a:p>
        </p:txBody>
      </p:sp>
    </p:spTree>
    <p:extLst>
      <p:ext uri="{BB962C8B-B14F-4D97-AF65-F5344CB8AC3E}">
        <p14:creationId xmlns:p14="http://schemas.microsoft.com/office/powerpoint/2010/main" val="13004893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426" y="114300"/>
            <a:ext cx="11827042" cy="1028700"/>
          </a:xfrm>
        </p:spPr>
        <p:txBody>
          <a:bodyPr>
            <a:normAutofit/>
          </a:bodyPr>
          <a:lstStyle/>
          <a:p>
            <a:pPr algn="ctr"/>
            <a:r>
              <a:rPr lang="en-US" altLang="en-US" b="1" dirty="0">
                <a:solidFill>
                  <a:srgbClr val="FF0000"/>
                </a:solidFill>
                <a:effectLst>
                  <a:outerShdw blurRad="38100" dist="38100" dir="2700000" algn="tl">
                    <a:srgbClr val="000000">
                      <a:alpha val="43137"/>
                    </a:srgbClr>
                  </a:outerShdw>
                </a:effectLst>
              </a:rPr>
              <a:t>11</a:t>
            </a:r>
            <a:r>
              <a:rPr lang="en-US" altLang="en-US" b="1" baseline="30000" dirty="0">
                <a:solidFill>
                  <a:srgbClr val="FF0000"/>
                </a:solidFill>
                <a:effectLst>
                  <a:outerShdw blurRad="38100" dist="38100" dir="2700000" algn="tl">
                    <a:srgbClr val="000000">
                      <a:alpha val="43137"/>
                    </a:srgbClr>
                  </a:outerShdw>
                </a:effectLst>
              </a:rPr>
              <a:t>th</a:t>
            </a:r>
            <a:r>
              <a:rPr lang="en-US" altLang="en-US" b="1" dirty="0">
                <a:solidFill>
                  <a:srgbClr val="FF0000"/>
                </a:solidFill>
                <a:effectLst>
                  <a:outerShdw blurRad="38100" dist="38100" dir="2700000" algn="tl">
                    <a:srgbClr val="000000">
                      <a:alpha val="43137"/>
                    </a:srgbClr>
                  </a:outerShdw>
                </a:effectLst>
              </a:rPr>
              <a:t> Circuit-- Supervisor Liability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2268" y="1035171"/>
            <a:ext cx="11947358" cy="5750640"/>
          </a:xfrm>
        </p:spPr>
        <p:txBody>
          <a:bodyPr>
            <a:normAutofit/>
          </a:bodyPr>
          <a:lstStyle/>
          <a:p>
            <a:r>
              <a:rPr lang="en-US" dirty="0"/>
              <a:t>Keith v. DeKalb Co. GA, 749F. 3d 1034 (2014)</a:t>
            </a:r>
          </a:p>
          <a:p>
            <a:pPr lvl="1"/>
            <a:r>
              <a:rPr lang="en-US" dirty="0"/>
              <a:t>No failure to train &amp; SJ awarded  </a:t>
            </a:r>
          </a:p>
          <a:p>
            <a:r>
              <a:rPr lang="en-US" dirty="0" err="1"/>
              <a:t>Callwood</a:t>
            </a:r>
            <a:r>
              <a:rPr lang="en-US" dirty="0"/>
              <a:t> v. Phenix City (2016); SJ; CEW/ARD; no supervisor liability </a:t>
            </a:r>
          </a:p>
          <a:p>
            <a:r>
              <a:rPr lang="en-US" dirty="0"/>
              <a:t>Perez v. City of Sweetwater, Duarte, et al., 770 Fed. Appx 967 (2019)</a:t>
            </a:r>
          </a:p>
          <a:p>
            <a:pPr lvl="1"/>
            <a:r>
              <a:rPr lang="en-US" dirty="0"/>
              <a:t>No deficient policy; no failure to train; &amp; no failure to investigate    </a:t>
            </a:r>
          </a:p>
          <a:p>
            <a:r>
              <a:rPr lang="en-US" i="1" dirty="0"/>
              <a:t>Quinlan v. City of Pensacola </a:t>
            </a:r>
            <a:r>
              <a:rPr lang="en-US" dirty="0"/>
              <a:t>(2011): SJ granted for Chief who properly trained &amp; supervised officers in performing traffic stops</a:t>
            </a:r>
          </a:p>
        </p:txBody>
      </p:sp>
    </p:spTree>
    <p:extLst>
      <p:ext uri="{BB962C8B-B14F-4D97-AF65-F5344CB8AC3E}">
        <p14:creationId xmlns:p14="http://schemas.microsoft.com/office/powerpoint/2010/main" val="13411823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319E-5C90-9E9A-7D50-5DA0DBF23977}"/>
            </a:ext>
          </a:extLst>
        </p:cNvPr>
        <p:cNvGrpSpPr/>
        <p:nvPr/>
      </p:nvGrpSpPr>
      <p:grpSpPr>
        <a:xfrm>
          <a:off x="0" y="0"/>
          <a:ext cx="0" cy="0"/>
          <a:chOff x="0" y="0"/>
          <a:chExt cx="0" cy="0"/>
        </a:xfrm>
      </p:grpSpPr>
      <p:sp>
        <p:nvSpPr>
          <p:cNvPr id="46082" name="Title 1">
            <a:extLst>
              <a:ext uri="{FF2B5EF4-FFF2-40B4-BE49-F238E27FC236}">
                <a16:creationId xmlns:a16="http://schemas.microsoft.com/office/drawing/2014/main" id="{45DDBA30-70D1-2039-34E9-C4264ECB5778}"/>
              </a:ext>
            </a:extLst>
          </p:cNvPr>
          <p:cNvSpPr>
            <a:spLocks noGrp="1"/>
          </p:cNvSpPr>
          <p:nvPr>
            <p:ph type="title"/>
          </p:nvPr>
        </p:nvSpPr>
        <p:spPr>
          <a:xfrm>
            <a:off x="92853" y="127000"/>
            <a:ext cx="11971979" cy="635000"/>
          </a:xfrm>
        </p:spPr>
        <p:txBody>
          <a:bodyPr/>
          <a:lstStyle/>
          <a:p>
            <a:pPr algn="ctr"/>
            <a:r>
              <a:rPr lang="en-US" altLang="en-US" sz="3600" b="1" i="1" dirty="0">
                <a:solidFill>
                  <a:srgbClr val="FF0000"/>
                </a:solidFill>
                <a:effectLst>
                  <a:outerShdw blurRad="38100" dist="38100" dir="2700000" algn="tl">
                    <a:srgbClr val="000000">
                      <a:alpha val="43137"/>
                    </a:srgbClr>
                  </a:outerShdw>
                </a:effectLst>
              </a:rPr>
              <a:t>Buckley v. Haddock </a:t>
            </a:r>
            <a:r>
              <a:rPr lang="en-US" altLang="en-US" sz="3600" b="1" dirty="0">
                <a:solidFill>
                  <a:srgbClr val="FF0000"/>
                </a:solidFill>
                <a:effectLst>
                  <a:outerShdw blurRad="38100" dist="38100" dir="2700000" algn="tl">
                    <a:srgbClr val="000000">
                      <a:alpha val="43137"/>
                    </a:srgbClr>
                  </a:outerShdw>
                </a:effectLst>
              </a:rPr>
              <a:t>(11</a:t>
            </a:r>
            <a:r>
              <a:rPr lang="en-US" altLang="en-US" sz="3600" b="1" baseline="30000" dirty="0">
                <a:solidFill>
                  <a:srgbClr val="FF0000"/>
                </a:solidFill>
                <a:effectLst>
                  <a:outerShdw blurRad="38100" dist="38100" dir="2700000" algn="tl">
                    <a:srgbClr val="000000">
                      <a:alpha val="43137"/>
                    </a:srgbClr>
                  </a:outerShdw>
                </a:effectLst>
              </a:rPr>
              <a:t>th</a:t>
            </a:r>
            <a:r>
              <a:rPr lang="en-US" altLang="en-US" sz="3600" b="1" dirty="0">
                <a:solidFill>
                  <a:srgbClr val="FF0000"/>
                </a:solidFill>
                <a:effectLst>
                  <a:outerShdw blurRad="38100" dist="38100" dir="2700000" algn="tl">
                    <a:srgbClr val="000000">
                      <a:alpha val="43137"/>
                    </a:srgbClr>
                  </a:outerShdw>
                </a:effectLst>
              </a:rPr>
              <a:t> Cir. 2008)</a:t>
            </a:r>
          </a:p>
        </p:txBody>
      </p:sp>
      <p:sp>
        <p:nvSpPr>
          <p:cNvPr id="46083" name="Content Placeholder 2">
            <a:extLst>
              <a:ext uri="{FF2B5EF4-FFF2-40B4-BE49-F238E27FC236}">
                <a16:creationId xmlns:a16="http://schemas.microsoft.com/office/drawing/2014/main" id="{5DC5F147-C231-98D7-47B8-A0082472CDEF}"/>
              </a:ext>
            </a:extLst>
          </p:cNvPr>
          <p:cNvSpPr>
            <a:spLocks noGrp="1"/>
          </p:cNvSpPr>
          <p:nvPr>
            <p:ph idx="1"/>
          </p:nvPr>
        </p:nvSpPr>
        <p:spPr>
          <a:xfrm>
            <a:off x="127167" y="847788"/>
            <a:ext cx="11971979" cy="5934011"/>
          </a:xfrm>
        </p:spPr>
        <p:txBody>
          <a:bodyPr/>
          <a:lstStyle/>
          <a:p>
            <a:r>
              <a:rPr lang="en-US" altLang="en-US" dirty="0"/>
              <a:t>Motorist stopped &amp; arrested for refusing sign ticket</a:t>
            </a:r>
          </a:p>
          <a:p>
            <a:r>
              <a:rPr lang="en-US" altLang="en-US" dirty="0"/>
              <a:t>Handcuffed, dropped to ground, refused to be escorted </a:t>
            </a:r>
          </a:p>
          <a:p>
            <a:r>
              <a:rPr lang="en-US" altLang="en-US" dirty="0"/>
              <a:t>Officer repeatedly instructed to comply; warn of CEW; &amp; refused </a:t>
            </a:r>
          </a:p>
          <a:p>
            <a:r>
              <a:rPr lang="en-US" altLang="en-US" dirty="0"/>
              <a:t>Radio for back-up</a:t>
            </a:r>
            <a:r>
              <a:rPr lang="en-US" altLang="en-US" dirty="0">
                <a:sym typeface="Wingdings" panose="05000000000000000000" pitchFamily="2" charset="2"/>
              </a:rPr>
              <a:t> 16 DS applications in cuffs </a:t>
            </a:r>
          </a:p>
          <a:p>
            <a:r>
              <a:rPr lang="en-US" altLang="en-US" dirty="0">
                <a:sym typeface="Wingdings" panose="05000000000000000000" pitchFamily="2" charset="2"/>
              </a:rPr>
              <a:t>Back-up arrived, finally stood up  &amp; placed in squad car</a:t>
            </a:r>
          </a:p>
          <a:p>
            <a:r>
              <a:rPr lang="en-US" altLang="en-US" dirty="0">
                <a:sym typeface="Wingdings" panose="05000000000000000000" pitchFamily="2" charset="2"/>
              </a:rPr>
              <a:t>§1983 claim for excessive force Dist. </a:t>
            </a:r>
            <a:r>
              <a:rPr lang="en-US" altLang="en-US" dirty="0" err="1">
                <a:sym typeface="Wingdings" panose="05000000000000000000" pitchFamily="2" charset="2"/>
              </a:rPr>
              <a:t>Crt</a:t>
            </a:r>
            <a:r>
              <a:rPr lang="en-US" altLang="en-US" dirty="0">
                <a:sym typeface="Wingdings" panose="05000000000000000000" pitchFamily="2" charset="2"/>
              </a:rPr>
              <a:t>. Denied SJ</a:t>
            </a:r>
          </a:p>
          <a:p>
            <a:r>
              <a:rPr lang="en-US" altLang="en-US" dirty="0">
                <a:sym typeface="Wingdings" panose="05000000000000000000" pitchFamily="2" charset="2"/>
              </a:rPr>
              <a:t>Appeal to 11</a:t>
            </a:r>
            <a:r>
              <a:rPr lang="en-US" altLang="en-US" baseline="30000" dirty="0">
                <a:sym typeface="Wingdings" panose="05000000000000000000" pitchFamily="2" charset="2"/>
              </a:rPr>
              <a:t>th</a:t>
            </a:r>
            <a:r>
              <a:rPr lang="en-US" altLang="en-US" dirty="0">
                <a:sym typeface="Wingdings" panose="05000000000000000000" pitchFamily="2" charset="2"/>
              </a:rPr>
              <a:t> Cir.:</a:t>
            </a:r>
          </a:p>
          <a:p>
            <a:pPr lvl="1"/>
            <a:r>
              <a:rPr lang="en-US" altLang="en-US" dirty="0">
                <a:sym typeface="Wingdings" panose="05000000000000000000" pitchFamily="2" charset="2"/>
              </a:rPr>
              <a:t>Granted QI  motorist posed a hazard risk</a:t>
            </a:r>
          </a:p>
          <a:p>
            <a:pPr lvl="1"/>
            <a:r>
              <a:rPr lang="en-US" altLang="en-US" dirty="0">
                <a:sym typeface="Wingdings" panose="05000000000000000000" pitchFamily="2" charset="2"/>
              </a:rPr>
              <a:t>Taser applications reasonable under totality of circumstances</a:t>
            </a:r>
          </a:p>
          <a:p>
            <a:pPr lvl="1"/>
            <a:r>
              <a:rPr lang="en-US" altLang="en-US" dirty="0">
                <a:sym typeface="Wingdings" panose="05000000000000000000" pitchFamily="2" charset="2"/>
              </a:rPr>
              <a:t>Force graduation levels used w/ verbal &amp; not unconstitutional</a:t>
            </a:r>
          </a:p>
          <a:p>
            <a:pPr lvl="1"/>
            <a:r>
              <a:rPr lang="en-US" altLang="en-US" b="1" u="sng" dirty="0">
                <a:solidFill>
                  <a:srgbClr val="FF0000"/>
                </a:solidFill>
                <a:sym typeface="Wingdings" panose="05000000000000000000" pitchFamily="2" charset="2"/>
              </a:rPr>
              <a:t>“Officer not required to “wait” for back-up nor “required to use least intrusive force”</a:t>
            </a:r>
          </a:p>
          <a:p>
            <a:pPr lvl="1"/>
            <a:r>
              <a:rPr lang="en-US" altLang="en-US" dirty="0">
                <a:sym typeface="Wingdings" panose="05000000000000000000" pitchFamily="2" charset="2"/>
              </a:rPr>
              <a:t>Requesting back up fails to make force used unconstitutional </a:t>
            </a:r>
          </a:p>
          <a:p>
            <a:pPr lvl="1"/>
            <a:r>
              <a:rPr lang="en-US" altLang="en-US" dirty="0" err="1">
                <a:sym typeface="Wingdings" panose="05000000000000000000" pitchFamily="2" charset="2"/>
              </a:rPr>
              <a:t>Crt</a:t>
            </a:r>
            <a:r>
              <a:rPr lang="en-US" altLang="en-US" dirty="0">
                <a:sym typeface="Wingdings" panose="05000000000000000000" pitchFamily="2" charset="2"/>
              </a:rPr>
              <a:t>. does not sit &amp; second guess an officer’s decision </a:t>
            </a:r>
          </a:p>
          <a:p>
            <a:pPr lvl="1"/>
            <a:endParaRPr lang="en-US" altLang="en-US" dirty="0">
              <a:solidFill>
                <a:srgbClr val="FFFF00"/>
              </a:solidFill>
            </a:endParaRPr>
          </a:p>
        </p:txBody>
      </p:sp>
    </p:spTree>
    <p:extLst>
      <p:ext uri="{BB962C8B-B14F-4D97-AF65-F5344CB8AC3E}">
        <p14:creationId xmlns:p14="http://schemas.microsoft.com/office/powerpoint/2010/main" val="26360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3">
                                            <p:txEl>
                                              <p:pRg st="6" end="6"/>
                                            </p:txEl>
                                          </p:spTgt>
                                        </p:tgtEl>
                                        <p:attrNameLst>
                                          <p:attrName>style.visibility</p:attrName>
                                        </p:attrNameLst>
                                      </p:cBhvr>
                                      <p:to>
                                        <p:strVal val="visible"/>
                                      </p:to>
                                    </p:set>
                                    <p:anim calcmode="lin" valueType="num">
                                      <p:cBhvr additive="base">
                                        <p:cTn id="7" dur="500" fill="hold"/>
                                        <p:tgtEl>
                                          <p:spTgt spid="4608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083">
                                            <p:txEl>
                                              <p:pRg st="7" end="7"/>
                                            </p:txEl>
                                          </p:spTgt>
                                        </p:tgtEl>
                                        <p:attrNameLst>
                                          <p:attrName>style.visibility</p:attrName>
                                        </p:attrNameLst>
                                      </p:cBhvr>
                                      <p:to>
                                        <p:strVal val="visible"/>
                                      </p:to>
                                    </p:set>
                                    <p:anim calcmode="lin" valueType="num">
                                      <p:cBhvr additive="base">
                                        <p:cTn id="11" dur="500" fill="hold"/>
                                        <p:tgtEl>
                                          <p:spTgt spid="4608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6083">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083">
                                            <p:txEl>
                                              <p:pRg st="8" end="8"/>
                                            </p:txEl>
                                          </p:spTgt>
                                        </p:tgtEl>
                                        <p:attrNameLst>
                                          <p:attrName>style.visibility</p:attrName>
                                        </p:attrNameLst>
                                      </p:cBhvr>
                                      <p:to>
                                        <p:strVal val="visible"/>
                                      </p:to>
                                    </p:set>
                                    <p:anim calcmode="lin" valueType="num">
                                      <p:cBhvr additive="base">
                                        <p:cTn id="15" dur="500" fill="hold"/>
                                        <p:tgtEl>
                                          <p:spTgt spid="46083">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6083">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083">
                                            <p:txEl>
                                              <p:pRg st="9" end="9"/>
                                            </p:txEl>
                                          </p:spTgt>
                                        </p:tgtEl>
                                        <p:attrNameLst>
                                          <p:attrName>style.visibility</p:attrName>
                                        </p:attrNameLst>
                                      </p:cBhvr>
                                      <p:to>
                                        <p:strVal val="visible"/>
                                      </p:to>
                                    </p:set>
                                    <p:anim calcmode="lin" valueType="num">
                                      <p:cBhvr additive="base">
                                        <p:cTn id="19" dur="500" fill="hold"/>
                                        <p:tgtEl>
                                          <p:spTgt spid="46083">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6083">
                                            <p:txEl>
                                              <p:pRg st="10" end="10"/>
                                            </p:txEl>
                                          </p:spTgt>
                                        </p:tgtEl>
                                        <p:attrNameLst>
                                          <p:attrName>style.visibility</p:attrName>
                                        </p:attrNameLst>
                                      </p:cBhvr>
                                      <p:to>
                                        <p:strVal val="visible"/>
                                      </p:to>
                                    </p:set>
                                    <p:anim calcmode="lin" valueType="num">
                                      <p:cBhvr additive="base">
                                        <p:cTn id="23" dur="500" fill="hold"/>
                                        <p:tgtEl>
                                          <p:spTgt spid="4608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608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083">
                                            <p:txEl>
                                              <p:pRg st="11" end="11"/>
                                            </p:txEl>
                                          </p:spTgt>
                                        </p:tgtEl>
                                        <p:attrNameLst>
                                          <p:attrName>style.visibility</p:attrName>
                                        </p:attrNameLst>
                                      </p:cBhvr>
                                      <p:to>
                                        <p:strVal val="visible"/>
                                      </p:to>
                                    </p:set>
                                    <p:anim calcmode="lin" valueType="num">
                                      <p:cBhvr additive="base">
                                        <p:cTn id="27" dur="500" fill="hold"/>
                                        <p:tgtEl>
                                          <p:spTgt spid="4608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608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6083">
                                            <p:txEl>
                                              <p:pRg st="12" end="12"/>
                                            </p:txEl>
                                          </p:spTgt>
                                        </p:tgtEl>
                                        <p:attrNameLst>
                                          <p:attrName>style.visibility</p:attrName>
                                        </p:attrNameLst>
                                      </p:cBhvr>
                                      <p:to>
                                        <p:strVal val="visible"/>
                                      </p:to>
                                    </p:set>
                                    <p:anim calcmode="lin" valueType="num">
                                      <p:cBhvr additive="base">
                                        <p:cTn id="31" dur="500" fill="hold"/>
                                        <p:tgtEl>
                                          <p:spTgt spid="4608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08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1B58E9-2BD4-4B1A-A9C1-D704AD059C04}"/>
              </a:ext>
            </a:extLst>
          </p:cNvPr>
          <p:cNvSpPr>
            <a:spLocks noGrp="1"/>
          </p:cNvSpPr>
          <p:nvPr>
            <p:ph type="title"/>
          </p:nvPr>
        </p:nvSpPr>
        <p:spPr>
          <a:xfrm>
            <a:off x="140208" y="73151"/>
            <a:ext cx="11868912" cy="1426785"/>
          </a:xfrm>
        </p:spPr>
        <p:txBody>
          <a:bodyPr>
            <a:noAutofit/>
          </a:bodyPr>
          <a:lstStyle/>
          <a:p>
            <a:pPr algn="ctr"/>
            <a:br>
              <a:rPr lang="en-US" sz="4000" b="1" dirty="0">
                <a:solidFill>
                  <a:srgbClr val="FF0000"/>
                </a:solidFill>
                <a:effectLst>
                  <a:outerShdw blurRad="38100" dist="38100" dir="2700000" algn="tl">
                    <a:srgbClr val="000000">
                      <a:alpha val="43137"/>
                    </a:srgbClr>
                  </a:outerShdw>
                </a:effectLst>
              </a:rPr>
            </a:br>
            <a:r>
              <a:rPr lang="en-US" sz="4000" b="1" dirty="0">
                <a:solidFill>
                  <a:srgbClr val="FF0000"/>
                </a:solidFill>
                <a:effectLst>
                  <a:outerShdw blurRad="38100" dist="38100" dir="2700000" algn="tl">
                    <a:srgbClr val="000000">
                      <a:alpha val="43137"/>
                    </a:srgbClr>
                  </a:outerShdw>
                </a:effectLst>
              </a:rPr>
              <a:t>Courage </a:t>
            </a:r>
            <a:br>
              <a:rPr lang="en-US" sz="4000" b="1" dirty="0">
                <a:solidFill>
                  <a:srgbClr val="FF0000"/>
                </a:solidFill>
                <a:effectLst>
                  <a:outerShdw blurRad="38100" dist="38100" dir="2700000" algn="tl">
                    <a:srgbClr val="000000">
                      <a:alpha val="43137"/>
                    </a:srgbClr>
                  </a:outerShdw>
                </a:effectLst>
              </a:rPr>
            </a:br>
            <a:r>
              <a:rPr lang="en-US" sz="4000" b="1" dirty="0">
                <a:solidFill>
                  <a:srgbClr val="FF0000"/>
                </a:solidFill>
                <a:effectLst>
                  <a:outerShdw blurRad="38100" dist="38100" dir="2700000" algn="tl">
                    <a:srgbClr val="000000">
                      <a:alpha val="43137"/>
                    </a:srgbClr>
                  </a:outerShdw>
                </a:effectLst>
              </a:rPr>
              <a:t>Is resistance to fear, mastery of fear &amp; not absence of fear </a:t>
            </a:r>
            <a:r>
              <a:rPr lang="en-US" sz="2800" b="1" dirty="0">
                <a:solidFill>
                  <a:srgbClr val="FF0000"/>
                </a:solidFill>
                <a:effectLst>
                  <a:outerShdw blurRad="38100" dist="38100" dir="2700000" algn="tl">
                    <a:srgbClr val="000000">
                      <a:alpha val="43137"/>
                    </a:srgbClr>
                  </a:outerShdw>
                </a:effectLst>
              </a:rPr>
              <a:t>(Mark Twain)</a:t>
            </a:r>
          </a:p>
        </p:txBody>
      </p:sp>
      <p:pic>
        <p:nvPicPr>
          <p:cNvPr id="8" name="Picture 7">
            <a:extLst>
              <a:ext uri="{FF2B5EF4-FFF2-40B4-BE49-F238E27FC236}">
                <a16:creationId xmlns:a16="http://schemas.microsoft.com/office/drawing/2014/main" id="{9CE8AC4E-B33A-4EB1-8743-874E8D3C8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47" y="2125579"/>
            <a:ext cx="11670632" cy="4659270"/>
          </a:xfrm>
          <a:prstGeom prst="rect">
            <a:avLst/>
          </a:prstGeom>
        </p:spPr>
      </p:pic>
    </p:spTree>
    <p:extLst>
      <p:ext uri="{BB962C8B-B14F-4D97-AF65-F5344CB8AC3E}">
        <p14:creationId xmlns:p14="http://schemas.microsoft.com/office/powerpoint/2010/main" val="31374610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CCAFCC-31C7-D5C9-B826-CF53C58B3617}"/>
              </a:ext>
            </a:extLst>
          </p:cNvPr>
          <p:cNvSpPr>
            <a:spLocks noGrp="1"/>
          </p:cNvSpPr>
          <p:nvPr>
            <p:ph type="title"/>
          </p:nvPr>
        </p:nvSpPr>
        <p:spPr>
          <a:xfrm>
            <a:off x="172527" y="155275"/>
            <a:ext cx="11947586" cy="655608"/>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rPr>
              <a:t>Courage to Lead</a:t>
            </a:r>
          </a:p>
        </p:txBody>
      </p:sp>
      <p:sp>
        <p:nvSpPr>
          <p:cNvPr id="5" name="Content Placeholder 4">
            <a:extLst>
              <a:ext uri="{FF2B5EF4-FFF2-40B4-BE49-F238E27FC236}">
                <a16:creationId xmlns:a16="http://schemas.microsoft.com/office/drawing/2014/main" id="{C421C6E9-4641-E900-4A25-1571AA666290}"/>
              </a:ext>
            </a:extLst>
          </p:cNvPr>
          <p:cNvSpPr>
            <a:spLocks noGrp="1"/>
          </p:cNvSpPr>
          <p:nvPr>
            <p:ph idx="1"/>
          </p:nvPr>
        </p:nvSpPr>
        <p:spPr>
          <a:xfrm>
            <a:off x="172526" y="957533"/>
            <a:ext cx="11878575" cy="5745194"/>
          </a:xfrm>
        </p:spPr>
        <p:txBody>
          <a:bodyPr/>
          <a:lstStyle/>
          <a:p>
            <a:r>
              <a:rPr lang="en-US" dirty="0"/>
              <a:t>Courage at the core of leadership </a:t>
            </a:r>
          </a:p>
          <a:p>
            <a:r>
              <a:rPr lang="en-US" dirty="0"/>
              <a:t>Distinguishes a great leader from an excellent manager</a:t>
            </a:r>
          </a:p>
          <a:p>
            <a:r>
              <a:rPr lang="en-US" dirty="0"/>
              <a:t>A mindset that enables the leader to face difficulty, pain, or danger w/out fear</a:t>
            </a:r>
          </a:p>
          <a:p>
            <a:r>
              <a:rPr lang="en-US" dirty="0"/>
              <a:t>Martin Luther King Jr.:</a:t>
            </a:r>
          </a:p>
          <a:p>
            <a:pPr lvl="1"/>
            <a:r>
              <a:rPr lang="en-US" dirty="0"/>
              <a:t>“The ultimate measure of the leader is where he/she stands at times of challenges”</a:t>
            </a:r>
          </a:p>
          <a:p>
            <a:pPr lvl="1"/>
            <a:r>
              <a:rPr lang="en-US" dirty="0"/>
              <a:t>“Courage is the power of the mind to overcome fear”</a:t>
            </a:r>
          </a:p>
          <a:p>
            <a:pPr marL="0" indent="0">
              <a:buNone/>
            </a:pPr>
            <a:r>
              <a:rPr lang="en-US" dirty="0"/>
              <a:t>Winston Churchill:</a:t>
            </a:r>
          </a:p>
          <a:p>
            <a:pPr lvl="1"/>
            <a:r>
              <a:rPr lang="en-US" dirty="0"/>
              <a:t>“Courage is what it takes to stand up &amp; speak; also what it takes to sit down &amp; listen”</a:t>
            </a:r>
          </a:p>
          <a:p>
            <a:r>
              <a:rPr lang="en-US" dirty="0"/>
              <a:t>Simon Sinek:</a:t>
            </a:r>
          </a:p>
          <a:p>
            <a:pPr lvl="1"/>
            <a:r>
              <a:rPr lang="en-US" dirty="0"/>
              <a:t>“Courage of leadership is giving others the chance to succeed even though you bear the responsibility of getting things done”</a:t>
            </a:r>
          </a:p>
          <a:p>
            <a:pPr lvl="1"/>
            <a:r>
              <a:rPr lang="en-US" dirty="0"/>
              <a:t>Giving credit where due </a:t>
            </a:r>
          </a:p>
          <a:p>
            <a:endParaRPr lang="en-US" dirty="0"/>
          </a:p>
          <a:p>
            <a:endParaRPr lang="en-US" dirty="0"/>
          </a:p>
        </p:txBody>
      </p:sp>
    </p:spTree>
    <p:extLst>
      <p:ext uri="{BB962C8B-B14F-4D97-AF65-F5344CB8AC3E}">
        <p14:creationId xmlns:p14="http://schemas.microsoft.com/office/powerpoint/2010/main" val="11139671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1B3CB0-81A4-244F-CE44-9E8AF92F4CF1}"/>
              </a:ext>
            </a:extLst>
          </p:cNvPr>
          <p:cNvSpPr>
            <a:spLocks noGrp="1"/>
          </p:cNvSpPr>
          <p:nvPr>
            <p:ph type="title"/>
          </p:nvPr>
        </p:nvSpPr>
        <p:spPr>
          <a:xfrm>
            <a:off x="86263" y="120771"/>
            <a:ext cx="11990717" cy="638354"/>
          </a:xfrm>
        </p:spPr>
        <p:txBody>
          <a:bodyPr>
            <a:noAutofit/>
          </a:bodyPr>
          <a:lstStyle/>
          <a:p>
            <a:pPr algn="ctr"/>
            <a:r>
              <a:rPr lang="en-US" sz="4000" b="1" dirty="0">
                <a:solidFill>
                  <a:srgbClr val="FF0000"/>
                </a:solidFill>
                <a:effectLst>
                  <a:outerShdw blurRad="38100" dist="38100" dir="2700000" algn="tl">
                    <a:srgbClr val="000000">
                      <a:alpha val="43137"/>
                    </a:srgbClr>
                  </a:outerShdw>
                </a:effectLst>
              </a:rPr>
              <a:t>Role of Courage in Leadership</a:t>
            </a:r>
          </a:p>
        </p:txBody>
      </p:sp>
      <p:sp>
        <p:nvSpPr>
          <p:cNvPr id="5" name="Content Placeholder 4">
            <a:extLst>
              <a:ext uri="{FF2B5EF4-FFF2-40B4-BE49-F238E27FC236}">
                <a16:creationId xmlns:a16="http://schemas.microsoft.com/office/drawing/2014/main" id="{E909876A-9F37-1773-A93A-428596760A64}"/>
              </a:ext>
            </a:extLst>
          </p:cNvPr>
          <p:cNvSpPr>
            <a:spLocks noGrp="1"/>
          </p:cNvSpPr>
          <p:nvPr>
            <p:ph sz="half" idx="1"/>
          </p:nvPr>
        </p:nvSpPr>
        <p:spPr>
          <a:xfrm>
            <a:off x="146649" y="888521"/>
            <a:ext cx="5873151" cy="5848708"/>
          </a:xfrm>
        </p:spPr>
        <p:txBody>
          <a:bodyPr>
            <a:normAutofit lnSpcReduction="10000"/>
          </a:bodyPr>
          <a:lstStyle/>
          <a:p>
            <a:r>
              <a:rPr lang="en-US" dirty="0"/>
              <a:t>Gained through experience </a:t>
            </a:r>
          </a:p>
          <a:p>
            <a:r>
              <a:rPr lang="en-US" dirty="0"/>
              <a:t>Walk into the unknown </a:t>
            </a:r>
          </a:p>
          <a:p>
            <a:r>
              <a:rPr lang="en-US" dirty="0"/>
              <a:t>Builds influence through trust</a:t>
            </a:r>
          </a:p>
          <a:p>
            <a:r>
              <a:rPr lang="en-US" dirty="0"/>
              <a:t>Developed through relationships</a:t>
            </a:r>
          </a:p>
          <a:p>
            <a:pPr lvl="1"/>
            <a:r>
              <a:rPr lang="en-US" dirty="0"/>
              <a:t>“Got your Six”</a:t>
            </a:r>
          </a:p>
          <a:p>
            <a:r>
              <a:rPr lang="en-US" dirty="0"/>
              <a:t>Builds collaboration &amp; teamwork</a:t>
            </a:r>
          </a:p>
          <a:p>
            <a:r>
              <a:rPr lang="en-US" dirty="0"/>
              <a:t>Developed before the crisis</a:t>
            </a:r>
          </a:p>
          <a:p>
            <a:r>
              <a:rPr lang="en-US" dirty="0"/>
              <a:t>Take risks </a:t>
            </a:r>
          </a:p>
          <a:p>
            <a:r>
              <a:rPr lang="en-US" dirty="0"/>
              <a:t>Challenges the status quo</a:t>
            </a:r>
          </a:p>
          <a:p>
            <a:pPr lvl="1"/>
            <a:r>
              <a:rPr lang="en-US" dirty="0"/>
              <a:t>Social architect </a:t>
            </a:r>
          </a:p>
          <a:p>
            <a:r>
              <a:rPr lang="en-US" dirty="0"/>
              <a:t>Confronting conflict</a:t>
            </a:r>
          </a:p>
          <a:p>
            <a:r>
              <a:rPr lang="en-US" dirty="0"/>
              <a:t>Doing what is ethical &amp; not what is  convenient</a:t>
            </a:r>
          </a:p>
          <a:p>
            <a:pPr marL="0" indent="0">
              <a:buNone/>
            </a:pPr>
            <a:endParaRPr lang="en-US" dirty="0"/>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94C64BBE-7370-F66B-1487-B1D7C52E5CC7}"/>
              </a:ext>
            </a:extLst>
          </p:cNvPr>
          <p:cNvSpPr>
            <a:spLocks noGrp="1"/>
          </p:cNvSpPr>
          <p:nvPr>
            <p:ph sz="half" idx="2"/>
          </p:nvPr>
        </p:nvSpPr>
        <p:spPr>
          <a:xfrm>
            <a:off x="6305909" y="957531"/>
            <a:ext cx="5739441" cy="5779697"/>
          </a:xfrm>
        </p:spPr>
        <p:txBody>
          <a:bodyPr>
            <a:normAutofit lnSpcReduction="10000"/>
          </a:bodyPr>
          <a:lstStyle/>
          <a:p>
            <a:r>
              <a:rPr lang="en-US" dirty="0"/>
              <a:t>Make a decision &amp; follow through</a:t>
            </a:r>
          </a:p>
          <a:p>
            <a:r>
              <a:rPr lang="en-US" dirty="0"/>
              <a:t>Hold others accountability </a:t>
            </a:r>
          </a:p>
          <a:p>
            <a:pPr lvl="1"/>
            <a:r>
              <a:rPr lang="en-US" dirty="0"/>
              <a:t>Enforce policies </a:t>
            </a:r>
          </a:p>
          <a:p>
            <a:r>
              <a:rPr lang="en-US" dirty="0"/>
              <a:t>Delegate responsibility to others</a:t>
            </a:r>
          </a:p>
          <a:p>
            <a:r>
              <a:rPr lang="en-US" dirty="0"/>
              <a:t>Challenge yourself</a:t>
            </a:r>
          </a:p>
          <a:p>
            <a:r>
              <a:rPr lang="en-US" dirty="0"/>
              <a:t>Admit mistakes &amp; handle criticism </a:t>
            </a:r>
          </a:p>
          <a:p>
            <a:r>
              <a:rPr lang="en-US" dirty="0"/>
              <a:t>Builds moral character &amp; integrity </a:t>
            </a:r>
          </a:p>
          <a:p>
            <a:r>
              <a:rPr lang="en-US" dirty="0"/>
              <a:t>Inspires and challenge others </a:t>
            </a:r>
          </a:p>
          <a:p>
            <a:r>
              <a:rPr lang="en-US" dirty="0"/>
              <a:t>Creates an environment where people are at their natural best </a:t>
            </a:r>
          </a:p>
          <a:p>
            <a:r>
              <a:rPr lang="en-US" dirty="0">
                <a:solidFill>
                  <a:srgbClr val="C00000"/>
                </a:solidFill>
              </a:rPr>
              <a:t>Create a climate/culture to create peak performance </a:t>
            </a:r>
          </a:p>
          <a:p>
            <a:endParaRPr lang="en-US" dirty="0"/>
          </a:p>
        </p:txBody>
      </p:sp>
    </p:spTree>
    <p:extLst>
      <p:ext uri="{BB962C8B-B14F-4D97-AF65-F5344CB8AC3E}">
        <p14:creationId xmlns:p14="http://schemas.microsoft.com/office/powerpoint/2010/main" val="3331700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5877</TotalTime>
  <Words>21576</Words>
  <Application>Microsoft Office PowerPoint</Application>
  <PresentationFormat>Widescreen</PresentationFormat>
  <Paragraphs>2951</Paragraphs>
  <Slides>213</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213</vt:i4>
      </vt:variant>
    </vt:vector>
  </HeadingPairs>
  <TitlesOfParts>
    <vt:vector size="223" baseType="lpstr">
      <vt:lpstr>Arial</vt:lpstr>
      <vt:lpstr>Berlin Sans FB</vt:lpstr>
      <vt:lpstr>Calibri</vt:lpstr>
      <vt:lpstr>Calibri Light</vt:lpstr>
      <vt:lpstr>Cambria</vt:lpstr>
      <vt:lpstr>Comic Sans MS</vt:lpstr>
      <vt:lpstr>New York</vt:lpstr>
      <vt:lpstr>Tahoma</vt:lpstr>
      <vt:lpstr>Wingdings</vt:lpstr>
      <vt:lpstr>Office Theme</vt:lpstr>
      <vt:lpstr>       Valdosta Campus Police Department  Valdosta State University November 13 &amp; 14, 2024  </vt:lpstr>
      <vt:lpstr>  When the subject went unconscious, officer Dominguez asked sergeant Mansell, “So what’s the Plan? You are in charge out here!”  Court: “A jury could find that the sergeant on scene acquiesced in the violation of Timpa’s Fourth Amendment rights” (pg. 19)   Timpa v. Dillard, 20 F. 4th 1020 (5th Cir. 2021)     </vt:lpstr>
      <vt:lpstr>Darrell L. Ross, Ph.D., CJ Professor Emeritus </vt:lpstr>
      <vt:lpstr>Supervisor Role  </vt:lpstr>
      <vt:lpstr>External   Sources of Change    Internal</vt:lpstr>
      <vt:lpstr>LEOs Expectations of Leaders (Police 1-Survey: 20 &amp; 21)</vt:lpstr>
      <vt:lpstr>Elevating Leadership   A quintessential feature of leadership is leading change…   Challenging times requires extraordinary execution of administrative leadership </vt:lpstr>
      <vt:lpstr>Course Goal and Themes </vt:lpstr>
      <vt:lpstr>Supervisory Liability Questions</vt:lpstr>
      <vt:lpstr>Supervisor Liability Questions</vt:lpstr>
      <vt:lpstr>SCOTUS—Vance v. Ball St. University (2013) </vt:lpstr>
      <vt:lpstr>Competency-Based Administration &amp; Leadership </vt:lpstr>
      <vt:lpstr>Risk Management Mindset </vt:lpstr>
      <vt:lpstr>Risk Control Strategies</vt:lpstr>
      <vt:lpstr>Risk Control Strategies</vt:lpstr>
      <vt:lpstr>Potential Liability Exposure </vt:lpstr>
      <vt:lpstr>Layers of Liability Protection</vt:lpstr>
      <vt:lpstr>Liability Risk Reduction Model </vt:lpstr>
      <vt:lpstr> Potential Legal Scrutiny  </vt:lpstr>
      <vt:lpstr>Common Litigation Claims &amp;  § 12601 Investigations: ‘96-‘21 </vt:lpstr>
      <vt:lpstr>Top Ten SCOTUS Decisions and Administrative Liability </vt:lpstr>
      <vt:lpstr>Top Ten SCOTUS Decisions and Administrative Liability </vt:lpstr>
      <vt:lpstr>Common Litigation Claims Against Administrators </vt:lpstr>
      <vt:lpstr>Employee as Plaintiff</vt:lpstr>
      <vt:lpstr>Outcome Trends of §1983 Litigation (1990—2022)</vt:lpstr>
      <vt:lpstr>Civil Liability; Title 42 U.S.C. §1983 Litigation</vt:lpstr>
      <vt:lpstr>Qualified Immunity </vt:lpstr>
      <vt:lpstr>Tenets of Qualified Immunity </vt:lpstr>
      <vt:lpstr>Tenets of Qualified Immunity </vt:lpstr>
      <vt:lpstr>Qualified Immunity</vt:lpstr>
      <vt:lpstr>“Defense Shields Up”!</vt:lpstr>
      <vt:lpstr>Civil Liability &amp; Administrative Controls</vt:lpstr>
      <vt:lpstr>Agency</vt:lpstr>
      <vt:lpstr>Status of Policy Manual?</vt:lpstr>
      <vt:lpstr>SCOTUS—Policy </vt:lpstr>
      <vt:lpstr>PowerPoint Presentation</vt:lpstr>
      <vt:lpstr>Case Law &amp; Policy</vt:lpstr>
      <vt:lpstr>Role of Agency Policy </vt:lpstr>
      <vt:lpstr>Role of Agency Policy</vt:lpstr>
      <vt:lpstr>Potential Policy Deficiencies </vt:lpstr>
      <vt:lpstr>Policy v. Procedures </vt:lpstr>
      <vt:lpstr>Do NOT Conflate “Guidelines” to “Standards”</vt:lpstr>
      <vt:lpstr>State of GA v. Robert Olsen (11/1/2019) </vt:lpstr>
      <vt:lpstr>O.C.G.A. 1601—Oath of Office </vt:lpstr>
      <vt:lpstr>          </vt:lpstr>
      <vt:lpstr>   Risk Mgt. Implementation &amp; Monitor</vt:lpstr>
      <vt:lpstr> Data Collection, Assessment, &amp; Decision Making    </vt:lpstr>
      <vt:lpstr>    Compliance w/ Policy </vt:lpstr>
      <vt:lpstr>Minimal Topics for LE Policy Manual</vt:lpstr>
      <vt:lpstr>Minimal Topics for Jail Policy Manual</vt:lpstr>
      <vt:lpstr>City of Ontario, CA v. Quon, (2010)</vt:lpstr>
      <vt:lpstr>City of Ontario, CA v. Quon, (2010)</vt:lpstr>
      <vt:lpstr>Risk Litigation Reduction Model—Policies </vt:lpstr>
      <vt:lpstr>                     BWC Hardware                               (www.Wolfcom)</vt:lpstr>
      <vt:lpstr>BWC &amp; Video—Policy/Practice  </vt:lpstr>
      <vt:lpstr>Limitations of BWC </vt:lpstr>
      <vt:lpstr>BWC Policy Issues </vt:lpstr>
      <vt:lpstr>Hiring &amp; Selection</vt:lpstr>
      <vt:lpstr>Checklist in Hiring</vt:lpstr>
      <vt:lpstr>Consent Release Forms (general) </vt:lpstr>
      <vt:lpstr>PowerPoint Presentation</vt:lpstr>
      <vt:lpstr>Sexual Harassment </vt:lpstr>
      <vt:lpstr>Sexual Harassment Litigation Trends</vt:lpstr>
      <vt:lpstr>Sexual Harassment </vt:lpstr>
      <vt:lpstr>Sexual Harassment </vt:lpstr>
      <vt:lpstr>SCOTUS on Sexual Harassment </vt:lpstr>
      <vt:lpstr>SCOTUS on Sexual Harassment </vt:lpstr>
      <vt:lpstr>Dept. of State Police of PA v. Suders, 542 U.S. 129 (2004)</vt:lpstr>
      <vt:lpstr>Dept. of State Police of PA v. Suders (2004)</vt:lpstr>
      <vt:lpstr>Risk Management/Risk Control &amp; Take Action </vt:lpstr>
      <vt:lpstr>Risk Management/Risk Control &amp; Take Action  </vt:lpstr>
      <vt:lpstr>Brantley et al. v. City of Jessup, GA, No. 2-21-cv-12 (2021)</vt:lpstr>
      <vt:lpstr>Sturdivant v City of Atlanta, Chief Turner &amp; Ludwig  (11th Cir.’15) </vt:lpstr>
      <vt:lpstr>Sturdivant v City of Atlanta, Chief Turner &amp; Ludwig  (11th Cir. 15)</vt:lpstr>
      <vt:lpstr>Supervisors: First Line of Defense   &amp; Quality Control </vt:lpstr>
      <vt:lpstr>First Line Supervisor</vt:lpstr>
      <vt:lpstr>First Line Supervisor</vt:lpstr>
      <vt:lpstr>Supervisor Competencies and General Duties </vt:lpstr>
      <vt:lpstr>Developing First Line Supervisors </vt:lpstr>
      <vt:lpstr>Need for Field Supervisor Training Program </vt:lpstr>
      <vt:lpstr>Field Supervisor Training Phases</vt:lpstr>
      <vt:lpstr>Ashcroft v. Iqbal,  556 U.S. 662 (2009)</vt:lpstr>
      <vt:lpstr>Failure to Supervise </vt:lpstr>
      <vt:lpstr>Supervision Questions </vt:lpstr>
      <vt:lpstr>District of Columbia, et al. v. Wesby, et al. (2018)</vt:lpstr>
      <vt:lpstr>Forrest v. Parry, Stetser, &amp; City of Camden, NJ, et al. (‘19)</vt:lpstr>
      <vt:lpstr>Forrest v. Parry, Stetser, &amp; City of Camden, NJ, et al. (‘19)</vt:lpstr>
      <vt:lpstr>Helm v. Rainbow City, AL (11th Cir. 2021)</vt:lpstr>
      <vt:lpstr>Covington v. City of Madisonville, TX (5th Cir. 2020)</vt:lpstr>
      <vt:lpstr>Questions for Supervisors??</vt:lpstr>
      <vt:lpstr>Litigation Risk Mitigation Model Supervisors</vt:lpstr>
      <vt:lpstr>Annual Training &amp; Career Development </vt:lpstr>
      <vt:lpstr>Supervisor Liability—11th Circuit </vt:lpstr>
      <vt:lpstr>Supervisor Liability—11th Circuit </vt:lpstr>
      <vt:lpstr>11th Circuit-- Supervisor Liability </vt:lpstr>
      <vt:lpstr>Buckley v. Haddock (11th Cir. 2008)</vt:lpstr>
      <vt:lpstr> Courage  Is resistance to fear, mastery of fear &amp; not absence of fear (Mark Twain)</vt:lpstr>
      <vt:lpstr>Courage to Lead</vt:lpstr>
      <vt:lpstr>Role of Courage in Leadership</vt:lpstr>
      <vt:lpstr>Building the Team</vt:lpstr>
      <vt:lpstr>Employee Discipline &amp; Discharge </vt:lpstr>
      <vt:lpstr>Disciplinary Systems Issues </vt:lpstr>
      <vt:lpstr>Common Reasons Employer Are Sued</vt:lpstr>
      <vt:lpstr>Common Topics on Discipline</vt:lpstr>
      <vt:lpstr>Effective Disciplinary System</vt:lpstr>
      <vt:lpstr>   Job Descriptions</vt:lpstr>
      <vt:lpstr>   Personnel Evaluations </vt:lpstr>
      <vt:lpstr>Employee Wrongful Discharge</vt:lpstr>
      <vt:lpstr>Wrongful Discharge</vt:lpstr>
      <vt:lpstr>Wrongful Termination</vt:lpstr>
      <vt:lpstr>Cleveland Brd. of Ed. v. Loudermill (‘85) </vt:lpstr>
      <vt:lpstr>Employment @ Will in GA </vt:lpstr>
      <vt:lpstr>City of San Diego v. Roe (2004)</vt:lpstr>
      <vt:lpstr>City of San Diego v. Roe (2004)</vt:lpstr>
      <vt:lpstr>Straub v. Proctor Hospital, 131 US __ [2011]</vt:lpstr>
      <vt:lpstr>Bostock v. Clayton, Co. (‘20) </vt:lpstr>
      <vt:lpstr>Bostock v. Clayton, Co. (‘20) </vt:lpstr>
      <vt:lpstr>Muldrow v. City of St. Louis, 601 U.S. __ (‘24)</vt:lpstr>
      <vt:lpstr>Case Decisions Tell Us?</vt:lpstr>
      <vt:lpstr>Discipline &amp; Discharge Process</vt:lpstr>
      <vt:lpstr>Components of Standard Disciplinary Systems</vt:lpstr>
      <vt:lpstr>Strategies for Avoiding Wrongful Discharge (Risk Mgt.)</vt:lpstr>
      <vt:lpstr>Employee Assistance Programs</vt:lpstr>
      <vt:lpstr>Corrective Action Plans/Performance Improvement Plans</vt:lpstr>
      <vt:lpstr>Alternative Discipline Process </vt:lpstr>
      <vt:lpstr>Early Identification &amp; Intervention System </vt:lpstr>
      <vt:lpstr>EIIS--Performance Indicators </vt:lpstr>
      <vt:lpstr>EIIS--Intervention</vt:lpstr>
      <vt:lpstr>    </vt:lpstr>
      <vt:lpstr>SCOTUS—Training </vt:lpstr>
      <vt:lpstr>Failure to Train Questions</vt:lpstr>
      <vt:lpstr>PowerPoint Presentation</vt:lpstr>
      <vt:lpstr>General Training Issues</vt:lpstr>
      <vt:lpstr>Training Implications</vt:lpstr>
      <vt:lpstr>Competency-Based Training </vt:lpstr>
      <vt:lpstr>Managing The Training Unit</vt:lpstr>
      <vt:lpstr>Brown v. Chapman, 814 F. 3d 447 (6th Cir. 2016)</vt:lpstr>
      <vt:lpstr>Harper v. McAndrews &amp; Harrison County (‘20)</vt:lpstr>
      <vt:lpstr>Managing The Training Unit</vt:lpstr>
      <vt:lpstr> Managing The Training Unit</vt:lpstr>
      <vt:lpstr>Training Methods</vt:lpstr>
      <vt:lpstr>Training Implications </vt:lpstr>
      <vt:lpstr>Training Implications</vt:lpstr>
      <vt:lpstr>Litigation Risk Mitigation Model---Supervisor Training </vt:lpstr>
      <vt:lpstr>Litigation Risk Mitigation Model—Officer Training  </vt:lpstr>
      <vt:lpstr>11th Circuit—Training Issues </vt:lpstr>
      <vt:lpstr>11th Circuit-- Training Issues </vt:lpstr>
      <vt:lpstr>LEO Safety, Health, &amp; Wellness </vt:lpstr>
      <vt:lpstr> Liability &amp; Use of Force  </vt:lpstr>
      <vt:lpstr>Selected 11th Circuit UoF Quotes</vt:lpstr>
      <vt:lpstr>Public’s Perspective on Police Use of Force</vt:lpstr>
      <vt:lpstr>Judiciary Analysis/Perspectives  </vt:lpstr>
      <vt:lpstr>Use of Force Litigation Trends: 2006-2023</vt:lpstr>
      <vt:lpstr>What We Know About LEOs Use of Force</vt:lpstr>
      <vt:lpstr>Exercising Leadership </vt:lpstr>
      <vt:lpstr>Emerging Issues Examples </vt:lpstr>
      <vt:lpstr>Use of Force Competency </vt:lpstr>
      <vt:lpstr>PowerPoint Presentation</vt:lpstr>
      <vt:lpstr>Assessing the Science of Force Techniques, Technology, &amp; Tools</vt:lpstr>
      <vt:lpstr>Summary of Human Studies and CEW (5/23)</vt:lpstr>
      <vt:lpstr>Science &amp; Restraint Asphyxia Research (‘88-’23)</vt:lpstr>
      <vt:lpstr>Prone Restraint/Mortality Field Study #s</vt:lpstr>
      <vt:lpstr>Tennessee v. Garner, 471 U.S. 1 (1985)</vt:lpstr>
      <vt:lpstr>Graham v. Connor, 490 U.S. 396 (1989)</vt:lpstr>
      <vt:lpstr>Force Analysis: Graham Factors</vt:lpstr>
      <vt:lpstr>Totality of Circumstances Variables</vt:lpstr>
      <vt:lpstr>SCOTUS 4th Amendment Force Decisions </vt:lpstr>
      <vt:lpstr>SCOTUS   14th              Use of Force         8th Amendments  </vt:lpstr>
      <vt:lpstr>Barnes v. Felix, 2024 WL 2728079</vt:lpstr>
      <vt:lpstr>11th Circuit Court Use of Force Analysis </vt:lpstr>
      <vt:lpstr>Use of Force Constitutional Standards Timeline   (M. Brave; ‘21)  &lt;----------------------------  Serious Medical Care Needs--------------------------------------&gt; Lombardo v. City of St. Louis (‘21): Force objectively unreasonable based on the facts/circumstances?</vt:lpstr>
      <vt:lpstr>11th Circuit Court Use of Force Analysis </vt:lpstr>
      <vt:lpstr>11th Circuit Court Use of Force Analysis </vt:lpstr>
      <vt:lpstr>11th Circuit Decisions: No Crime/Medical Issue</vt:lpstr>
      <vt:lpstr>11th Circuit Court Use of Force Analysis  </vt:lpstr>
      <vt:lpstr>11th Circuit Court Force Analysis   </vt:lpstr>
      <vt:lpstr>Use of Force Analysis: NJ (2019)</vt:lpstr>
      <vt:lpstr>Expert Analysis: Capps v. Dixon</vt:lpstr>
      <vt:lpstr>Failure to Intervene Elements</vt:lpstr>
      <vt:lpstr>Failed to Intervene: Risk Management Assessment </vt:lpstr>
      <vt:lpstr>11th Circuit Decisions—Duty to Intervene  CEL</vt:lpstr>
      <vt:lpstr>Force Decision Making Factors </vt:lpstr>
      <vt:lpstr>Force Decision Making Factors </vt:lpstr>
      <vt:lpstr>Potential Force Policy Issues </vt:lpstr>
      <vt:lpstr>Potential Force Policy Issues </vt:lpstr>
      <vt:lpstr>General Components: Response to Resistance Policy</vt:lpstr>
      <vt:lpstr>Competency-Based Training—Response to Resistance  </vt:lpstr>
      <vt:lpstr>Empty Hand Control Techniques </vt:lpstr>
      <vt:lpstr>Dynamic, Scenario-Based Training w/Stress Exposure</vt:lpstr>
      <vt:lpstr>Claims for Failing to Investigate </vt:lpstr>
      <vt:lpstr>Prior to Incident: Supervisor Training Profile </vt:lpstr>
      <vt:lpstr>Lewis v. City of West Palm Beach (11th Cir. ‘08)</vt:lpstr>
      <vt:lpstr>First Supervisor on Scene</vt:lpstr>
      <vt:lpstr>Supervisor Response: Circumstances  </vt:lpstr>
      <vt:lpstr>Supervisor Response: Subject’s Behaviors</vt:lpstr>
      <vt:lpstr>Supervisor Response: LEO Contact and Apprehension</vt:lpstr>
      <vt:lpstr>Supervisor Response: Post Restraint  </vt:lpstr>
      <vt:lpstr>Supervisor Response: Checklist </vt:lpstr>
      <vt:lpstr>Objective Annotated (Confirmed) Incident Timeline </vt:lpstr>
      <vt:lpstr>Force Measures Applied</vt:lpstr>
      <vt:lpstr>CEW Application</vt:lpstr>
      <vt:lpstr>Restraints Used</vt:lpstr>
      <vt:lpstr>Officer’s Report: Checklist  </vt:lpstr>
      <vt:lpstr>Use of Force Review---FIT</vt:lpstr>
      <vt:lpstr>11th Circuit Deadly Force Decisions &amp; LEO Perception</vt:lpstr>
      <vt:lpstr>11th Circuit Force Analysis</vt:lpstr>
      <vt:lpstr>11th Circuit-- CEW and ARD</vt:lpstr>
      <vt:lpstr>11th Circuit--Restraint Asphyxia Case Decisions</vt:lpstr>
      <vt:lpstr>11th Circuit --Restraint Asphyxia Case Decisions</vt:lpstr>
      <vt:lpstr>Administrator’s Question &amp; Requirement</vt:lpstr>
      <vt:lpstr>“What should drive CJ organizations more than fear of a lawsuit, is the commitment of excellence and the desire to promote leadership and professionalism in the organization”(M. Brave, ‘00)   “The growth and development of people is the highest calling of leadership”           Harvey Firestone   </vt:lpstr>
      <vt:lpstr>Recommended Websites </vt:lpstr>
      <vt:lpstr>Available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Darrell L Ross</dc:creator>
  <cp:lastModifiedBy>Darrell Ross</cp:lastModifiedBy>
  <cp:revision>208</cp:revision>
  <cp:lastPrinted>2022-05-24T17:44:32Z</cp:lastPrinted>
  <dcterms:created xsi:type="dcterms:W3CDTF">2022-04-29T16:31:01Z</dcterms:created>
  <dcterms:modified xsi:type="dcterms:W3CDTF">2024-11-10T21:56:22Z</dcterms:modified>
</cp:coreProperties>
</file>